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257" r:id="rId3"/>
    <p:sldId id="286" r:id="rId4"/>
    <p:sldId id="287" r:id="rId5"/>
    <p:sldId id="285" r:id="rId6"/>
    <p:sldId id="288" r:id="rId7"/>
    <p:sldId id="291" r:id="rId8"/>
    <p:sldId id="265" r:id="rId9"/>
    <p:sldId id="272" r:id="rId10"/>
    <p:sldId id="292" r:id="rId11"/>
    <p:sldId id="293" r:id="rId12"/>
    <p:sldId id="298" r:id="rId13"/>
    <p:sldId id="300" r:id="rId14"/>
    <p:sldId id="297" r:id="rId15"/>
    <p:sldId id="366" r:id="rId16"/>
    <p:sldId id="365" r:id="rId17"/>
    <p:sldId id="367" r:id="rId18"/>
    <p:sldId id="355" r:id="rId19"/>
    <p:sldId id="361" r:id="rId20"/>
    <p:sldId id="368" r:id="rId21"/>
    <p:sldId id="362" r:id="rId22"/>
    <p:sldId id="369" r:id="rId23"/>
    <p:sldId id="372" r:id="rId24"/>
    <p:sldId id="359" r:id="rId25"/>
    <p:sldId id="360" r:id="rId26"/>
    <p:sldId id="363" r:id="rId27"/>
    <p:sldId id="327" r:id="rId28"/>
    <p:sldId id="302" r:id="rId29"/>
    <p:sldId id="328" r:id="rId30"/>
    <p:sldId id="329" r:id="rId31"/>
    <p:sldId id="330" r:id="rId32"/>
    <p:sldId id="304" r:id="rId33"/>
    <p:sldId id="364" r:id="rId34"/>
    <p:sldId id="305" r:id="rId35"/>
    <p:sldId id="306" r:id="rId36"/>
    <p:sldId id="307" r:id="rId37"/>
    <p:sldId id="339" r:id="rId38"/>
    <p:sldId id="336" r:id="rId39"/>
    <p:sldId id="308" r:id="rId40"/>
    <p:sldId id="337" r:id="rId41"/>
    <p:sldId id="338" r:id="rId42"/>
    <p:sldId id="340" r:id="rId43"/>
    <p:sldId id="341" r:id="rId44"/>
    <p:sldId id="342" r:id="rId45"/>
    <p:sldId id="311" r:id="rId46"/>
    <p:sldId id="345" r:id="rId47"/>
    <p:sldId id="370" r:id="rId48"/>
    <p:sldId id="347" r:id="rId49"/>
    <p:sldId id="348" r:id="rId50"/>
    <p:sldId id="349" r:id="rId51"/>
    <p:sldId id="350" r:id="rId52"/>
    <p:sldId id="315" r:id="rId53"/>
    <p:sldId id="351" r:id="rId54"/>
    <p:sldId id="354" r:id="rId55"/>
    <p:sldId id="352" r:id="rId56"/>
    <p:sldId id="353" r:id="rId57"/>
    <p:sldId id="318" r:id="rId58"/>
    <p:sldId id="319" r:id="rId59"/>
    <p:sldId id="374" r:id="rId60"/>
    <p:sldId id="376" r:id="rId61"/>
    <p:sldId id="375" r:id="rId62"/>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5FCF"/>
    <a:srgbClr val="FF5050"/>
    <a:srgbClr val="92D050"/>
    <a:srgbClr val="66FF33"/>
    <a:srgbClr val="808000"/>
    <a:srgbClr val="FF5D5D"/>
    <a:srgbClr val="D60093"/>
    <a:srgbClr val="99CC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597" autoAdjust="0"/>
    <p:restoredTop sz="94286" autoAdjust="0"/>
  </p:normalViewPr>
  <p:slideViewPr>
    <p:cSldViewPr>
      <p:cViewPr>
        <p:scale>
          <a:sx n="80" d="100"/>
          <a:sy n="80" d="100"/>
        </p:scale>
        <p:origin x="-1368" y="-72"/>
      </p:cViewPr>
      <p:guideLst>
        <p:guide orient="horz" pos="2160"/>
        <p:guide pos="2880"/>
      </p:guideLst>
    </p:cSldViewPr>
  </p:slideViewPr>
  <p:outlineViewPr>
    <p:cViewPr>
      <p:scale>
        <a:sx n="33" d="100"/>
        <a:sy n="33" d="100"/>
      </p:scale>
      <p:origin x="0" y="9642"/>
    </p:cViewPr>
  </p:outlineViewPr>
  <p:notesTextViewPr>
    <p:cViewPr>
      <p:scale>
        <a:sx n="100" d="100"/>
        <a:sy n="100" d="100"/>
      </p:scale>
      <p:origin x="0" y="0"/>
    </p:cViewPr>
  </p:notesTextViewPr>
  <p:sorterViewPr>
    <p:cViewPr>
      <p:scale>
        <a:sx n="100" d="100"/>
        <a:sy n="100" d="100"/>
      </p:scale>
      <p:origin x="0" y="171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12/11/2014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12/11/2014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12/11/2014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rulequest.com/see5-comparison.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1.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png"/><Relationship Id="rId11" Type="http://schemas.openxmlformats.org/officeDocument/2006/relationships/oleObject" Target="../embeddings/oleObject4.bin"/><Relationship Id="rId5" Type="http://schemas.openxmlformats.org/officeDocument/2006/relationships/image" Target="../media/image11.png"/><Relationship Id="rId10" Type="http://schemas.openxmlformats.org/officeDocument/2006/relationships/oleObject" Target="../embeddings/oleObject3.bin"/><Relationship Id="rId4" Type="http://schemas.openxmlformats.org/officeDocument/2006/relationships/oleObject" Target="../embeddings/oleObject2.bin"/><Relationship Id="rId9"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5.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11" Type="http://schemas.openxmlformats.org/officeDocument/2006/relationships/oleObject" Target="../embeddings/oleObject8.bin"/><Relationship Id="rId5" Type="http://schemas.openxmlformats.org/officeDocument/2006/relationships/image" Target="../media/image11.png"/><Relationship Id="rId10" Type="http://schemas.openxmlformats.org/officeDocument/2006/relationships/oleObject" Target="../embeddings/oleObject7.bin"/><Relationship Id="rId4" Type="http://schemas.openxmlformats.org/officeDocument/2006/relationships/oleObject" Target="../embeddings/oleObject6.bin"/><Relationship Id="rId9" Type="http://schemas.openxmlformats.org/officeDocument/2006/relationships/image" Target="../media/image1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rulequest.com/see5-comparison.html"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219200" y="3810000"/>
            <a:ext cx="6858000" cy="990600"/>
          </a:xfrm>
        </p:spPr>
        <p:txBody>
          <a:bodyPr>
            <a:normAutofit fontScale="90000"/>
          </a:bodyPr>
          <a:lstStyle/>
          <a:p>
            <a:r>
              <a:rPr lang="en-US" dirty="0" smtClean="0">
                <a:latin typeface="Calibri" pitchFamily="34" charset="0"/>
                <a:cs typeface="Calibri" pitchFamily="34" charset="0"/>
              </a:rPr>
              <a:t>Down Jones Industrial Average Index</a:t>
            </a:r>
            <a:br>
              <a:rPr lang="en-US" dirty="0" smtClean="0">
                <a:latin typeface="Calibri" pitchFamily="34" charset="0"/>
                <a:cs typeface="Calibri" pitchFamily="34" charset="0"/>
              </a:rPr>
            </a:br>
            <a:r>
              <a:rPr lang="en-US" sz="2200" dirty="0" smtClean="0">
                <a:latin typeface="Calibri" pitchFamily="34" charset="0"/>
                <a:cs typeface="Calibri" pitchFamily="34" charset="0"/>
              </a:rPr>
              <a:t>Monthly Buy / Hold / Sell Recommendations</a:t>
            </a:r>
            <a:br>
              <a:rPr lang="en-US" sz="2200" dirty="0" smtClean="0">
                <a:latin typeface="Calibri" pitchFamily="34" charset="0"/>
                <a:cs typeface="Calibri" pitchFamily="34" charset="0"/>
              </a:rPr>
            </a:br>
            <a:r>
              <a:rPr lang="en-US" sz="1800" dirty="0" smtClean="0">
                <a:latin typeface="Calibri" pitchFamily="34" charset="0"/>
                <a:cs typeface="Calibri" pitchFamily="34" charset="0"/>
              </a:rPr>
              <a:t>Victor Antaramian</a:t>
            </a:r>
            <a:r>
              <a:rPr lang="en-US" sz="2200" dirty="0" smtClean="0">
                <a:latin typeface="Calibri" pitchFamily="34" charset="0"/>
                <a:cs typeface="Calibri" pitchFamily="34" charset="0"/>
              </a:rPr>
              <a:t/>
            </a:r>
            <a:br>
              <a:rPr lang="en-US" sz="2200" dirty="0" smtClean="0">
                <a:latin typeface="Calibri" pitchFamily="34" charset="0"/>
                <a:cs typeface="Calibri" pitchFamily="34" charset="0"/>
              </a:rPr>
            </a:br>
            <a:endParaRPr lang="en-US" sz="2200" dirty="0">
              <a:latin typeface="Calibri" pitchFamily="34" charset="0"/>
              <a:cs typeface="Calibri" pitchFamily="34" charset="0"/>
            </a:endParaRPr>
          </a:p>
        </p:txBody>
      </p:sp>
      <p:sp>
        <p:nvSpPr>
          <p:cNvPr id="5" name="Subtitle 4"/>
          <p:cNvSpPr>
            <a:spLocks noGrp="1"/>
          </p:cNvSpPr>
          <p:nvPr>
            <p:ph type="subTitle" idx="1"/>
          </p:nvPr>
        </p:nvSpPr>
        <p:spPr/>
        <p:txBody>
          <a:bodyPr>
            <a:normAutofit fontScale="62500" lnSpcReduction="20000"/>
          </a:bodyPr>
          <a:lstStyle/>
          <a:p>
            <a:r>
              <a:rPr lang="en-US" sz="2600" dirty="0" smtClean="0">
                <a:latin typeface="Calibri" pitchFamily="34" charset="0"/>
                <a:cs typeface="Calibri" pitchFamily="34" charset="0"/>
              </a:rPr>
              <a:t>MIS 637 Project – Fall 2014</a:t>
            </a:r>
          </a:p>
          <a:p>
            <a:r>
              <a:rPr lang="en-US" dirty="0" smtClean="0">
                <a:latin typeface="Calibri" pitchFamily="34" charset="0"/>
                <a:cs typeface="Calibri" pitchFamily="34" charset="0"/>
              </a:rPr>
              <a:t>Professor </a:t>
            </a:r>
            <a:r>
              <a:rPr lang="en-US" dirty="0" err="1" smtClean="0">
                <a:latin typeface="Calibri" pitchFamily="34" charset="0"/>
                <a:cs typeface="Calibri" pitchFamily="34" charset="0"/>
              </a:rPr>
              <a:t>Mahmoud</a:t>
            </a:r>
            <a:r>
              <a:rPr lang="en-US" dirty="0" smtClean="0">
                <a:latin typeface="Calibri" pitchFamily="34" charset="0"/>
                <a:cs typeface="Calibri" pitchFamily="34" charset="0"/>
              </a:rPr>
              <a:t> </a:t>
            </a:r>
            <a:r>
              <a:rPr lang="en-US" dirty="0" err="1" smtClean="0">
                <a:latin typeface="Calibri" pitchFamily="34" charset="0"/>
                <a:cs typeface="Calibri" pitchFamily="34" charset="0"/>
              </a:rPr>
              <a:t>Daneshmand</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1" y="1143000"/>
          <a:ext cx="8001001" cy="4953000"/>
        </p:xfrm>
        <a:graphic>
          <a:graphicData uri="http://schemas.openxmlformats.org/drawingml/2006/table">
            <a:tbl>
              <a:tblPr/>
              <a:tblGrid>
                <a:gridCol w="920212"/>
                <a:gridCol w="1278610"/>
                <a:gridCol w="2615338"/>
                <a:gridCol w="755543"/>
                <a:gridCol w="1259238"/>
                <a:gridCol w="1172060"/>
              </a:tblGrid>
              <a:tr h="266343">
                <a:tc>
                  <a:txBody>
                    <a:bodyPr/>
                    <a:lstStyle/>
                    <a:p>
                      <a:pPr algn="l" fontAlgn="t"/>
                      <a:r>
                        <a:rPr lang="en-US" sz="1050" b="1" i="0" u="none" strike="noStrike" dirty="0">
                          <a:solidFill>
                            <a:srgbClr val="000000"/>
                          </a:solidFill>
                          <a:latin typeface="Calibri"/>
                        </a:rPr>
                        <a:t>Input / Output</a:t>
                      </a: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Variable</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Description</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Type</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Categorized</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dirty="0" smtClean="0">
                          <a:solidFill>
                            <a:srgbClr val="000000"/>
                          </a:solidFill>
                          <a:latin typeface="Calibri"/>
                        </a:rPr>
                        <a:t>Normalized</a:t>
                      </a:r>
                      <a:endParaRPr lang="en-US" sz="1050" b="1"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905980">
                <a:tc>
                  <a:txBody>
                    <a:bodyPr/>
                    <a:lstStyle/>
                    <a:p>
                      <a:pPr algn="l" fontAlgn="t"/>
                      <a:r>
                        <a:rPr lang="en-US" sz="900" b="1" i="0" u="none" strike="noStrike" dirty="0" smtClean="0">
                          <a:solidFill>
                            <a:srgbClr val="00B050"/>
                          </a:solidFill>
                          <a:latin typeface="Calibri"/>
                        </a:rPr>
                        <a:t> Input</a:t>
                      </a:r>
                      <a:endParaRPr lang="en-US" sz="900" b="1" i="0" u="none" strike="noStrike" dirty="0">
                        <a:solidFill>
                          <a:srgbClr val="00B05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900" b="0" i="0" u="none" strike="noStrike" dirty="0">
                          <a:solidFill>
                            <a:srgbClr val="000000"/>
                          </a:solidFill>
                          <a:latin typeface="Calibri"/>
                        </a:rPr>
                        <a:t>Exponential Moving Averages (EMA) Ratios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pt-BR" sz="900" b="0" i="0" u="none" strike="noStrike" dirty="0">
                          <a:solidFill>
                            <a:srgbClr val="000000"/>
                          </a:solidFill>
                          <a:latin typeface="Calibri"/>
                        </a:rPr>
                        <a:t>Derived for each observation, from EMAs</a:t>
                      </a:r>
                      <a:br>
                        <a:rPr lang="pt-BR" sz="900" b="0" i="0" u="none" strike="noStrike" dirty="0">
                          <a:solidFill>
                            <a:srgbClr val="000000"/>
                          </a:solidFill>
                          <a:latin typeface="Calibri"/>
                        </a:rPr>
                      </a:br>
                      <a:r>
                        <a:rPr lang="pt-BR" sz="900" b="0" i="0" u="none" strike="noStrike" dirty="0" smtClean="0">
                          <a:solidFill>
                            <a:srgbClr val="000000"/>
                          </a:solidFill>
                          <a:latin typeface="Calibri"/>
                        </a:rPr>
                        <a:t>-126 day trailing</a:t>
                      </a:r>
                      <a:r>
                        <a:rPr lang="pt-BR" sz="900" b="0" i="0" u="none" strike="noStrike" baseline="0" dirty="0" smtClean="0">
                          <a:solidFill>
                            <a:srgbClr val="000000"/>
                          </a:solidFill>
                          <a:latin typeface="Calibri"/>
                        </a:rPr>
                        <a:t> </a:t>
                      </a:r>
                      <a:r>
                        <a:rPr lang="pt-BR" sz="900" b="0" i="0" u="none" strike="noStrike" dirty="0" smtClean="0">
                          <a:solidFill>
                            <a:srgbClr val="000000"/>
                          </a:solidFill>
                          <a:latin typeface="Calibri"/>
                        </a:rPr>
                        <a:t>= </a:t>
                      </a:r>
                      <a:r>
                        <a:rPr lang="pt-BR" sz="900" b="1" i="0" u="none" strike="noStrike" dirty="0" smtClean="0">
                          <a:solidFill>
                            <a:srgbClr val="000000"/>
                          </a:solidFill>
                          <a:latin typeface="Calibri"/>
                        </a:rPr>
                        <a:t>EMA126</a:t>
                      </a:r>
                    </a:p>
                    <a:p>
                      <a:pPr algn="l" fontAlgn="t">
                        <a:buFontTx/>
                        <a:buChar char="-"/>
                      </a:pPr>
                      <a:r>
                        <a:rPr lang="pt-BR" sz="900" b="0" i="0" u="none" strike="noStrike" dirty="0" smtClean="0">
                          <a:solidFill>
                            <a:srgbClr val="000000"/>
                          </a:solidFill>
                          <a:latin typeface="Calibri"/>
                        </a:rPr>
                        <a:t>  63</a:t>
                      </a:r>
                      <a:r>
                        <a:rPr lang="pt-BR" sz="900" b="0" i="0" u="none" strike="noStrike" baseline="0" dirty="0" smtClean="0">
                          <a:solidFill>
                            <a:srgbClr val="000000"/>
                          </a:solidFill>
                          <a:latin typeface="Calibri"/>
                        </a:rPr>
                        <a:t> </a:t>
                      </a:r>
                      <a:r>
                        <a:rPr lang="pt-BR" sz="900" b="0" i="0" u="none" strike="noStrike" dirty="0" smtClean="0">
                          <a:solidFill>
                            <a:srgbClr val="000000"/>
                          </a:solidFill>
                          <a:latin typeface="Calibri"/>
                        </a:rPr>
                        <a:t>day trailing</a:t>
                      </a:r>
                      <a:r>
                        <a:rPr lang="pt-BR" sz="900" b="0" i="0" u="none" strike="noStrike" baseline="0" dirty="0" smtClean="0">
                          <a:solidFill>
                            <a:srgbClr val="000000"/>
                          </a:solidFill>
                          <a:latin typeface="Calibri"/>
                        </a:rPr>
                        <a:t> </a:t>
                      </a:r>
                      <a:r>
                        <a:rPr lang="pt-BR" sz="900" b="0" i="0" u="none" strike="noStrike" dirty="0" smtClean="0">
                          <a:solidFill>
                            <a:srgbClr val="000000"/>
                          </a:solidFill>
                          <a:latin typeface="Calibri"/>
                        </a:rPr>
                        <a:t>=</a:t>
                      </a:r>
                      <a:r>
                        <a:rPr lang="pt-BR" sz="900" b="1" i="0" u="none" strike="noStrike" baseline="0" dirty="0" smtClean="0">
                          <a:solidFill>
                            <a:srgbClr val="000000"/>
                          </a:solidFill>
                          <a:latin typeface="Calibri"/>
                        </a:rPr>
                        <a:t> </a:t>
                      </a:r>
                      <a:r>
                        <a:rPr lang="pt-BR" sz="900" b="1" i="0" u="none" strike="noStrike" dirty="0" smtClean="0">
                          <a:solidFill>
                            <a:srgbClr val="000000"/>
                          </a:solidFill>
                          <a:latin typeface="Calibri"/>
                        </a:rPr>
                        <a:t>EMA63</a:t>
                      </a:r>
                      <a:r>
                        <a:rPr lang="pt-BR" sz="900" b="0" i="0" u="none" strike="noStrike" dirty="0" smtClean="0">
                          <a:solidFill>
                            <a:srgbClr val="000000"/>
                          </a:solidFill>
                          <a:latin typeface="Calibri"/>
                        </a:rPr>
                        <a:t/>
                      </a:r>
                      <a:br>
                        <a:rPr lang="pt-BR" sz="900" b="0" i="0" u="none" strike="noStrike" dirty="0" smtClean="0">
                          <a:solidFill>
                            <a:srgbClr val="000000"/>
                          </a:solidFill>
                          <a:latin typeface="Calibri"/>
                        </a:rPr>
                      </a:br>
                      <a:r>
                        <a:rPr lang="pt-BR" sz="900" b="0" i="0" u="none" strike="noStrike" dirty="0" smtClean="0">
                          <a:solidFill>
                            <a:srgbClr val="000000"/>
                          </a:solidFill>
                          <a:latin typeface="Calibri"/>
                        </a:rPr>
                        <a:t>-  21 day trailing</a:t>
                      </a:r>
                      <a:r>
                        <a:rPr lang="pt-BR" sz="900" b="0" i="0" u="none" strike="noStrike" baseline="0" dirty="0" smtClean="0">
                          <a:solidFill>
                            <a:srgbClr val="000000"/>
                          </a:solidFill>
                          <a:latin typeface="Calibri"/>
                        </a:rPr>
                        <a:t>  </a:t>
                      </a:r>
                      <a:r>
                        <a:rPr lang="pt-BR" sz="900" b="1" i="0" u="none" strike="noStrike" dirty="0" smtClean="0">
                          <a:solidFill>
                            <a:srgbClr val="000000"/>
                          </a:solidFill>
                          <a:latin typeface="Calibri"/>
                        </a:rPr>
                        <a:t>=</a:t>
                      </a:r>
                      <a:r>
                        <a:rPr lang="pt-BR" sz="900" b="1" i="0" u="none" strike="noStrike" baseline="0" dirty="0" smtClean="0">
                          <a:solidFill>
                            <a:srgbClr val="000000"/>
                          </a:solidFill>
                          <a:latin typeface="Calibri"/>
                        </a:rPr>
                        <a:t> </a:t>
                      </a:r>
                      <a:r>
                        <a:rPr lang="pt-BR" sz="900" b="1" i="0" u="none" strike="noStrike" dirty="0" smtClean="0">
                          <a:solidFill>
                            <a:srgbClr val="000000"/>
                          </a:solidFill>
                          <a:latin typeface="Calibri"/>
                        </a:rPr>
                        <a:t>EMA21</a:t>
                      </a:r>
                    </a:p>
                    <a:p>
                      <a:pPr algn="l" fontAlgn="t">
                        <a:buFontTx/>
                        <a:buNone/>
                      </a:pPr>
                      <a:endParaRPr lang="pt-BR" sz="900" b="1" i="0" u="none" strike="noStrike" dirty="0" smtClean="0">
                        <a:solidFill>
                          <a:srgbClr val="000000"/>
                        </a:solidFill>
                        <a:latin typeface="Calibri"/>
                      </a:endParaRPr>
                    </a:p>
                    <a:p>
                      <a:pPr algn="l" fontAlgn="t">
                        <a:buFontTx/>
                        <a:buNone/>
                      </a:pPr>
                      <a:r>
                        <a:rPr lang="pt-BR" sz="900" b="0" i="0" u="none" strike="noStrike" dirty="0" smtClean="0">
                          <a:solidFill>
                            <a:srgbClr val="000000"/>
                          </a:solidFill>
                          <a:latin typeface="Calibri"/>
                        </a:rPr>
                        <a:t>Then for each EMA, the releant</a:t>
                      </a:r>
                      <a:r>
                        <a:rPr lang="pt-BR" sz="900" b="0" i="0" u="none" strike="noStrike" baseline="0" dirty="0" smtClean="0">
                          <a:solidFill>
                            <a:srgbClr val="000000"/>
                          </a:solidFill>
                          <a:latin typeface="Calibri"/>
                        </a:rPr>
                        <a:t> rations will be calclated as descived int he above slides</a:t>
                      </a:r>
                    </a:p>
                    <a:p>
                      <a:pPr algn="l" fontAlgn="t"/>
                      <a:r>
                        <a:rPr lang="pt-BR" sz="900" b="0" i="0" u="none" strike="noStrike" dirty="0" smtClean="0">
                          <a:solidFill>
                            <a:srgbClr val="000000"/>
                          </a:solidFill>
                          <a:latin typeface="Calibri"/>
                        </a:rPr>
                        <a:t>- EMA126 / DJIA = </a:t>
                      </a:r>
                      <a:r>
                        <a:rPr lang="pt-BR" sz="900" b="1" i="0" u="none" strike="noStrike" dirty="0" smtClean="0">
                          <a:solidFill>
                            <a:srgbClr val="000000"/>
                          </a:solidFill>
                          <a:latin typeface="Calibri"/>
                        </a:rPr>
                        <a:t>EMA126_I</a:t>
                      </a:r>
                    </a:p>
                    <a:p>
                      <a:pPr algn="l" fontAlgn="t">
                        <a:buFontTx/>
                        <a:buChar char="-"/>
                      </a:pPr>
                      <a:r>
                        <a:rPr lang="pt-BR" sz="900" b="0" i="0" u="none" strike="noStrike" dirty="0" smtClean="0">
                          <a:solidFill>
                            <a:srgbClr val="000000"/>
                          </a:solidFill>
                          <a:latin typeface="Calibri"/>
                        </a:rPr>
                        <a:t> EMA63/EMA126  =</a:t>
                      </a:r>
                      <a:r>
                        <a:rPr lang="pt-BR" sz="900" b="1" i="0" u="none" strike="noStrike" baseline="0" dirty="0" smtClean="0">
                          <a:solidFill>
                            <a:srgbClr val="000000"/>
                          </a:solidFill>
                          <a:latin typeface="Calibri"/>
                        </a:rPr>
                        <a:t> </a:t>
                      </a:r>
                      <a:r>
                        <a:rPr lang="pt-BR" sz="900" b="1" i="0" u="none" strike="noStrike" dirty="0" smtClean="0">
                          <a:solidFill>
                            <a:srgbClr val="000000"/>
                          </a:solidFill>
                          <a:latin typeface="Calibri"/>
                        </a:rPr>
                        <a:t>EMA63_R</a:t>
                      </a:r>
                      <a:r>
                        <a:rPr lang="pt-BR" sz="900" b="0" i="0" u="none" strike="noStrike" dirty="0" smtClean="0">
                          <a:solidFill>
                            <a:srgbClr val="000000"/>
                          </a:solidFill>
                          <a:latin typeface="Calibri"/>
                        </a:rPr>
                        <a:t/>
                      </a:r>
                      <a:br>
                        <a:rPr lang="pt-BR" sz="900" b="0" i="0" u="none" strike="noStrike" dirty="0" smtClean="0">
                          <a:solidFill>
                            <a:srgbClr val="000000"/>
                          </a:solidFill>
                          <a:latin typeface="Calibri"/>
                        </a:rPr>
                      </a:br>
                      <a:r>
                        <a:rPr lang="pt-BR" sz="900" b="0" i="0" u="none" strike="noStrike" dirty="0" smtClean="0">
                          <a:solidFill>
                            <a:srgbClr val="000000"/>
                          </a:solidFill>
                          <a:latin typeface="Calibri"/>
                        </a:rPr>
                        <a:t>- EMA21/EMA63 </a:t>
                      </a:r>
                      <a:r>
                        <a:rPr lang="pt-BR" sz="900" b="1" i="0" u="none" strike="noStrike" dirty="0" smtClean="0">
                          <a:solidFill>
                            <a:srgbClr val="000000"/>
                          </a:solidFill>
                          <a:latin typeface="Calibri"/>
                        </a:rPr>
                        <a:t>=</a:t>
                      </a:r>
                      <a:r>
                        <a:rPr lang="pt-BR" sz="900" b="1" i="0" u="none" strike="noStrike" baseline="0" dirty="0" smtClean="0">
                          <a:solidFill>
                            <a:srgbClr val="000000"/>
                          </a:solidFill>
                          <a:latin typeface="Calibri"/>
                        </a:rPr>
                        <a:t> </a:t>
                      </a:r>
                      <a:r>
                        <a:rPr lang="pt-BR" sz="900" b="1" i="0" u="none" strike="noStrike" dirty="0" smtClean="0">
                          <a:solidFill>
                            <a:srgbClr val="000000"/>
                          </a:solidFill>
                          <a:latin typeface="Calibri"/>
                        </a:rPr>
                        <a:t>EMA21_R</a:t>
                      </a:r>
                    </a:p>
                    <a:p>
                      <a:pPr algn="l" fontAlgn="t">
                        <a:buFontTx/>
                        <a:buNone/>
                      </a:pPr>
                      <a:endParaRPr lang="pt-BR"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900" b="0" i="0" u="none" strike="noStrike" dirty="0">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3">
                  <a:txBody>
                    <a:bodyPr/>
                    <a:lstStyle/>
                    <a:p>
                      <a:pPr algn="l" fontAlgn="t"/>
                      <a:r>
                        <a:rPr lang="pl-PL" sz="900" b="1" i="0" u="none" strike="noStrike" dirty="0">
                          <a:solidFill>
                            <a:srgbClr val="000000"/>
                          </a:solidFill>
                          <a:latin typeface="Calibri"/>
                        </a:rPr>
                        <a:t>Outlier:</a:t>
                      </a:r>
                      <a:r>
                        <a:rPr lang="pl-PL" sz="900" b="0" i="0" u="none" strike="noStrike" dirty="0">
                          <a:solidFill>
                            <a:srgbClr val="000000"/>
                          </a:solidFill>
                          <a:latin typeface="Calibri"/>
                        </a:rPr>
                        <a:t> less than -3Z</a:t>
                      </a:r>
                      <a:br>
                        <a:rPr lang="pl-PL" sz="900" b="0" i="0" u="none" strike="noStrike" dirty="0">
                          <a:solidFill>
                            <a:srgbClr val="000000"/>
                          </a:solidFill>
                          <a:latin typeface="Calibri"/>
                        </a:rPr>
                      </a:br>
                      <a:r>
                        <a:rPr lang="pl-PL" sz="900" b="0" i="0" u="none" strike="noStrike" dirty="0">
                          <a:solidFill>
                            <a:srgbClr val="000000"/>
                          </a:solidFill>
                          <a:latin typeface="Calibri"/>
                        </a:rPr>
                        <a:t>0: -3Z to - 2Z</a:t>
                      </a:r>
                      <a:br>
                        <a:rPr lang="pl-PL" sz="900" b="0" i="0" u="none" strike="noStrike" dirty="0">
                          <a:solidFill>
                            <a:srgbClr val="000000"/>
                          </a:solidFill>
                          <a:latin typeface="Calibri"/>
                        </a:rPr>
                      </a:br>
                      <a:r>
                        <a:rPr lang="pl-PL" sz="900" b="0" i="0" u="none" strike="noStrike" dirty="0">
                          <a:solidFill>
                            <a:srgbClr val="000000"/>
                          </a:solidFill>
                          <a:latin typeface="Calibri"/>
                        </a:rPr>
                        <a:t>1: -2Z to -1Z</a:t>
                      </a:r>
                      <a:br>
                        <a:rPr lang="pl-PL" sz="900" b="0" i="0" u="none" strike="noStrike" dirty="0">
                          <a:solidFill>
                            <a:srgbClr val="000000"/>
                          </a:solidFill>
                          <a:latin typeface="Calibri"/>
                        </a:rPr>
                      </a:br>
                      <a:r>
                        <a:rPr lang="pl-PL" sz="900" b="0" i="0" u="none" strike="noStrike" dirty="0">
                          <a:solidFill>
                            <a:srgbClr val="000000"/>
                          </a:solidFill>
                          <a:latin typeface="Calibri"/>
                        </a:rPr>
                        <a:t>2: -1Z to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0Z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0" i="0" u="none" strike="noStrike" dirty="0">
                          <a:solidFill>
                            <a:srgbClr val="000000"/>
                          </a:solidFill>
                          <a:latin typeface="Calibri"/>
                        </a:rPr>
                        <a:t>3:   0Z to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1Z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0" i="0" u="none" strike="noStrike" dirty="0">
                          <a:solidFill>
                            <a:srgbClr val="000000"/>
                          </a:solidFill>
                          <a:latin typeface="Calibri"/>
                        </a:rPr>
                        <a:t>4: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2Z </a:t>
                      </a:r>
                      <a:r>
                        <a:rPr lang="pl-PL" sz="900" b="0" i="0" u="none" strike="noStrike" dirty="0">
                          <a:solidFill>
                            <a:srgbClr val="000000"/>
                          </a:solidFill>
                          <a:latin typeface="Calibri"/>
                        </a:rPr>
                        <a:t>to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3Z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1" i="0" u="none" strike="noStrike" dirty="0">
                          <a:solidFill>
                            <a:srgbClr val="000000"/>
                          </a:solidFill>
                          <a:latin typeface="Calibri"/>
                        </a:rPr>
                        <a:t>Outlier:</a:t>
                      </a:r>
                      <a:r>
                        <a:rPr lang="pl-PL" sz="900" b="0" i="0" u="none" strike="noStrike" dirty="0">
                          <a:solidFill>
                            <a:srgbClr val="000000"/>
                          </a:solidFill>
                          <a:latin typeface="Calibri"/>
                        </a:rPr>
                        <a:t> more  than 3Z</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900" b="0" i="0" u="none" strike="noStrike">
                          <a:solidFill>
                            <a:srgbClr val="000000"/>
                          </a:solidFill>
                          <a:latin typeface="Calibri"/>
                        </a:rPr>
                        <a:t>Min Max</a:t>
                      </a: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05980">
                <a:tc>
                  <a:txBody>
                    <a:bodyPr/>
                    <a:lstStyle/>
                    <a:p>
                      <a:pPr algn="l" fontAlgn="t"/>
                      <a:r>
                        <a:rPr lang="en-US" sz="900" b="1" i="0" u="none" strike="noStrike" dirty="0" smtClean="0">
                          <a:solidFill>
                            <a:srgbClr val="00B050"/>
                          </a:solidFill>
                          <a:latin typeface="Calibri"/>
                        </a:rPr>
                        <a:t> Input</a:t>
                      </a:r>
                      <a:endParaRPr lang="en-US" sz="900" b="1" i="0" u="none" strike="noStrike" dirty="0">
                        <a:solidFill>
                          <a:srgbClr val="00B05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900" b="0" i="0" u="none" strike="noStrike">
                          <a:solidFill>
                            <a:srgbClr val="000000"/>
                          </a:solidFill>
                          <a:latin typeface="Calibri"/>
                        </a:rPr>
                        <a:t>Exponential Moving Averages (EMA) Slopes Ratios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900" b="0" i="0" u="none" strike="noStrike" dirty="0" smtClean="0">
                          <a:solidFill>
                            <a:srgbClr val="000000"/>
                          </a:solidFill>
                          <a:latin typeface="Calibri"/>
                        </a:rPr>
                        <a:t>First</a:t>
                      </a:r>
                      <a:r>
                        <a:rPr lang="en-US" sz="900" b="0" i="0" u="none" strike="noStrike" baseline="0" dirty="0" smtClean="0">
                          <a:solidFill>
                            <a:srgbClr val="000000"/>
                          </a:solidFill>
                          <a:latin typeface="Calibri"/>
                        </a:rPr>
                        <a:t> for each observation, the slope of the EMAs will be calculated </a:t>
                      </a:r>
                      <a:endParaRPr lang="en-US" sz="900" b="0" i="0" u="none" strike="noStrike" dirty="0" smtClean="0">
                        <a:solidFill>
                          <a:srgbClr val="000000"/>
                        </a:solidFill>
                        <a:latin typeface="Calibri"/>
                      </a:endParaRPr>
                    </a:p>
                    <a:p>
                      <a:pPr algn="l" fontAlgn="t"/>
                      <a:r>
                        <a:rPr lang="en-US" sz="900" b="0" i="0" u="none" strike="noStrike" dirty="0" smtClean="0">
                          <a:solidFill>
                            <a:srgbClr val="000000"/>
                          </a:solidFill>
                          <a:latin typeface="Calibri"/>
                        </a:rPr>
                        <a:t>- </a:t>
                      </a:r>
                      <a:r>
                        <a:rPr lang="pt-BR" sz="900" b="0" i="0" u="none" strike="noStrike" dirty="0" smtClean="0">
                          <a:solidFill>
                            <a:srgbClr val="000000"/>
                          </a:solidFill>
                          <a:latin typeface="Calibri"/>
                        </a:rPr>
                        <a:t>126 day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smtClean="0">
                          <a:solidFill>
                            <a:srgbClr val="000000"/>
                          </a:solidFill>
                          <a:latin typeface="Calibri"/>
                        </a:rPr>
                        <a:t>EMA126_Slope</a:t>
                      </a:r>
                      <a:r>
                        <a:rPr lang="en-US" sz="900" b="0" i="0" u="none" strike="noStrike" dirty="0" smtClean="0">
                          <a:solidFill>
                            <a:srgbClr val="000000"/>
                          </a:solidFill>
                          <a:latin typeface="Calibri"/>
                        </a:rPr>
                        <a:t/>
                      </a:r>
                      <a:br>
                        <a:rPr lang="en-US" sz="900" b="0" i="0" u="none" strike="noStrike" dirty="0" smtClean="0">
                          <a:solidFill>
                            <a:srgbClr val="000000"/>
                          </a:solidFill>
                          <a:latin typeface="Calibri"/>
                        </a:rPr>
                      </a:br>
                      <a:r>
                        <a:rPr lang="en-US" sz="900" b="0" i="0" u="none" strike="noStrike" dirty="0" smtClean="0">
                          <a:solidFill>
                            <a:srgbClr val="000000"/>
                          </a:solidFill>
                          <a:latin typeface="Calibri"/>
                        </a:rPr>
                        <a:t>- </a:t>
                      </a:r>
                      <a:r>
                        <a:rPr lang="pt-BR" sz="900" b="0" i="0" u="none" strike="noStrike" dirty="0" smtClean="0">
                          <a:solidFill>
                            <a:srgbClr val="000000"/>
                          </a:solidFill>
                          <a:latin typeface="Calibri"/>
                        </a:rPr>
                        <a:t> 63</a:t>
                      </a:r>
                      <a:r>
                        <a:rPr lang="pt-BR" sz="900" b="0" i="0" u="none" strike="noStrike" baseline="0" dirty="0" smtClean="0">
                          <a:solidFill>
                            <a:srgbClr val="000000"/>
                          </a:solidFill>
                          <a:latin typeface="Calibri"/>
                        </a:rPr>
                        <a:t> </a:t>
                      </a:r>
                      <a:r>
                        <a:rPr lang="pt-BR" sz="900" b="0" i="0" u="none" strike="noStrike" dirty="0" smtClean="0">
                          <a:solidFill>
                            <a:srgbClr val="000000"/>
                          </a:solidFill>
                          <a:latin typeface="Calibri"/>
                        </a:rPr>
                        <a:t>day </a:t>
                      </a:r>
                      <a:r>
                        <a:rPr lang="en-US" sz="900" b="0" i="0" u="none" strike="noStrike" dirty="0" smtClean="0">
                          <a:solidFill>
                            <a:srgbClr val="000000"/>
                          </a:solidFill>
                          <a:latin typeface="Calibri"/>
                        </a:rPr>
                        <a:t>=</a:t>
                      </a:r>
                      <a:r>
                        <a:rPr lang="en-US" sz="900" b="0" i="0" u="none" strike="noStrike" baseline="0" dirty="0" smtClean="0">
                          <a:solidFill>
                            <a:srgbClr val="000000"/>
                          </a:solidFill>
                          <a:latin typeface="Calibri"/>
                        </a:rPr>
                        <a:t> </a:t>
                      </a:r>
                      <a:r>
                        <a:rPr lang="en-US" sz="900" b="1" i="0" u="none" strike="noStrike" dirty="0" smtClean="0">
                          <a:solidFill>
                            <a:srgbClr val="000000"/>
                          </a:solidFill>
                          <a:latin typeface="Calibri"/>
                        </a:rPr>
                        <a:t>EMA63_Slope</a:t>
                      </a:r>
                      <a:r>
                        <a:rPr lang="en-US" sz="900" b="0" i="0" u="none" strike="noStrike" dirty="0" smtClean="0">
                          <a:solidFill>
                            <a:srgbClr val="000000"/>
                          </a:solidFill>
                          <a:latin typeface="Calibri"/>
                        </a:rPr>
                        <a:t/>
                      </a:r>
                      <a:br>
                        <a:rPr lang="en-US" sz="900" b="0" i="0" u="none" strike="noStrike" dirty="0" smtClean="0">
                          <a:solidFill>
                            <a:srgbClr val="000000"/>
                          </a:solidFill>
                          <a:latin typeface="Calibri"/>
                        </a:rPr>
                      </a:br>
                      <a:r>
                        <a:rPr lang="en-US" sz="900" b="0" i="0" u="none" strike="noStrike" dirty="0" smtClean="0">
                          <a:solidFill>
                            <a:srgbClr val="000000"/>
                          </a:solidFill>
                          <a:latin typeface="Calibri"/>
                        </a:rPr>
                        <a:t>- </a:t>
                      </a:r>
                      <a:r>
                        <a:rPr lang="pt-BR" sz="900" b="0" i="0" u="none" strike="noStrike" dirty="0" smtClean="0">
                          <a:solidFill>
                            <a:srgbClr val="000000"/>
                          </a:solidFill>
                          <a:latin typeface="Calibri"/>
                        </a:rPr>
                        <a:t> 21  day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smtClean="0">
                          <a:solidFill>
                            <a:srgbClr val="000000"/>
                          </a:solidFill>
                          <a:latin typeface="Calibri"/>
                        </a:rPr>
                        <a:t>EMA21_Slope</a:t>
                      </a:r>
                      <a:endParaRPr lang="en-US" sz="900" b="0" i="0" u="none" strike="noStrike" dirty="0" smtClean="0">
                        <a:solidFill>
                          <a:srgbClr val="000000"/>
                        </a:solidFill>
                        <a:latin typeface="Calibri"/>
                      </a:endParaRPr>
                    </a:p>
                    <a:p>
                      <a:pPr algn="l" fontAlgn="t"/>
                      <a:endParaRPr lang="en-US" sz="900" b="0" i="0" u="none" strike="noStrike" dirty="0" smtClean="0">
                        <a:solidFill>
                          <a:srgbClr val="000000"/>
                        </a:solidFill>
                        <a:latin typeface="Calibri"/>
                      </a:endParaRPr>
                    </a:p>
                    <a:p>
                      <a:pPr algn="l" fontAlgn="t"/>
                      <a:r>
                        <a:rPr lang="en-US" sz="900" b="0" i="0" u="none" strike="noStrike" dirty="0" smtClean="0">
                          <a:solidFill>
                            <a:srgbClr val="000000"/>
                          </a:solidFill>
                          <a:latin typeface="Calibri"/>
                        </a:rPr>
                        <a:t>Then each will be ‘indexed;</a:t>
                      </a:r>
                      <a:r>
                        <a:rPr lang="en-US" sz="900" b="0" i="0" u="none" strike="noStrike" baseline="0" dirty="0" smtClean="0">
                          <a:solidFill>
                            <a:srgbClr val="000000"/>
                          </a:solidFill>
                          <a:latin typeface="Calibri"/>
                        </a:rPr>
                        <a:t> tot the DJIA level for that observation :</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EMA126 / DJIA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smtClean="0">
                          <a:solidFill>
                            <a:srgbClr val="000000"/>
                          </a:solidFill>
                          <a:latin typeface="Calibri"/>
                        </a:rPr>
                        <a:t>EMA126_Sl_I</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EMA63/ DJIA </a:t>
                      </a:r>
                      <a:r>
                        <a:rPr lang="en-US" sz="900" b="0" i="0" u="none" strike="noStrike" dirty="0" smtClean="0">
                          <a:solidFill>
                            <a:srgbClr val="000000"/>
                          </a:solidFill>
                          <a:latin typeface="Calibri"/>
                        </a:rPr>
                        <a:t>=</a:t>
                      </a:r>
                      <a:r>
                        <a:rPr lang="en-US" sz="900" b="0" i="0" u="none" strike="noStrike" baseline="0" dirty="0" smtClean="0">
                          <a:solidFill>
                            <a:srgbClr val="000000"/>
                          </a:solidFill>
                          <a:latin typeface="Calibri"/>
                        </a:rPr>
                        <a:t> </a:t>
                      </a:r>
                      <a:r>
                        <a:rPr lang="en-US" sz="900" b="1" i="0" u="none" strike="noStrike" dirty="0" smtClean="0">
                          <a:solidFill>
                            <a:srgbClr val="000000"/>
                          </a:solidFill>
                          <a:latin typeface="Calibri"/>
                        </a:rPr>
                        <a:t>EMA63_Sl_I</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EMA21/ DJIA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smtClean="0">
                          <a:solidFill>
                            <a:srgbClr val="000000"/>
                          </a:solidFill>
                          <a:latin typeface="Calibri"/>
                        </a:rPr>
                        <a:t>EMA21_Sl_I</a:t>
                      </a:r>
                    </a:p>
                    <a:p>
                      <a:pPr algn="l" fontAlgn="t"/>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900" b="0" i="0" u="none" strike="noStrike" dirty="0">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algn="l" fontAlgn="t"/>
                      <a:r>
                        <a:rPr lang="en-US" sz="900" b="0" i="0" u="none" strike="noStrike" dirty="0">
                          <a:solidFill>
                            <a:srgbClr val="000000"/>
                          </a:solidFill>
                          <a:latin typeface="Calibri"/>
                        </a:rPr>
                        <a:t>Min Max</a:t>
                      </a: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530849">
                <a:tc>
                  <a:txBody>
                    <a:bodyPr/>
                    <a:lstStyle/>
                    <a:p>
                      <a:pPr algn="l" fontAlgn="t"/>
                      <a:r>
                        <a:rPr lang="en-US" sz="900" b="1" i="0" u="none" strike="noStrike" dirty="0" smtClean="0">
                          <a:solidFill>
                            <a:srgbClr val="00B050"/>
                          </a:solidFill>
                          <a:latin typeface="Calibri"/>
                        </a:rPr>
                        <a:t> Input</a:t>
                      </a:r>
                      <a:endParaRPr lang="en-US" sz="900" b="1" i="0" u="none" strike="noStrike" dirty="0">
                        <a:solidFill>
                          <a:srgbClr val="00B05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900" b="0" i="0" u="none" strike="noStrike" dirty="0">
                          <a:solidFill>
                            <a:srgbClr val="000000"/>
                          </a:solidFill>
                          <a:latin typeface="Calibri"/>
                        </a:rPr>
                        <a:t>Volatilities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900" b="0" i="0" u="none" strike="noStrike" dirty="0">
                          <a:solidFill>
                            <a:srgbClr val="000000"/>
                          </a:solidFill>
                          <a:latin typeface="Calibri"/>
                        </a:rPr>
                        <a:t>Derived for each observation, from daily closes: </a:t>
                      </a:r>
                      <a:br>
                        <a:rPr lang="en-US" sz="900" b="0" i="0" u="none" strike="noStrike" dirty="0">
                          <a:solidFill>
                            <a:srgbClr val="000000"/>
                          </a:solidFill>
                          <a:latin typeface="Calibri"/>
                        </a:rPr>
                      </a:br>
                      <a:r>
                        <a:rPr lang="en-US" sz="900" b="0" i="0" u="none" strike="noStrike" dirty="0">
                          <a:solidFill>
                            <a:srgbClr val="000000"/>
                          </a:solidFill>
                          <a:latin typeface="Calibri"/>
                        </a:rPr>
                        <a:t> - 63 day actual annualized </a:t>
                      </a:r>
                      <a:r>
                        <a:rPr lang="en-US" sz="900" b="1" i="0" u="none" strike="noStrike" dirty="0">
                          <a:solidFill>
                            <a:srgbClr val="000000"/>
                          </a:solidFill>
                          <a:latin typeface="Calibri"/>
                        </a:rPr>
                        <a:t>(Vol63DayAnn)</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21 day actual annualized </a:t>
                      </a:r>
                      <a:r>
                        <a:rPr lang="en-US" sz="900" b="1" i="0" u="none" strike="noStrike" dirty="0">
                          <a:solidFill>
                            <a:srgbClr val="000000"/>
                          </a:solidFill>
                          <a:latin typeface="Calibri"/>
                        </a:rPr>
                        <a:t>(Vol21DayAnn)</a:t>
                      </a:r>
                      <a:r>
                        <a:rPr lang="en-US" sz="900" b="0" i="0" u="none" strike="noStrike" dirty="0">
                          <a:solidFill>
                            <a:srgbClr val="000000"/>
                          </a:solidFill>
                          <a:latin typeface="Calibri"/>
                        </a:rPr>
                        <a:t/>
                      </a:r>
                      <a:br>
                        <a:rPr lang="en-US" sz="900" b="0" i="0" u="none" strike="noStrike" dirty="0">
                          <a:solidFill>
                            <a:srgbClr val="000000"/>
                          </a:solidFill>
                          <a:latin typeface="Calibri"/>
                        </a:rPr>
                      </a:b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900" b="0" i="0" u="none" strike="noStrike" dirty="0">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lang="en-US"/>
                    </a:p>
                  </a:txBody>
                  <a:tcPr/>
                </a:tc>
                <a:tc>
                  <a:txBody>
                    <a:bodyPr/>
                    <a:lstStyle/>
                    <a:p>
                      <a:pPr algn="l" fontAlgn="t"/>
                      <a:r>
                        <a:rPr lang="en-US" sz="900" b="0" i="0" u="none" strike="noStrike" dirty="0">
                          <a:solidFill>
                            <a:srgbClr val="000000"/>
                          </a:solidFill>
                          <a:latin typeface="Calibri"/>
                        </a:rPr>
                        <a:t>Min </a:t>
                      </a:r>
                      <a:r>
                        <a:rPr lang="en-US" sz="900" b="0" i="0" u="none" strike="noStrike" dirty="0" smtClean="0">
                          <a:solidFill>
                            <a:srgbClr val="000000"/>
                          </a:solidFill>
                          <a:latin typeface="Calibri"/>
                        </a:rPr>
                        <a:t>Max </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967545">
                <a:tc>
                  <a:txBody>
                    <a:bodyPr/>
                    <a:lstStyle/>
                    <a:p>
                      <a:pPr algn="l" fontAlgn="t"/>
                      <a:r>
                        <a:rPr lang="en-US" sz="900" b="1" i="0" u="none" strike="noStrike" dirty="0" smtClean="0">
                          <a:solidFill>
                            <a:srgbClr val="0070C0"/>
                          </a:solidFill>
                          <a:latin typeface="Calibri"/>
                        </a:rPr>
                        <a:t> Target</a:t>
                      </a:r>
                      <a:endParaRPr lang="en-US" sz="900" b="1" i="0" u="none" strike="noStrike" dirty="0">
                        <a:solidFill>
                          <a:srgbClr val="0070C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a:solidFill>
                            <a:srgbClr val="000000"/>
                          </a:solidFill>
                          <a:latin typeface="Calibri"/>
                        </a:rPr>
                        <a:t>Return Measure</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dirty="0" smtClean="0">
                          <a:solidFill>
                            <a:srgbClr val="000000"/>
                          </a:solidFill>
                          <a:latin typeface="Calibri"/>
                        </a:rPr>
                        <a:t>In </a:t>
                      </a:r>
                      <a:r>
                        <a:rPr lang="en-US" sz="900" b="0" i="1" u="none" strike="noStrike" dirty="0" smtClean="0">
                          <a:solidFill>
                            <a:srgbClr val="000000"/>
                          </a:solidFill>
                          <a:latin typeface="Calibri"/>
                        </a:rPr>
                        <a:t>Training</a:t>
                      </a:r>
                      <a:r>
                        <a:rPr lang="en-US" sz="900" b="0" i="0" u="none" strike="noStrike" dirty="0" smtClean="0">
                          <a:solidFill>
                            <a:srgbClr val="000000"/>
                          </a:solidFill>
                          <a:latin typeface="Calibri"/>
                        </a:rPr>
                        <a:t> data, Derived </a:t>
                      </a:r>
                      <a:r>
                        <a:rPr lang="en-US" sz="900" b="0" i="0" u="none" strike="noStrike" dirty="0">
                          <a:solidFill>
                            <a:srgbClr val="000000"/>
                          </a:solidFill>
                          <a:latin typeface="Calibri"/>
                        </a:rPr>
                        <a:t>from Returns</a:t>
                      </a:r>
                      <a:r>
                        <a:rPr lang="en-US" sz="900" b="1" i="0" u="none" strike="noStrike" dirty="0">
                          <a:solidFill>
                            <a:srgbClr val="000000"/>
                          </a:solidFill>
                          <a:latin typeface="Calibri"/>
                        </a:rPr>
                        <a:t/>
                      </a:r>
                      <a:br>
                        <a:rPr lang="en-US" sz="900" b="1" i="0" u="none" strike="noStrike" dirty="0">
                          <a:solidFill>
                            <a:srgbClr val="000000"/>
                          </a:solidFill>
                          <a:latin typeface="Calibri"/>
                        </a:rPr>
                      </a:br>
                      <a:r>
                        <a:rPr lang="en-US" sz="900" b="0" i="0" u="none" strike="noStrike" dirty="0">
                          <a:solidFill>
                            <a:srgbClr val="000000"/>
                          </a:solidFill>
                          <a:latin typeface="Calibri"/>
                        </a:rPr>
                        <a:t>- Average (1M+1Q)/2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err="1" smtClean="0">
                          <a:solidFill>
                            <a:srgbClr val="000000"/>
                          </a:solidFill>
                          <a:latin typeface="Calibri"/>
                        </a:rPr>
                        <a:t>FwdEReturn</a:t>
                      </a:r>
                      <a:r>
                        <a:rPr lang="en-US" sz="900" b="0" i="0" u="none" strike="noStrike" dirty="0">
                          <a:solidFill>
                            <a:srgbClr val="000000"/>
                          </a:solidFill>
                          <a:latin typeface="Calibri"/>
                        </a:rPr>
                        <a:t/>
                      </a:r>
                      <a:br>
                        <a:rPr lang="en-US" sz="900" b="0" i="0" u="none" strike="noStrike" dirty="0">
                          <a:solidFill>
                            <a:srgbClr val="000000"/>
                          </a:solidFill>
                          <a:latin typeface="Calibri"/>
                        </a:rPr>
                      </a:b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pl-PL" sz="900" b="1" i="0" u="none" strike="noStrike" dirty="0">
                          <a:solidFill>
                            <a:srgbClr val="000000"/>
                          </a:solidFill>
                          <a:latin typeface="Calibri"/>
                        </a:rPr>
                        <a:t>Outlier:</a:t>
                      </a:r>
                      <a:r>
                        <a:rPr lang="pl-PL" sz="900" b="0" i="0" u="none" strike="noStrike" dirty="0">
                          <a:solidFill>
                            <a:srgbClr val="000000"/>
                          </a:solidFill>
                          <a:latin typeface="Calibri"/>
                        </a:rPr>
                        <a:t> less than -3Z</a:t>
                      </a:r>
                      <a:br>
                        <a:rPr lang="pl-PL" sz="900" b="0" i="0" u="none" strike="noStrike" dirty="0">
                          <a:solidFill>
                            <a:srgbClr val="000000"/>
                          </a:solidFill>
                          <a:latin typeface="Calibri"/>
                        </a:rPr>
                      </a:br>
                      <a:r>
                        <a:rPr lang="pl-PL" sz="900" b="0" i="0" u="none" strike="noStrike" dirty="0" smtClean="0">
                          <a:solidFill>
                            <a:srgbClr val="000000"/>
                          </a:solidFill>
                          <a:latin typeface="Calibri"/>
                        </a:rPr>
                        <a:t>0</a:t>
                      </a:r>
                      <a:r>
                        <a:rPr lang="en-US" sz="900" b="0" i="0" u="none" strike="noStrike" dirty="0" smtClean="0">
                          <a:solidFill>
                            <a:srgbClr val="000000"/>
                          </a:solidFill>
                          <a:latin typeface="Calibri"/>
                        </a:rPr>
                        <a:t> (Sell) </a:t>
                      </a:r>
                      <a:r>
                        <a:rPr lang="pl-PL" sz="900" b="0" i="0" u="none" strike="noStrike" dirty="0" smtClean="0">
                          <a:solidFill>
                            <a:srgbClr val="000000"/>
                          </a:solidFill>
                          <a:latin typeface="Calibri"/>
                        </a:rPr>
                        <a:t>: </a:t>
                      </a:r>
                      <a:r>
                        <a:rPr lang="pl-PL" sz="900" b="0" i="0" u="none" strike="noStrike" dirty="0">
                          <a:solidFill>
                            <a:srgbClr val="000000"/>
                          </a:solidFill>
                          <a:latin typeface="Calibri"/>
                        </a:rPr>
                        <a:t>-3Z to </a:t>
                      </a:r>
                      <a:r>
                        <a:rPr lang="pl-PL" sz="900" b="0" i="0" u="none" strike="noStrike" dirty="0" smtClean="0">
                          <a:solidFill>
                            <a:srgbClr val="000000"/>
                          </a:solidFill>
                          <a:latin typeface="Calibri"/>
                        </a:rPr>
                        <a:t>– </a:t>
                      </a:r>
                      <a:r>
                        <a:rPr lang="en-US" sz="900" b="0" i="0" u="none" strike="noStrike" dirty="0" smtClean="0">
                          <a:solidFill>
                            <a:srgbClr val="000000"/>
                          </a:solidFill>
                          <a:latin typeface="Calibri"/>
                        </a:rPr>
                        <a:t>0.5Z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en-US" sz="900" b="0" i="0" u="none" strike="noStrike" dirty="0" smtClean="0">
                          <a:solidFill>
                            <a:srgbClr val="000000"/>
                          </a:solidFill>
                          <a:latin typeface="Calibri"/>
                        </a:rPr>
                        <a:t>1(Hold)</a:t>
                      </a:r>
                      <a:r>
                        <a:rPr lang="en-US" sz="900" b="0" i="0" u="none" strike="noStrike" baseline="0" dirty="0" smtClean="0">
                          <a:solidFill>
                            <a:srgbClr val="000000"/>
                          </a:solidFill>
                          <a:latin typeface="Calibri"/>
                        </a:rPr>
                        <a:t> </a:t>
                      </a:r>
                      <a:r>
                        <a:rPr lang="en-US" sz="900" b="0" i="0" u="none" strike="noStrike" dirty="0" smtClean="0">
                          <a:solidFill>
                            <a:srgbClr val="000000"/>
                          </a:solidFill>
                          <a:latin typeface="Calibri"/>
                        </a:rPr>
                        <a:t>:</a:t>
                      </a:r>
                      <a:r>
                        <a:rPr lang="en-US" sz="900" b="0" i="0" u="none" strike="noStrike" baseline="0" dirty="0" smtClean="0">
                          <a:solidFill>
                            <a:srgbClr val="000000"/>
                          </a:solidFill>
                          <a:latin typeface="Calibri"/>
                        </a:rPr>
                        <a:t>   -0.5 Z to 0.5 Z</a:t>
                      </a:r>
                      <a:endParaRPr lang="en-US" sz="900" b="0" i="0" u="none" strike="noStrike" dirty="0" smtClean="0">
                        <a:solidFill>
                          <a:srgbClr val="000000"/>
                        </a:solidFill>
                        <a:latin typeface="Calibri"/>
                      </a:endParaRPr>
                    </a:p>
                    <a:p>
                      <a:pPr algn="l" fontAlgn="t"/>
                      <a:r>
                        <a:rPr lang="en-US" sz="900" b="0" i="0" u="none" strike="noStrike" dirty="0" smtClean="0">
                          <a:solidFill>
                            <a:srgbClr val="000000"/>
                          </a:solidFill>
                          <a:latin typeface="Calibri"/>
                        </a:rPr>
                        <a:t>2 (Buy) </a:t>
                      </a:r>
                      <a:r>
                        <a:rPr lang="pl-PL" sz="900" b="0" i="0" u="none" strike="noStrike" dirty="0" smtClean="0">
                          <a:solidFill>
                            <a:srgbClr val="000000"/>
                          </a:solidFill>
                          <a:latin typeface="Calibri"/>
                        </a:rPr>
                        <a:t>: </a:t>
                      </a:r>
                      <a:r>
                        <a:rPr lang="en-US" sz="900" b="0" i="0" u="none" strike="noStrike" baseline="0" dirty="0" smtClean="0">
                          <a:solidFill>
                            <a:srgbClr val="000000"/>
                          </a:solidFill>
                          <a:latin typeface="Calibri"/>
                        </a:rPr>
                        <a:t> 0.5</a:t>
                      </a:r>
                      <a:r>
                        <a:rPr lang="pl-PL" sz="900" b="0" i="0" u="none" strike="noStrike" dirty="0" smtClean="0">
                          <a:solidFill>
                            <a:srgbClr val="000000"/>
                          </a:solidFill>
                          <a:latin typeface="Calibri"/>
                        </a:rPr>
                        <a:t>Z </a:t>
                      </a:r>
                      <a:r>
                        <a:rPr lang="en-US" sz="900" b="0" i="0" u="none" strike="noStrike" dirty="0" smtClean="0">
                          <a:solidFill>
                            <a:srgbClr val="000000"/>
                          </a:solidFill>
                          <a:latin typeface="Calibri"/>
                        </a:rPr>
                        <a:t> </a:t>
                      </a:r>
                      <a:r>
                        <a:rPr lang="pl-PL" sz="900" b="0" i="0" u="none" strike="noStrike" dirty="0" smtClean="0">
                          <a:solidFill>
                            <a:srgbClr val="000000"/>
                          </a:solidFill>
                          <a:latin typeface="Calibri"/>
                        </a:rPr>
                        <a:t>to 3Z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1" i="0" u="none" strike="noStrike" dirty="0">
                          <a:solidFill>
                            <a:srgbClr val="000000"/>
                          </a:solidFill>
                          <a:latin typeface="Calibri"/>
                        </a:rPr>
                        <a:t>Outlier:</a:t>
                      </a:r>
                      <a:r>
                        <a:rPr lang="pl-PL" sz="900" b="0" i="0" u="none" strike="noStrike" dirty="0">
                          <a:solidFill>
                            <a:srgbClr val="000000"/>
                          </a:solidFill>
                          <a:latin typeface="Calibri"/>
                        </a:rPr>
                        <a:t> more  than 3Z</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dirty="0">
                          <a:solidFill>
                            <a:srgbClr val="000000"/>
                          </a:solidFill>
                          <a:latin typeface="Calibri"/>
                        </a:rPr>
                        <a:t>Min Max</a:t>
                      </a: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r>
            </a:tbl>
          </a:graphicData>
        </a:graphic>
      </p:graphicFrame>
      <p:sp>
        <p:nvSpPr>
          <p:cNvPr id="6" name="Title 1"/>
          <p:cNvSpPr txBox="1">
            <a:spLocks/>
          </p:cNvSpPr>
          <p:nvPr/>
        </p:nvSpPr>
        <p:spPr>
          <a:xfrm>
            <a:off x="533400" y="76200"/>
            <a:ext cx="8229600" cy="990600"/>
          </a:xfrm>
          <a:prstGeom prst="rect">
            <a:avLst/>
          </a:prstGeom>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t>Data </a:t>
            </a:r>
            <a:endParaRPr lang="en-US" sz="3200" dirty="0" smtClean="0">
              <a:solidFill>
                <a:schemeClr val="bg2">
                  <a:lumMod val="10000"/>
                </a:schemeClr>
              </a:solidFill>
              <a:latin typeface="Calibri" pitchFamily="34" charset="0"/>
              <a:ea typeface="+mj-ea"/>
              <a:cs typeface="Calibr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t>Inputs (8 variables) and Target</a:t>
            </a:r>
            <a:r>
              <a:rPr kumimoji="0" lang="en-US" sz="2200" b="0" i="0" u="none" strike="noStrike" kern="1200" cap="none" spc="0" normalizeH="0" noProof="0" dirty="0" smtClean="0">
                <a:ln>
                  <a:noFill/>
                </a:ln>
                <a:solidFill>
                  <a:schemeClr val="bg2">
                    <a:lumMod val="10000"/>
                  </a:schemeClr>
                </a:solidFill>
                <a:effectLst/>
                <a:uLnTx/>
                <a:uFillTx/>
                <a:latin typeface="Calibri" pitchFamily="34" charset="0"/>
                <a:ea typeface="+mj-ea"/>
                <a:cs typeface="Calibri" pitchFamily="34" charset="0"/>
              </a:rPr>
              <a:t> (1 </a:t>
            </a:r>
            <a:r>
              <a:rPr kumimoji="0" lang="en-US" sz="2200" b="0" i="0" u="none" strike="noStrike" kern="1200" cap="none" spc="0" normalizeH="0" noProof="0" dirty="0" err="1" smtClean="0">
                <a:ln>
                  <a:noFill/>
                </a:ln>
                <a:solidFill>
                  <a:schemeClr val="bg2">
                    <a:lumMod val="10000"/>
                  </a:schemeClr>
                </a:solidFill>
                <a:effectLst/>
                <a:uLnTx/>
                <a:uFillTx/>
                <a:latin typeface="Calibri" pitchFamily="34" charset="0"/>
                <a:ea typeface="+mj-ea"/>
                <a:cs typeface="Calibri" pitchFamily="34" charset="0"/>
              </a:rPr>
              <a:t>variabl</a:t>
            </a:r>
            <a:r>
              <a:rPr lang="en-US" sz="2200" dirty="0" smtClean="0">
                <a:solidFill>
                  <a:schemeClr val="bg2">
                    <a:lumMod val="10000"/>
                  </a:schemeClr>
                </a:solidFill>
                <a:latin typeface="Calibri" pitchFamily="34" charset="0"/>
                <a:ea typeface="+mj-ea"/>
                <a:cs typeface="Calibri" pitchFamily="34" charset="0"/>
              </a:rPr>
              <a:t>e)</a:t>
            </a:r>
            <a:endParaRPr kumimoji="0" lang="en-US" sz="2200" b="0" i="0" u="none" strike="noStrike" kern="1200" cap="none" spc="0" normalizeH="0" baseline="0" noProof="0" dirty="0">
              <a:ln>
                <a:noFill/>
              </a:ln>
              <a:solidFill>
                <a:schemeClr val="bg2">
                  <a:lumMod val="10000"/>
                </a:schemeClr>
              </a:solidFill>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80975" y="1219200"/>
            <a:ext cx="8782050" cy="1724025"/>
          </a:xfrm>
          <a:prstGeom prst="rect">
            <a:avLst/>
          </a:prstGeom>
          <a:noFill/>
          <a:ln w="9525">
            <a:noFill/>
            <a:miter lim="800000"/>
            <a:headEnd/>
            <a:tailEnd/>
          </a:ln>
        </p:spPr>
      </p:pic>
      <p:sp>
        <p:nvSpPr>
          <p:cNvPr id="22" name="Content Placeholder 2"/>
          <p:cNvSpPr>
            <a:spLocks noGrp="1"/>
          </p:cNvSpPr>
          <p:nvPr>
            <p:ph sz="quarter" idx="1"/>
          </p:nvPr>
        </p:nvSpPr>
        <p:spPr>
          <a:xfrm>
            <a:off x="304800" y="3124200"/>
            <a:ext cx="8610600" cy="3276600"/>
          </a:xfrm>
        </p:spPr>
        <p:txBody>
          <a:bodyPr>
            <a:noAutofit/>
          </a:bodyPr>
          <a:lstStyle/>
          <a:p>
            <a:r>
              <a:rPr lang="en-US" sz="2000" dirty="0" smtClean="0">
                <a:latin typeface="Calibri" pitchFamily="34" charset="0"/>
                <a:cs typeface="Calibri" pitchFamily="34" charset="0"/>
              </a:rPr>
              <a:t>Raw Data – </a:t>
            </a:r>
            <a:r>
              <a:rPr lang="en-US" sz="2000" i="1" dirty="0" smtClean="0">
                <a:latin typeface="Calibri" pitchFamily="34" charset="0"/>
                <a:cs typeface="Calibri" pitchFamily="34" charset="0"/>
              </a:rPr>
              <a:t>Daily</a:t>
            </a:r>
            <a:r>
              <a:rPr lang="en-US" sz="2000" dirty="0" smtClean="0">
                <a:latin typeface="Calibri" pitchFamily="34" charset="0"/>
                <a:cs typeface="Calibri" pitchFamily="34" charset="0"/>
              </a:rPr>
              <a:t> closes since </a:t>
            </a:r>
            <a:r>
              <a:rPr lang="en-US" sz="2000" b="1" dirty="0" smtClean="0">
                <a:latin typeface="Calibri" pitchFamily="34" charset="0"/>
                <a:cs typeface="Calibri" pitchFamily="34" charset="0"/>
              </a:rPr>
              <a:t>1900</a:t>
            </a:r>
            <a:r>
              <a:rPr lang="en-US" sz="2000" dirty="0" smtClean="0">
                <a:latin typeface="Calibri" pitchFamily="34" charset="0"/>
                <a:cs typeface="Calibri" pitchFamily="34" charset="0"/>
              </a:rPr>
              <a:t> (snapshot shown above)</a:t>
            </a:r>
          </a:p>
          <a:p>
            <a:r>
              <a:rPr lang="en-US" sz="2000" dirty="0" smtClean="0">
                <a:latin typeface="Calibri" pitchFamily="34" charset="0"/>
                <a:cs typeface="Calibri" pitchFamily="34" charset="0"/>
              </a:rPr>
              <a:t>Training Data – Started with each </a:t>
            </a:r>
            <a:r>
              <a:rPr lang="en-US" sz="2000" i="1" dirty="0" smtClean="0">
                <a:latin typeface="Calibri" pitchFamily="34" charset="0"/>
                <a:cs typeface="Calibri" pitchFamily="34" charset="0"/>
              </a:rPr>
              <a:t>end of month </a:t>
            </a:r>
            <a:r>
              <a:rPr lang="en-US" sz="2000" dirty="0" smtClean="0">
                <a:latin typeface="Calibri" pitchFamily="34" charset="0"/>
                <a:cs typeface="Calibri" pitchFamily="34" charset="0"/>
              </a:rPr>
              <a:t>across entire time period</a:t>
            </a:r>
            <a:endParaRPr lang="en-US" sz="2000" i="1" dirty="0" smtClean="0">
              <a:latin typeface="Calibri" pitchFamily="34" charset="0"/>
              <a:cs typeface="Calibri" pitchFamily="34" charset="0"/>
            </a:endParaRPr>
          </a:p>
          <a:p>
            <a:pPr lvl="1"/>
            <a:r>
              <a:rPr lang="en-US" sz="1700" dirty="0" smtClean="0">
                <a:latin typeface="Calibri" pitchFamily="34" charset="0"/>
                <a:cs typeface="Calibri" pitchFamily="34" charset="0"/>
              </a:rPr>
              <a:t>Reduce data input to more manageable number</a:t>
            </a:r>
          </a:p>
          <a:p>
            <a:pPr lvl="1"/>
            <a:r>
              <a:rPr lang="en-US" sz="1700" dirty="0" smtClean="0">
                <a:latin typeface="Calibri" pitchFamily="34" charset="0"/>
                <a:cs typeface="Calibri" pitchFamily="34" charset="0"/>
              </a:rPr>
              <a:t>Capture samples uniformly across history</a:t>
            </a:r>
          </a:p>
          <a:p>
            <a:pPr lvl="1"/>
            <a:r>
              <a:rPr lang="en-US" sz="1700" dirty="0" smtClean="0">
                <a:latin typeface="Calibri" pitchFamily="34" charset="0"/>
                <a:cs typeface="Calibri" pitchFamily="34" charset="0"/>
              </a:rPr>
              <a:t>However as models were built a tuned, different sets were used : see slides below</a:t>
            </a:r>
          </a:p>
          <a:p>
            <a:r>
              <a:rPr lang="en-US" sz="2000" dirty="0" smtClean="0">
                <a:latin typeface="Calibri" pitchFamily="34" charset="0"/>
                <a:cs typeface="Calibri" pitchFamily="34" charset="0"/>
              </a:rPr>
              <a:t>Validation Data – </a:t>
            </a:r>
            <a:r>
              <a:rPr lang="en-US" sz="2000" i="1" dirty="0" smtClean="0">
                <a:latin typeface="Calibri" pitchFamily="34" charset="0"/>
                <a:cs typeface="Calibri" pitchFamily="34" charset="0"/>
              </a:rPr>
              <a:t>Every other mid month</a:t>
            </a:r>
          </a:p>
          <a:p>
            <a:pPr lvl="1"/>
            <a:r>
              <a:rPr lang="en-US" sz="1700" dirty="0" smtClean="0">
                <a:latin typeface="Calibri" pitchFamily="34" charset="0"/>
                <a:cs typeface="Calibri" pitchFamily="34" charset="0"/>
              </a:rPr>
              <a:t>Reduce data input to more manageable number</a:t>
            </a:r>
          </a:p>
          <a:p>
            <a:pPr lvl="1"/>
            <a:r>
              <a:rPr lang="en-US" sz="1700" dirty="0" smtClean="0">
                <a:latin typeface="Calibri" pitchFamily="34" charset="0"/>
                <a:cs typeface="Calibri" pitchFamily="34" charset="0"/>
              </a:rPr>
              <a:t>Capture samples uniformly across history</a:t>
            </a:r>
          </a:p>
          <a:p>
            <a:pPr lvl="1"/>
            <a:r>
              <a:rPr lang="en-US" sz="1700" dirty="0" smtClean="0">
                <a:latin typeface="Calibri" pitchFamily="34" charset="0"/>
                <a:cs typeface="Calibri" pitchFamily="34" charset="0"/>
              </a:rPr>
              <a:t>However as models were built a tuned, different sets were used : see slides below</a:t>
            </a:r>
          </a:p>
          <a:p>
            <a:pPr lvl="1">
              <a:buNone/>
            </a:pPr>
            <a:endParaRPr lang="en-US" sz="1700" dirty="0" smtClean="0">
              <a:latin typeface="Calibri" pitchFamily="34" charset="0"/>
              <a:cs typeface="Calibri" pitchFamily="34" charset="0"/>
            </a:endParaRPr>
          </a:p>
        </p:txBody>
      </p:sp>
      <p:sp>
        <p:nvSpPr>
          <p:cNvPr id="6" name="Title 1"/>
          <p:cNvSpPr txBox="1">
            <a:spLocks/>
          </p:cNvSpPr>
          <p:nvPr/>
        </p:nvSpPr>
        <p:spPr>
          <a:xfrm>
            <a:off x="533400" y="76200"/>
            <a:ext cx="8229600" cy="990600"/>
          </a:xfrm>
          <a:prstGeom prst="rect">
            <a:avLst/>
          </a:prstGeom>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t>Data </a:t>
            </a:r>
            <a:endParaRPr lang="en-US" sz="3200" dirty="0" smtClean="0">
              <a:solidFill>
                <a:schemeClr val="bg2">
                  <a:lumMod val="10000"/>
                </a:schemeClr>
              </a:solidFill>
              <a:latin typeface="Calibri" pitchFamily="34" charset="0"/>
              <a:ea typeface="+mj-ea"/>
              <a:cs typeface="Calibr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t>Training and Validation Data</a:t>
            </a:r>
            <a:endParaRPr kumimoji="0" lang="en-US" sz="2200" b="0" i="0" u="none" strike="noStrike" kern="1200" cap="none" spc="0" normalizeH="0" baseline="0" noProof="0" dirty="0">
              <a:ln>
                <a:noFill/>
              </a:ln>
              <a:solidFill>
                <a:schemeClr val="bg2">
                  <a:lumMod val="10000"/>
                </a:schemeClr>
              </a:solidFill>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Proposed Models</a:t>
            </a:r>
            <a:endParaRPr lang="en-US" dirty="0">
              <a:solidFill>
                <a:schemeClr val="bg2">
                  <a:lumMod val="10000"/>
                </a:schemeClr>
              </a:solidFill>
              <a:latin typeface="Calibri" pitchFamily="34" charset="0"/>
              <a:cs typeface="Calibri" pitchFamily="34" charset="0"/>
            </a:endParaRPr>
          </a:p>
        </p:txBody>
      </p:sp>
      <p:sp>
        <p:nvSpPr>
          <p:cNvPr id="3" name="Content Placeholder 2"/>
          <p:cNvSpPr>
            <a:spLocks noGrp="1"/>
          </p:cNvSpPr>
          <p:nvPr>
            <p:ph sz="quarter" idx="1"/>
          </p:nvPr>
        </p:nvSpPr>
        <p:spPr>
          <a:xfrm>
            <a:off x="304800" y="1219200"/>
            <a:ext cx="8610600" cy="4937760"/>
          </a:xfrm>
        </p:spPr>
        <p:txBody>
          <a:bodyPr>
            <a:normAutofit fontScale="85000" lnSpcReduction="20000"/>
          </a:bodyPr>
          <a:lstStyle/>
          <a:p>
            <a:r>
              <a:rPr lang="en-US" sz="1800" b="1" dirty="0" err="1" smtClean="0">
                <a:solidFill>
                  <a:schemeClr val="bg2">
                    <a:lumMod val="10000"/>
                  </a:schemeClr>
                </a:solidFill>
                <a:latin typeface="Calibri" pitchFamily="34" charset="0"/>
                <a:cs typeface="Calibri" pitchFamily="34" charset="0"/>
              </a:rPr>
              <a:t>kMeans</a:t>
            </a:r>
            <a:r>
              <a:rPr lang="en-US" sz="1800" b="1" dirty="0" smtClean="0">
                <a:solidFill>
                  <a:schemeClr val="bg2">
                    <a:lumMod val="10000"/>
                  </a:schemeClr>
                </a:solidFill>
                <a:latin typeface="Calibri" pitchFamily="34" charset="0"/>
                <a:cs typeface="Calibri" pitchFamily="34" charset="0"/>
              </a:rPr>
              <a:t> Cluster</a:t>
            </a:r>
          </a:p>
          <a:p>
            <a:pPr lvl="1"/>
            <a:r>
              <a:rPr lang="en-US" sz="1800" dirty="0" smtClean="0">
                <a:solidFill>
                  <a:schemeClr val="bg2">
                    <a:lumMod val="10000"/>
                  </a:schemeClr>
                </a:solidFill>
                <a:latin typeface="Calibri" pitchFamily="34" charset="0"/>
                <a:cs typeface="Calibri" pitchFamily="34" charset="0"/>
              </a:rPr>
              <a:t>As part of the data understanding phase, run a </a:t>
            </a:r>
            <a:r>
              <a:rPr lang="en-US" sz="1800" dirty="0" err="1" smtClean="0">
                <a:solidFill>
                  <a:schemeClr val="bg2">
                    <a:lumMod val="10000"/>
                  </a:schemeClr>
                </a:solidFill>
                <a:latin typeface="Calibri" pitchFamily="34" charset="0"/>
                <a:cs typeface="Calibri" pitchFamily="34" charset="0"/>
              </a:rPr>
              <a:t>kMeans</a:t>
            </a:r>
            <a:r>
              <a:rPr lang="en-US" sz="1800" dirty="0" smtClean="0">
                <a:solidFill>
                  <a:schemeClr val="bg2">
                    <a:lumMod val="10000"/>
                  </a:schemeClr>
                </a:solidFill>
                <a:latin typeface="Calibri" pitchFamily="34" charset="0"/>
                <a:cs typeface="Calibri" pitchFamily="34" charset="0"/>
              </a:rPr>
              <a:t> Clustering analysis to understand whether it reveals any interesting patterns </a:t>
            </a:r>
          </a:p>
          <a:p>
            <a:pPr lvl="1"/>
            <a:endParaRPr lang="en-US" sz="1800" b="1" dirty="0" smtClean="0">
              <a:solidFill>
                <a:schemeClr val="bg2">
                  <a:lumMod val="10000"/>
                </a:schemeClr>
              </a:solidFill>
              <a:latin typeface="Calibri" pitchFamily="34" charset="0"/>
              <a:cs typeface="Calibri" pitchFamily="34" charset="0"/>
            </a:endParaRPr>
          </a:p>
          <a:p>
            <a:r>
              <a:rPr lang="en-US" sz="1800" b="1" dirty="0" smtClean="0">
                <a:solidFill>
                  <a:schemeClr val="bg2">
                    <a:lumMod val="10000"/>
                  </a:schemeClr>
                </a:solidFill>
                <a:latin typeface="Calibri" pitchFamily="34" charset="0"/>
                <a:cs typeface="Calibri" pitchFamily="34" charset="0"/>
              </a:rPr>
              <a:t>Decision tree</a:t>
            </a:r>
          </a:p>
          <a:p>
            <a:pPr lvl="1"/>
            <a:r>
              <a:rPr lang="en-US" sz="1800" dirty="0" smtClean="0">
                <a:solidFill>
                  <a:schemeClr val="bg2">
                    <a:lumMod val="10000"/>
                  </a:schemeClr>
                </a:solidFill>
                <a:latin typeface="Calibri" pitchFamily="34" charset="0"/>
                <a:cs typeface="Calibri" pitchFamily="34" charset="0"/>
              </a:rPr>
              <a:t>For efficiency, translated continuous inputs and target variable into categorical values</a:t>
            </a:r>
          </a:p>
          <a:p>
            <a:pPr lvl="1"/>
            <a:r>
              <a:rPr lang="en-US" sz="1800" dirty="0" smtClean="0">
                <a:solidFill>
                  <a:schemeClr val="bg2">
                    <a:lumMod val="10000"/>
                  </a:schemeClr>
                </a:solidFill>
                <a:latin typeface="Calibri" pitchFamily="34" charset="0"/>
                <a:cs typeface="Calibri" pitchFamily="34" charset="0"/>
              </a:rPr>
              <a:t>Built decision tree with training data</a:t>
            </a:r>
          </a:p>
          <a:p>
            <a:pPr lvl="1"/>
            <a:r>
              <a:rPr lang="en-US" sz="1800" dirty="0" smtClean="0">
                <a:solidFill>
                  <a:schemeClr val="bg2">
                    <a:lumMod val="10000"/>
                  </a:schemeClr>
                </a:solidFill>
                <a:latin typeface="Calibri" pitchFamily="34" charset="0"/>
                <a:cs typeface="Calibri" pitchFamily="34" charset="0"/>
              </a:rPr>
              <a:t>Tested with test data and tuned</a:t>
            </a:r>
          </a:p>
          <a:p>
            <a:pPr lvl="1"/>
            <a:r>
              <a:rPr lang="en-US" sz="1800" dirty="0" smtClean="0">
                <a:solidFill>
                  <a:schemeClr val="bg2">
                    <a:lumMod val="10000"/>
                  </a:schemeClr>
                </a:solidFill>
                <a:latin typeface="Calibri" pitchFamily="34" charset="0"/>
                <a:cs typeface="Calibri" pitchFamily="34" charset="0"/>
              </a:rPr>
              <a:t>Used to predict results with validation data; Measured classification error rates</a:t>
            </a:r>
          </a:p>
          <a:p>
            <a:pPr lvl="1">
              <a:buNone/>
            </a:pPr>
            <a:endParaRPr lang="en-US" sz="1800" b="1" dirty="0" smtClean="0">
              <a:solidFill>
                <a:schemeClr val="bg2">
                  <a:lumMod val="10000"/>
                </a:schemeClr>
              </a:solidFill>
              <a:latin typeface="Calibri" pitchFamily="34" charset="0"/>
              <a:cs typeface="Calibri" pitchFamily="34" charset="0"/>
            </a:endParaRPr>
          </a:p>
          <a:p>
            <a:r>
              <a:rPr lang="en-US" sz="1800" b="1" dirty="0" smtClean="0">
                <a:solidFill>
                  <a:schemeClr val="bg2">
                    <a:lumMod val="10000"/>
                  </a:schemeClr>
                </a:solidFill>
                <a:latin typeface="Calibri" pitchFamily="34" charset="0"/>
                <a:cs typeface="Calibri" pitchFamily="34" charset="0"/>
              </a:rPr>
              <a:t>Neural Network </a:t>
            </a:r>
          </a:p>
          <a:p>
            <a:pPr lvl="1"/>
            <a:r>
              <a:rPr lang="en-US" sz="1800" dirty="0" smtClean="0">
                <a:solidFill>
                  <a:schemeClr val="bg2">
                    <a:lumMod val="10000"/>
                  </a:schemeClr>
                </a:solidFill>
                <a:latin typeface="Calibri" pitchFamily="34" charset="0"/>
                <a:cs typeface="Calibri" pitchFamily="34" charset="0"/>
              </a:rPr>
              <a:t>To calculate Next Month’s predicted return</a:t>
            </a:r>
          </a:p>
          <a:p>
            <a:pPr lvl="1"/>
            <a:r>
              <a:rPr lang="en-US" sz="1800" dirty="0" smtClean="0">
                <a:solidFill>
                  <a:schemeClr val="bg2">
                    <a:lumMod val="10000"/>
                  </a:schemeClr>
                </a:solidFill>
                <a:latin typeface="Calibri" pitchFamily="34" charset="0"/>
                <a:cs typeface="Calibri" pitchFamily="34" charset="0"/>
              </a:rPr>
              <a:t>Normalized inputs and target variables using Min Max (0 to 1)</a:t>
            </a:r>
          </a:p>
          <a:p>
            <a:pPr lvl="1"/>
            <a:r>
              <a:rPr lang="en-US" sz="1800" dirty="0" smtClean="0">
                <a:solidFill>
                  <a:schemeClr val="bg2">
                    <a:lumMod val="10000"/>
                  </a:schemeClr>
                </a:solidFill>
                <a:latin typeface="Calibri" pitchFamily="34" charset="0"/>
                <a:cs typeface="Calibri" pitchFamily="34" charset="0"/>
              </a:rPr>
              <a:t>Measured prediction errors on testing set and validation set</a:t>
            </a:r>
          </a:p>
          <a:p>
            <a:pPr lvl="1"/>
            <a:endParaRPr lang="en-US" sz="1800" dirty="0" smtClean="0">
              <a:solidFill>
                <a:schemeClr val="bg2">
                  <a:lumMod val="10000"/>
                </a:schemeClr>
              </a:solidFill>
              <a:latin typeface="Calibri" pitchFamily="34" charset="0"/>
              <a:cs typeface="Calibri" pitchFamily="34" charset="0"/>
            </a:endParaRPr>
          </a:p>
          <a:p>
            <a:r>
              <a:rPr lang="en-US" sz="1800" b="1" dirty="0" smtClean="0">
                <a:solidFill>
                  <a:schemeClr val="bg2">
                    <a:lumMod val="10000"/>
                  </a:schemeClr>
                </a:solidFill>
                <a:latin typeface="Calibri" pitchFamily="34" charset="0"/>
                <a:cs typeface="Calibri" pitchFamily="34" charset="0"/>
              </a:rPr>
              <a:t>Use of Models – Back Testing (not in scope for this project)</a:t>
            </a:r>
          </a:p>
          <a:p>
            <a:pPr lvl="1"/>
            <a:r>
              <a:rPr lang="en-US" sz="1800" dirty="0" smtClean="0">
                <a:solidFill>
                  <a:schemeClr val="bg2">
                    <a:lumMod val="10000"/>
                  </a:schemeClr>
                </a:solidFill>
                <a:latin typeface="Calibri" pitchFamily="34" charset="0"/>
                <a:cs typeface="Calibri" pitchFamily="34" charset="0"/>
              </a:rPr>
              <a:t>The true test of the models would  be to back test the recommendations’ cumulative returns over a time period and compare those to the returns an investor would realize if the just ‘Held’ DJIA, which would be the </a:t>
            </a:r>
            <a:r>
              <a:rPr lang="en-US" sz="1800" i="1" dirty="0" smtClean="0">
                <a:solidFill>
                  <a:schemeClr val="bg2">
                    <a:lumMod val="10000"/>
                  </a:schemeClr>
                </a:solidFill>
                <a:latin typeface="Calibri" pitchFamily="34" charset="0"/>
                <a:cs typeface="Calibri" pitchFamily="34" charset="0"/>
              </a:rPr>
              <a:t>control</a:t>
            </a:r>
            <a:r>
              <a:rPr lang="en-US" sz="1800" dirty="0" smtClean="0">
                <a:solidFill>
                  <a:schemeClr val="bg2">
                    <a:lumMod val="10000"/>
                  </a:schemeClr>
                </a:solidFill>
                <a:latin typeface="Calibri" pitchFamily="34" charset="0"/>
                <a:cs typeface="Calibri" pitchFamily="34" charset="0"/>
              </a:rPr>
              <a:t> measure</a:t>
            </a:r>
          </a:p>
          <a:p>
            <a:endParaRPr lang="en-US" sz="2100" dirty="0" smtClean="0">
              <a:solidFill>
                <a:schemeClr val="bg2">
                  <a:lumMod val="10000"/>
                </a:schemeClr>
              </a:solidFill>
              <a:latin typeface="Calibri" pitchFamily="34" charset="0"/>
              <a:cs typeface="Calibri" pitchFamily="34" charset="0"/>
            </a:endParaRPr>
          </a:p>
          <a:p>
            <a:pPr lvl="1">
              <a:buNone/>
            </a:pPr>
            <a:endParaRPr lang="en-US" sz="1800" dirty="0" smtClean="0">
              <a:solidFill>
                <a:schemeClr val="bg2">
                  <a:lumMod val="1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Decision Tree Algorithm</a:t>
            </a:r>
            <a:endParaRPr lang="en-US" dirty="0">
              <a:solidFill>
                <a:schemeClr val="bg2">
                  <a:lumMod val="10000"/>
                </a:schemeClr>
              </a:solidFill>
              <a:latin typeface="Calibri" pitchFamily="34" charset="0"/>
              <a:cs typeface="Calibri" pitchFamily="34" charset="0"/>
            </a:endParaRPr>
          </a:p>
        </p:txBody>
      </p:sp>
      <p:sp>
        <p:nvSpPr>
          <p:cNvPr id="3" name="Content Placeholder 2"/>
          <p:cNvSpPr>
            <a:spLocks noGrp="1"/>
          </p:cNvSpPr>
          <p:nvPr>
            <p:ph sz="quarter" idx="1"/>
          </p:nvPr>
        </p:nvSpPr>
        <p:spPr>
          <a:xfrm>
            <a:off x="304800" y="1219200"/>
            <a:ext cx="8610600" cy="4937760"/>
          </a:xfrm>
        </p:spPr>
        <p:txBody>
          <a:bodyPr>
            <a:normAutofit/>
          </a:bodyPr>
          <a:lstStyle/>
          <a:p>
            <a:r>
              <a:rPr lang="en-US" sz="2400" b="1" dirty="0" smtClean="0">
                <a:solidFill>
                  <a:schemeClr val="bg2">
                    <a:lumMod val="10000"/>
                  </a:schemeClr>
                </a:solidFill>
                <a:latin typeface="Calibri" pitchFamily="34" charset="0"/>
                <a:cs typeface="Calibri" pitchFamily="34" charset="0"/>
              </a:rPr>
              <a:t>C5 will be used</a:t>
            </a:r>
          </a:p>
          <a:p>
            <a:pPr lvl="1"/>
            <a:r>
              <a:rPr lang="en-US" dirty="0" smtClean="0"/>
              <a:t>Both C4.5 and C5.0 can produce classifiers expressed either as decision trees or </a:t>
            </a:r>
            <a:r>
              <a:rPr lang="en-US" dirty="0" err="1" smtClean="0"/>
              <a:t>rulesets</a:t>
            </a:r>
            <a:r>
              <a:rPr lang="en-US" dirty="0" smtClean="0"/>
              <a:t>. C5.0 embodies new algorithms for generating </a:t>
            </a:r>
            <a:r>
              <a:rPr lang="en-US" dirty="0" err="1" smtClean="0"/>
              <a:t>rulesets</a:t>
            </a:r>
            <a:r>
              <a:rPr lang="en-US" dirty="0" smtClean="0"/>
              <a:t>, with improvements </a:t>
            </a:r>
          </a:p>
          <a:p>
            <a:pPr lvl="2"/>
            <a:r>
              <a:rPr lang="en-US" i="1" dirty="0" smtClean="0"/>
              <a:t>Accuracy:</a:t>
            </a:r>
            <a:r>
              <a:rPr lang="en-US" dirty="0" smtClean="0"/>
              <a:t> The C5.0 </a:t>
            </a:r>
            <a:r>
              <a:rPr lang="en-US" dirty="0" err="1" smtClean="0"/>
              <a:t>rulesets</a:t>
            </a:r>
            <a:r>
              <a:rPr lang="en-US" dirty="0" smtClean="0"/>
              <a:t> can produce lower error rates / smaller </a:t>
            </a:r>
            <a:r>
              <a:rPr lang="en-US" dirty="0" err="1" smtClean="0"/>
              <a:t>rulesets</a:t>
            </a:r>
            <a:r>
              <a:rPr lang="en-US" dirty="0" smtClean="0"/>
              <a:t>. </a:t>
            </a:r>
          </a:p>
          <a:p>
            <a:pPr lvl="2"/>
            <a:r>
              <a:rPr lang="en-US" i="1" dirty="0" smtClean="0"/>
              <a:t>Speed:</a:t>
            </a:r>
            <a:r>
              <a:rPr lang="en-US" dirty="0" smtClean="0"/>
              <a:t> C5.0 is faster; it uses different algorithms and is highly optimized. </a:t>
            </a:r>
          </a:p>
          <a:p>
            <a:pPr lvl="2"/>
            <a:r>
              <a:rPr lang="en-US" i="1" dirty="0" smtClean="0"/>
              <a:t>Memory:</a:t>
            </a:r>
            <a:r>
              <a:rPr lang="en-US" dirty="0" smtClean="0"/>
              <a:t> C5.0 commonly uses an order of magnitude less memory than C4.5 during </a:t>
            </a:r>
            <a:r>
              <a:rPr lang="en-US" dirty="0" err="1" smtClean="0"/>
              <a:t>ruleset</a:t>
            </a:r>
            <a:r>
              <a:rPr lang="en-US" dirty="0" smtClean="0"/>
              <a:t> construction. </a:t>
            </a:r>
          </a:p>
          <a:p>
            <a:pPr lvl="1"/>
            <a:r>
              <a:rPr lang="en-US" sz="2100" b="1" dirty="0" smtClean="0">
                <a:solidFill>
                  <a:schemeClr val="bg2">
                    <a:lumMod val="10000"/>
                  </a:schemeClr>
                </a:solidFill>
                <a:latin typeface="Calibri" pitchFamily="34" charset="0"/>
                <a:cs typeface="Calibri" pitchFamily="34" charset="0"/>
              </a:rPr>
              <a:t>Reference - </a:t>
            </a:r>
            <a:r>
              <a:rPr lang="en-US" sz="2100" b="1" dirty="0" smtClean="0">
                <a:solidFill>
                  <a:schemeClr val="bg2">
                    <a:lumMod val="10000"/>
                  </a:schemeClr>
                </a:solidFill>
                <a:latin typeface="Calibri" pitchFamily="34" charset="0"/>
                <a:cs typeface="Calibri" pitchFamily="34" charset="0"/>
                <a:hlinkClick r:id="rId2"/>
              </a:rPr>
              <a:t>http://rulequest.com/see5-comparison.html</a:t>
            </a:r>
            <a:r>
              <a:rPr lang="en-US" sz="2100" b="1" dirty="0" smtClean="0">
                <a:solidFill>
                  <a:schemeClr val="bg2">
                    <a:lumMod val="10000"/>
                  </a:schemeClr>
                </a:solidFill>
                <a:latin typeface="Calibri" pitchFamily="34" charset="0"/>
                <a:cs typeface="Calibri" pitchFamily="34"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Calibri" pitchFamily="34" charset="0"/>
                <a:cs typeface="Calibri" pitchFamily="34" charset="0"/>
              </a:rPr>
              <a:t>Summary</a:t>
            </a:r>
            <a:endParaRPr lang="en-US" dirty="0">
              <a:latin typeface="Calibri" pitchFamily="34" charset="0"/>
              <a:cs typeface="Calibri" pitchFamily="34" charset="0"/>
            </a:endParaRPr>
          </a:p>
        </p:txBody>
      </p:sp>
      <p:sp>
        <p:nvSpPr>
          <p:cNvPr id="5" name="Subtitle 4"/>
          <p:cNvSpPr>
            <a:spLocks noGrp="1"/>
          </p:cNvSpPr>
          <p:nvPr>
            <p:ph type="subTitle" idx="1"/>
          </p:nvPr>
        </p:nvSpPr>
        <p:spPr/>
        <p:txBody>
          <a:bodyPr/>
          <a:lstStyle/>
          <a:p>
            <a:r>
              <a:rPr lang="en-US" dirty="0" smtClean="0">
                <a:latin typeface="Calibri" pitchFamily="34" charset="0"/>
                <a:cs typeface="Calibri" pitchFamily="34" charset="0"/>
              </a:rPr>
              <a:t>Monthly Buy / Hold / Sell Recommendations</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Preparation</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Sample Data</a:t>
            </a:r>
            <a:endParaRPr lang="en-US" sz="2200" dirty="0">
              <a:solidFill>
                <a:schemeClr val="bg2">
                  <a:lumMod val="10000"/>
                </a:schemeClr>
              </a:solidFill>
              <a:latin typeface="Calibri" pitchFamily="34" charset="0"/>
              <a:cs typeface="Calibri" pitchFamily="34" charset="0"/>
            </a:endParaRPr>
          </a:p>
        </p:txBody>
      </p:sp>
      <p:sp>
        <p:nvSpPr>
          <p:cNvPr id="3" name="TextBox 2"/>
          <p:cNvSpPr txBox="1"/>
          <p:nvPr/>
        </p:nvSpPr>
        <p:spPr>
          <a:xfrm>
            <a:off x="457201" y="1371600"/>
            <a:ext cx="7848599" cy="738664"/>
          </a:xfrm>
          <a:prstGeom prst="rect">
            <a:avLst/>
          </a:prstGeom>
          <a:noFill/>
        </p:spPr>
        <p:txBody>
          <a:bodyPr wrap="square" rtlCol="0">
            <a:spAutoFit/>
          </a:bodyPr>
          <a:lstStyle/>
          <a:p>
            <a:endParaRPr lang="en-US" sz="1400" b="1" dirty="0" smtClean="0"/>
          </a:p>
          <a:p>
            <a:endParaRPr lang="en-US" sz="1400" dirty="0" smtClean="0"/>
          </a:p>
          <a:p>
            <a:endParaRPr lang="en-US" sz="1400" dirty="0" smtClean="0"/>
          </a:p>
        </p:txBody>
      </p:sp>
      <p:graphicFrame>
        <p:nvGraphicFramePr>
          <p:cNvPr id="4" name="Table 3"/>
          <p:cNvGraphicFramePr>
            <a:graphicFrameLocks noGrp="1"/>
          </p:cNvGraphicFramePr>
          <p:nvPr/>
        </p:nvGraphicFramePr>
        <p:xfrm>
          <a:off x="352425" y="1523999"/>
          <a:ext cx="8410578" cy="1096967"/>
        </p:xfrm>
        <a:graphic>
          <a:graphicData uri="http://schemas.openxmlformats.org/drawingml/2006/table">
            <a:tbl>
              <a:tblPr/>
              <a:tblGrid>
                <a:gridCol w="708364"/>
                <a:gridCol w="638525"/>
                <a:gridCol w="784854"/>
                <a:gridCol w="864669"/>
                <a:gridCol w="864669"/>
                <a:gridCol w="638525"/>
                <a:gridCol w="638525"/>
                <a:gridCol w="638525"/>
                <a:gridCol w="877974"/>
                <a:gridCol w="877974"/>
                <a:gridCol w="877974"/>
              </a:tblGrid>
              <a:tr h="222797">
                <a:tc>
                  <a:txBody>
                    <a:bodyPr/>
                    <a:lstStyle/>
                    <a:p>
                      <a:pPr algn="ctr" fontAlgn="b"/>
                      <a:r>
                        <a:rPr lang="en-US" sz="800" b="1" i="0" u="none" strike="noStrike" dirty="0">
                          <a:solidFill>
                            <a:schemeClr val="bg1"/>
                          </a:solidFill>
                          <a:latin typeface="Arial"/>
                        </a:rPr>
                        <a:t>Date</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Close</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err="1">
                          <a:solidFill>
                            <a:schemeClr val="bg1"/>
                          </a:solidFill>
                          <a:latin typeface="Arial"/>
                        </a:rPr>
                        <a:t>FwdEReturn</a:t>
                      </a:r>
                      <a:endParaRPr lang="en-US" sz="800" b="1" i="0" u="none" strike="noStrike" dirty="0">
                        <a:solidFill>
                          <a:schemeClr val="bg1"/>
                        </a:solidFill>
                        <a:latin typeface="Arial"/>
                      </a:endParaRP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Vol21DayAnn</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Vol63DayAnn</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EMA126</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EMA21_Sl</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EMA63_Sl</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EMA126_Sl</a:t>
                      </a:r>
                    </a:p>
                  </a:txBody>
                  <a:tcPr marL="7234" marR="7234" marT="7234" marB="0" anchor="b">
                    <a:lnL>
                      <a:noFill/>
                    </a:lnL>
                    <a:lnR>
                      <a:noFill/>
                    </a:lnR>
                    <a:lnT>
                      <a:noFill/>
                    </a:lnT>
                    <a:lnB>
                      <a:noFill/>
                    </a:lnB>
                    <a:solidFill>
                      <a:schemeClr val="tx1"/>
                    </a:solidFill>
                  </a:tcPr>
                </a:tc>
              </a:tr>
              <a:tr h="174834">
                <a:tc>
                  <a:txBody>
                    <a:bodyPr/>
                    <a:lstStyle/>
                    <a:p>
                      <a:pPr algn="r" fontAlgn="b"/>
                      <a:r>
                        <a:rPr lang="en-US" sz="800" b="0" i="0" u="none" strike="noStrike">
                          <a:solidFill>
                            <a:srgbClr val="000000"/>
                          </a:solidFill>
                          <a:latin typeface="Arial"/>
                        </a:rPr>
                        <a:t>1/31/1900</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48.4445</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-0.03</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0.1971</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0.3335</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47.65314</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49.12558</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50.60529</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-0.002008264</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-0.079532777</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-0.047436733</a:t>
                      </a:r>
                    </a:p>
                  </a:txBody>
                  <a:tcPr marL="7234" marR="7234" marT="7234" marB="0" anchor="b">
                    <a:lnL>
                      <a:noFill/>
                    </a:lnL>
                    <a:lnR>
                      <a:noFill/>
                    </a:lnR>
                    <a:lnT>
                      <a:noFill/>
                    </a:lnT>
                    <a:lnB>
                      <a:noFill/>
                    </a:lnB>
                  </a:tcPr>
                </a:tc>
              </a:tr>
              <a:tr h="174834">
                <a:tc>
                  <a:txBody>
                    <a:bodyPr/>
                    <a:lstStyle/>
                    <a:p>
                      <a:pPr algn="r" fontAlgn="b"/>
                      <a:r>
                        <a:rPr lang="en-US" sz="800" b="0" i="0" u="none" strike="noStrike">
                          <a:solidFill>
                            <a:srgbClr val="000000"/>
                          </a:solidFill>
                          <a:latin typeface="Arial"/>
                        </a:rPr>
                        <a:t>2/28/1900</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46.8548</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-0.02</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0.1188</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0.3243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47.93817</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48.75544</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49.98313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-0.087247005</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-0.028136365</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-0.059122598</a:t>
                      </a:r>
                    </a:p>
                  </a:txBody>
                  <a:tcPr marL="7234" marR="7234" marT="7234" marB="0" anchor="b">
                    <a:lnL>
                      <a:noFill/>
                    </a:lnL>
                    <a:lnR>
                      <a:noFill/>
                    </a:lnR>
                    <a:lnT>
                      <a:noFill/>
                    </a:lnT>
                    <a:lnB>
                      <a:noFill/>
                    </a:lnB>
                  </a:tcPr>
                </a:tc>
              </a:tr>
              <a:tr h="174834">
                <a:tc>
                  <a:txBody>
                    <a:bodyPr/>
                    <a:lstStyle/>
                    <a:p>
                      <a:pPr algn="r" fontAlgn="b"/>
                      <a:r>
                        <a:rPr lang="en-US" sz="800" b="0" i="0" u="none" strike="noStrike">
                          <a:solidFill>
                            <a:srgbClr val="000000"/>
                          </a:solidFill>
                          <a:latin typeface="Arial"/>
                        </a:rPr>
                        <a:t>3/31/1900</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48.3639</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-0.05</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0.1676</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0.1622</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46.91434</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47.42329</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48.71421</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0.077138832</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-0.05196293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-0.042202309</a:t>
                      </a:r>
                    </a:p>
                  </a:txBody>
                  <a:tcPr marL="7234" marR="7234" marT="7234" marB="0" anchor="b">
                    <a:lnL>
                      <a:noFill/>
                    </a:lnL>
                    <a:lnR>
                      <a:noFill/>
                    </a:lnR>
                    <a:lnT>
                      <a:noFill/>
                    </a:lnT>
                    <a:lnB>
                      <a:noFill/>
                    </a:lnB>
                  </a:tcPr>
                </a:tc>
              </a:tr>
              <a:tr h="174834">
                <a:tc>
                  <a:txBody>
                    <a:bodyPr/>
                    <a:lstStyle/>
                    <a:p>
                      <a:pPr algn="r" fontAlgn="b"/>
                      <a:r>
                        <a:rPr lang="en-US" sz="800" b="0" i="0" u="none" strike="noStrike">
                          <a:solidFill>
                            <a:srgbClr val="000000"/>
                          </a:solidFill>
                          <a:latin typeface="Arial"/>
                        </a:rPr>
                        <a:t>4/30/1900</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44.9282</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-0.04</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0.2273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0.1877</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45.90888</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46.76605</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47.9653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-0.097437074</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-0.021396405</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-0.039592945</a:t>
                      </a:r>
                    </a:p>
                  </a:txBody>
                  <a:tcPr marL="7234" marR="7234" marT="7234" marB="0" anchor="b">
                    <a:lnL>
                      <a:noFill/>
                    </a:lnL>
                    <a:lnR>
                      <a:noFill/>
                    </a:lnR>
                    <a:lnT>
                      <a:noFill/>
                    </a:lnT>
                    <a:lnB>
                      <a:noFill/>
                    </a:lnB>
                  </a:tcPr>
                </a:tc>
              </a:tr>
              <a:tr h="174834">
                <a:tc>
                  <a:txBody>
                    <a:bodyPr/>
                    <a:lstStyle/>
                    <a:p>
                      <a:pPr algn="r" fontAlgn="b"/>
                      <a:r>
                        <a:rPr lang="en-US" sz="800" b="0" i="0" u="none" strike="noStrike">
                          <a:solidFill>
                            <a:srgbClr val="000000"/>
                          </a:solidFill>
                          <a:latin typeface="Arial"/>
                        </a:rPr>
                        <a:t>5/31/1900</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43.2946</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0.2024</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0.1917</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42.89091</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44.56927</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46.26723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-0.068690046</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-0.078149941</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-0.045844793</a:t>
                      </a:r>
                    </a:p>
                  </a:txBody>
                  <a:tcPr marL="7234" marR="7234" marT="7234" marB="0" anchor="b">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361950" y="3047999"/>
          <a:ext cx="8382000" cy="1143001"/>
        </p:xfrm>
        <a:graphic>
          <a:graphicData uri="http://schemas.openxmlformats.org/drawingml/2006/table">
            <a:tbl>
              <a:tblPr/>
              <a:tblGrid>
                <a:gridCol w="585368"/>
                <a:gridCol w="527653"/>
                <a:gridCol w="637581"/>
                <a:gridCol w="637581"/>
                <a:gridCol w="857438"/>
                <a:gridCol w="692544"/>
                <a:gridCol w="802472"/>
                <a:gridCol w="802472"/>
                <a:gridCol w="945381"/>
                <a:gridCol w="945381"/>
                <a:gridCol w="948129"/>
              </a:tblGrid>
              <a:tr h="251906">
                <a:tc>
                  <a:txBody>
                    <a:bodyPr/>
                    <a:lstStyle/>
                    <a:p>
                      <a:pPr algn="ctr" fontAlgn="b"/>
                      <a:r>
                        <a:rPr lang="en-US" sz="800" b="1" i="0" u="none" strike="noStrike" dirty="0">
                          <a:solidFill>
                            <a:schemeClr val="bg1"/>
                          </a:solidFill>
                          <a:latin typeface="Arial"/>
                        </a:rPr>
                        <a:t>Date</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Close</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EMA126_Sl_Cat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EMA126_Cat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EMA63_Sl_Cat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EMA21_Sl_Cat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Vol21DayAnn_Cat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Vol63DayAnn_Cat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err="1">
                          <a:solidFill>
                            <a:schemeClr val="bg1"/>
                          </a:solidFill>
                          <a:latin typeface="Arial"/>
                        </a:rPr>
                        <a:t>FwdEReturn_CatS</a:t>
                      </a:r>
                      <a:endParaRPr lang="en-US" sz="800" b="1" i="0" u="none" strike="noStrike" dirty="0">
                        <a:solidFill>
                          <a:schemeClr val="bg1"/>
                        </a:solidFill>
                        <a:latin typeface="Arial"/>
                      </a:endParaRPr>
                    </a:p>
                  </a:txBody>
                  <a:tcPr marL="6000" marR="6000" marT="6000" marB="0" anchor="b">
                    <a:lnL>
                      <a:noFill/>
                    </a:lnL>
                    <a:lnR>
                      <a:noFill/>
                    </a:lnR>
                    <a:lnT>
                      <a:noFill/>
                    </a:lnT>
                    <a:lnB>
                      <a:noFill/>
                    </a:lnB>
                    <a:solidFill>
                      <a:schemeClr val="tx1"/>
                    </a:solidFill>
                  </a:tcPr>
                </a:tc>
              </a:tr>
              <a:tr h="178219">
                <a:tc>
                  <a:txBody>
                    <a:bodyPr/>
                    <a:lstStyle/>
                    <a:p>
                      <a:pPr algn="r" fontAlgn="b"/>
                      <a:r>
                        <a:rPr lang="en-US" sz="800" b="0" i="0" u="none" strike="noStrike">
                          <a:solidFill>
                            <a:srgbClr val="000000"/>
                          </a:solidFill>
                          <a:latin typeface="Arial"/>
                        </a:rPr>
                        <a:t>1/31/1900</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48.4445</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6</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0</a:t>
                      </a:r>
                    </a:p>
                  </a:txBody>
                  <a:tcPr marL="6000" marR="6000" marT="6000" marB="0" anchor="b">
                    <a:lnL>
                      <a:noFill/>
                    </a:lnL>
                    <a:lnR>
                      <a:noFill/>
                    </a:lnR>
                    <a:lnT>
                      <a:noFill/>
                    </a:lnT>
                    <a:lnB>
                      <a:noFill/>
                    </a:lnB>
                  </a:tcPr>
                </a:tc>
              </a:tr>
              <a:tr h="178219">
                <a:tc>
                  <a:txBody>
                    <a:bodyPr/>
                    <a:lstStyle/>
                    <a:p>
                      <a:pPr algn="r" fontAlgn="b"/>
                      <a:r>
                        <a:rPr lang="en-US" sz="800" b="0" i="0" u="none" strike="noStrike">
                          <a:solidFill>
                            <a:srgbClr val="000000"/>
                          </a:solidFill>
                          <a:latin typeface="Arial"/>
                        </a:rPr>
                        <a:t>2/28/1900</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46.8548</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5</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6</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0</a:t>
                      </a:r>
                    </a:p>
                  </a:txBody>
                  <a:tcPr marL="6000" marR="6000" marT="6000" marB="0" anchor="b">
                    <a:lnL>
                      <a:noFill/>
                    </a:lnL>
                    <a:lnR>
                      <a:noFill/>
                    </a:lnR>
                    <a:lnT>
                      <a:noFill/>
                    </a:lnT>
                    <a:lnB>
                      <a:noFill/>
                    </a:lnB>
                  </a:tcPr>
                </a:tc>
              </a:tr>
              <a:tr h="178219">
                <a:tc>
                  <a:txBody>
                    <a:bodyPr/>
                    <a:lstStyle/>
                    <a:p>
                      <a:pPr algn="r" fontAlgn="b"/>
                      <a:r>
                        <a:rPr lang="en-US" sz="800" b="0" i="0" u="none" strike="noStrike">
                          <a:solidFill>
                            <a:srgbClr val="000000"/>
                          </a:solidFill>
                          <a:latin typeface="Arial"/>
                        </a:rPr>
                        <a:t>3/31/1900</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48.3639</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0</a:t>
                      </a:r>
                    </a:p>
                  </a:txBody>
                  <a:tcPr marL="6000" marR="6000" marT="6000" marB="0" anchor="b">
                    <a:lnL>
                      <a:noFill/>
                    </a:lnL>
                    <a:lnR>
                      <a:noFill/>
                    </a:lnR>
                    <a:lnT>
                      <a:noFill/>
                    </a:lnT>
                    <a:lnB>
                      <a:noFill/>
                    </a:lnB>
                  </a:tcPr>
                </a:tc>
              </a:tr>
              <a:tr h="178219">
                <a:tc>
                  <a:txBody>
                    <a:bodyPr/>
                    <a:lstStyle/>
                    <a:p>
                      <a:pPr algn="r" fontAlgn="b"/>
                      <a:r>
                        <a:rPr lang="en-US" sz="800" b="0" i="0" u="none" strike="noStrike">
                          <a:solidFill>
                            <a:srgbClr val="000000"/>
                          </a:solidFill>
                          <a:latin typeface="Arial"/>
                        </a:rPr>
                        <a:t>4/30/1900</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44.9282</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5</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0</a:t>
                      </a:r>
                    </a:p>
                  </a:txBody>
                  <a:tcPr marL="6000" marR="6000" marT="6000" marB="0" anchor="b">
                    <a:lnL>
                      <a:noFill/>
                    </a:lnL>
                    <a:lnR>
                      <a:noFill/>
                    </a:lnR>
                    <a:lnT>
                      <a:noFill/>
                    </a:lnT>
                    <a:lnB>
                      <a:noFill/>
                    </a:lnB>
                  </a:tcPr>
                </a:tc>
              </a:tr>
              <a:tr h="178219">
                <a:tc>
                  <a:txBody>
                    <a:bodyPr/>
                    <a:lstStyle/>
                    <a:p>
                      <a:pPr algn="r" fontAlgn="b"/>
                      <a:r>
                        <a:rPr lang="en-US" sz="800" b="0" i="0" u="none" strike="noStrike">
                          <a:solidFill>
                            <a:srgbClr val="000000"/>
                          </a:solidFill>
                          <a:latin typeface="Arial"/>
                        </a:rPr>
                        <a:t>5/31/1900</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43.2946</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5</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0</a:t>
                      </a:r>
                    </a:p>
                  </a:txBody>
                  <a:tcPr marL="6000" marR="6000" marT="6000" marB="0" anchor="b">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304793" y="4724400"/>
          <a:ext cx="8458206" cy="1066800"/>
        </p:xfrm>
        <a:graphic>
          <a:graphicData uri="http://schemas.openxmlformats.org/drawingml/2006/table">
            <a:tbl>
              <a:tblPr/>
              <a:tblGrid>
                <a:gridCol w="715770"/>
                <a:gridCol w="645203"/>
                <a:gridCol w="645203"/>
                <a:gridCol w="645203"/>
                <a:gridCol w="645203"/>
                <a:gridCol w="645203"/>
                <a:gridCol w="645203"/>
                <a:gridCol w="645203"/>
                <a:gridCol w="645203"/>
                <a:gridCol w="645203"/>
                <a:gridCol w="645203"/>
                <a:gridCol w="645203"/>
                <a:gridCol w="645203"/>
              </a:tblGrid>
              <a:tr h="298625">
                <a:tc>
                  <a:txBody>
                    <a:bodyPr/>
                    <a:lstStyle/>
                    <a:p>
                      <a:pPr algn="ctr" fontAlgn="b"/>
                      <a:r>
                        <a:rPr lang="en-US" sz="800" b="1" i="0" u="none" strike="noStrike" dirty="0">
                          <a:solidFill>
                            <a:schemeClr val="bg1"/>
                          </a:solidFill>
                          <a:latin typeface="Arial"/>
                        </a:rPr>
                        <a:t>Date</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Close</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err="1">
                          <a:solidFill>
                            <a:schemeClr val="bg1"/>
                          </a:solidFill>
                          <a:latin typeface="Arial"/>
                        </a:rPr>
                        <a:t>FwdEReturnMM</a:t>
                      </a:r>
                      <a:endParaRPr lang="en-US" sz="800" b="1" i="0" u="none" strike="noStrike" dirty="0">
                        <a:solidFill>
                          <a:schemeClr val="bg1"/>
                        </a:solidFill>
                        <a:latin typeface="Arial"/>
                      </a:endParaRP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Vol21DayAnnMM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Vol63DayAnnMM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EMA126_IMM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EMA63_RMM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EMA21_RMM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EMA126_Sl_IMM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EMA63_Sl_RMM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EMA21_Sl_RMM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EMA63_Sl_IMM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EMA21_Sl_IMM</a:t>
                      </a:r>
                    </a:p>
                  </a:txBody>
                  <a:tcPr marL="7269" marR="7269" marT="7269" marB="0" anchor="b">
                    <a:lnL>
                      <a:noFill/>
                    </a:lnL>
                    <a:lnR>
                      <a:noFill/>
                    </a:lnR>
                    <a:lnT>
                      <a:noFill/>
                    </a:lnT>
                    <a:lnB>
                      <a:noFill/>
                    </a:lnB>
                    <a:solidFill>
                      <a:schemeClr val="tx1"/>
                    </a:solidFill>
                  </a:tcPr>
                </a:tc>
              </a:tr>
              <a:tr h="153635">
                <a:tc>
                  <a:txBody>
                    <a:bodyPr/>
                    <a:lstStyle/>
                    <a:p>
                      <a:pPr algn="r" fontAlgn="b"/>
                      <a:r>
                        <a:rPr lang="en-US" sz="800" b="0" i="0" u="none" strike="noStrike">
                          <a:solidFill>
                            <a:srgbClr val="000000"/>
                          </a:solidFill>
                          <a:latin typeface="Arial"/>
                        </a:rPr>
                        <a:t>1/31/1900</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48.4445</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0.315789</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0.422898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0.809378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0.593088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0.315513</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0.308752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0.343687</a:t>
                      </a:r>
                    </a:p>
                  </a:txBody>
                  <a:tcPr marL="7269" marR="7269" marT="7269" marB="0">
                    <a:lnL>
                      <a:noFill/>
                    </a:lnL>
                    <a:lnR>
                      <a:noFill/>
                    </a:lnR>
                    <a:lnT>
                      <a:noFill/>
                    </a:lnT>
                    <a:lnB>
                      <a:noFill/>
                    </a:lnB>
                  </a:tcPr>
                </a:tc>
                <a:tc>
                  <a:txBody>
                    <a:bodyPr/>
                    <a:lstStyle/>
                    <a:p>
                      <a:pPr algn="r" fontAlgn="b"/>
                      <a:r>
                        <a:rPr lang="en-US" sz="800" b="0" i="0" u="none" strike="noStrike" dirty="0">
                          <a:solidFill>
                            <a:srgbClr val="000000"/>
                          </a:solidFill>
                          <a:latin typeface="Arial"/>
                        </a:rPr>
                        <a:t>0.548232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0.039169</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0.299378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0.487516</a:t>
                      </a:r>
                    </a:p>
                  </a:txBody>
                  <a:tcPr marL="7269" marR="7269" marT="7269" marB="0">
                    <a:lnL>
                      <a:noFill/>
                    </a:lnL>
                    <a:lnR>
                      <a:noFill/>
                    </a:lnR>
                    <a:lnT>
                      <a:noFill/>
                    </a:lnT>
                    <a:lnB>
                      <a:noFill/>
                    </a:lnB>
                  </a:tcPr>
                </a:tc>
              </a:tr>
              <a:tr h="153635">
                <a:tc>
                  <a:txBody>
                    <a:bodyPr/>
                    <a:lstStyle/>
                    <a:p>
                      <a:pPr algn="r" fontAlgn="b"/>
                      <a:r>
                        <a:rPr lang="en-US" sz="800" b="0" i="0" u="none" strike="noStrike">
                          <a:solidFill>
                            <a:srgbClr val="000000"/>
                          </a:solidFill>
                          <a:latin typeface="Arial"/>
                        </a:rPr>
                        <a:t>2/28/1900</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46.8548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0.368421</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0.22099</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0.783701</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0.651803</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0.345351</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0.392173</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0.291168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0.548212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0.039185</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0.443597</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0.348047</a:t>
                      </a:r>
                    </a:p>
                  </a:txBody>
                  <a:tcPr marL="7269" marR="7269" marT="7269" marB="0">
                    <a:lnL>
                      <a:noFill/>
                    </a:lnL>
                    <a:lnR>
                      <a:noFill/>
                    </a:lnR>
                    <a:lnT>
                      <a:noFill/>
                    </a:lnT>
                    <a:lnB>
                      <a:noFill/>
                    </a:lnB>
                  </a:tcPr>
                </a:tc>
              </a:tr>
              <a:tr h="153635">
                <a:tc>
                  <a:txBody>
                    <a:bodyPr/>
                    <a:lstStyle/>
                    <a:p>
                      <a:pPr algn="r" fontAlgn="b"/>
                      <a:r>
                        <a:rPr lang="en-US" sz="800" b="0" i="0" u="none" strike="noStrike">
                          <a:solidFill>
                            <a:srgbClr val="000000"/>
                          </a:solidFill>
                          <a:latin typeface="Arial"/>
                        </a:rPr>
                        <a:t>3/31/1900</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48.3639</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0.210526</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0.346828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0.331287</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0.494112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0.332991</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0.430254</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0.363496</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0.548225</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0.039161</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0.377956</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0.612881</a:t>
                      </a:r>
                    </a:p>
                  </a:txBody>
                  <a:tcPr marL="7269" marR="7269" marT="7269" marB="0">
                    <a:lnL>
                      <a:noFill/>
                    </a:lnL>
                    <a:lnR>
                      <a:noFill/>
                    </a:lnR>
                    <a:lnT>
                      <a:noFill/>
                    </a:lnT>
                    <a:lnB>
                      <a:noFill/>
                    </a:lnB>
                  </a:tcPr>
                </a:tc>
              </a:tr>
              <a:tr h="153635">
                <a:tc>
                  <a:txBody>
                    <a:bodyPr/>
                    <a:lstStyle/>
                    <a:p>
                      <a:pPr algn="r" fontAlgn="b"/>
                      <a:r>
                        <a:rPr lang="en-US" sz="800" b="0" i="0" u="none" strike="noStrike">
                          <a:solidFill>
                            <a:srgbClr val="000000"/>
                          </a:solidFill>
                          <a:latin typeface="Arial"/>
                        </a:rPr>
                        <a:t>4/30/1900</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44.9282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0.263158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0.500774</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0.402456</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0.654008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0.342542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0.382283</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0.361888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0.548213</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0.039192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0.460809</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0.324555</a:t>
                      </a:r>
                    </a:p>
                  </a:txBody>
                  <a:tcPr marL="7269" marR="7269" marT="7269" marB="0">
                    <a:lnL>
                      <a:noFill/>
                    </a:lnL>
                    <a:lnR>
                      <a:noFill/>
                    </a:lnR>
                    <a:lnT>
                      <a:noFill/>
                    </a:lnT>
                    <a:lnB>
                      <a:noFill/>
                    </a:lnB>
                  </a:tcPr>
                </a:tc>
              </a:tr>
              <a:tr h="153635">
                <a:tc>
                  <a:txBody>
                    <a:bodyPr/>
                    <a:lstStyle/>
                    <a:p>
                      <a:pPr algn="r" fontAlgn="b"/>
                      <a:r>
                        <a:rPr lang="en-US" sz="800" b="0" i="0" u="none" strike="noStrike">
                          <a:solidFill>
                            <a:srgbClr val="000000"/>
                          </a:solidFill>
                          <a:latin typeface="Arial"/>
                        </a:rPr>
                        <a:t>5/31/1900</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43.2946</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0.315789</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0.436565</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0.41362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0.656821</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0.267938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0.260227</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0.328876</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0.548232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0.039173</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0.276754</a:t>
                      </a:r>
                    </a:p>
                  </a:txBody>
                  <a:tcPr marL="7269" marR="7269" marT="7269" marB="0">
                    <a:lnL>
                      <a:noFill/>
                    </a:lnL>
                    <a:lnR>
                      <a:noFill/>
                    </a:lnR>
                    <a:lnT>
                      <a:noFill/>
                    </a:lnT>
                    <a:lnB>
                      <a:noFill/>
                    </a:lnB>
                  </a:tcPr>
                </a:tc>
                <a:tc>
                  <a:txBody>
                    <a:bodyPr/>
                    <a:lstStyle/>
                    <a:p>
                      <a:pPr algn="r" fontAlgn="b"/>
                      <a:r>
                        <a:rPr lang="en-US" sz="800" b="0" i="0" u="none" strike="noStrike" dirty="0">
                          <a:solidFill>
                            <a:srgbClr val="000000"/>
                          </a:solidFill>
                          <a:latin typeface="Arial"/>
                        </a:rPr>
                        <a:t>0.369152</a:t>
                      </a:r>
                    </a:p>
                  </a:txBody>
                  <a:tcPr marL="7269" marR="7269" marT="7269" marB="0">
                    <a:lnL>
                      <a:noFill/>
                    </a:lnL>
                    <a:lnR>
                      <a:noFill/>
                    </a:lnR>
                    <a:lnT>
                      <a:noFill/>
                    </a:lnT>
                    <a:lnB>
                      <a:noFill/>
                    </a:lnB>
                  </a:tcPr>
                </a:tc>
              </a:tr>
            </a:tbl>
          </a:graphicData>
        </a:graphic>
      </p:graphicFrame>
      <p:sp>
        <p:nvSpPr>
          <p:cNvPr id="7" name="Rectangle 6"/>
          <p:cNvSpPr/>
          <p:nvPr/>
        </p:nvSpPr>
        <p:spPr>
          <a:xfrm>
            <a:off x="228600" y="1219200"/>
            <a:ext cx="587020" cy="276999"/>
          </a:xfrm>
          <a:prstGeom prst="rect">
            <a:avLst/>
          </a:prstGeom>
        </p:spPr>
        <p:txBody>
          <a:bodyPr wrap="none">
            <a:spAutoFit/>
          </a:bodyPr>
          <a:lstStyle/>
          <a:p>
            <a:r>
              <a:rPr lang="en-US" sz="1200" b="1" dirty="0" smtClean="0"/>
              <a:t>‘Raw’</a:t>
            </a:r>
            <a:endParaRPr lang="en-US" sz="1200" dirty="0"/>
          </a:p>
        </p:txBody>
      </p:sp>
      <p:sp>
        <p:nvSpPr>
          <p:cNvPr id="8" name="Rectangle 7"/>
          <p:cNvSpPr/>
          <p:nvPr/>
        </p:nvSpPr>
        <p:spPr>
          <a:xfrm>
            <a:off x="230685" y="2743200"/>
            <a:ext cx="1064715" cy="276999"/>
          </a:xfrm>
          <a:prstGeom prst="rect">
            <a:avLst/>
          </a:prstGeom>
        </p:spPr>
        <p:txBody>
          <a:bodyPr wrap="none">
            <a:spAutoFit/>
          </a:bodyPr>
          <a:lstStyle/>
          <a:p>
            <a:r>
              <a:rPr lang="en-US" sz="1200" b="1" dirty="0" smtClean="0"/>
              <a:t>Categorized</a:t>
            </a:r>
            <a:endParaRPr lang="en-US" sz="1200" dirty="0"/>
          </a:p>
        </p:txBody>
      </p:sp>
      <p:sp>
        <p:nvSpPr>
          <p:cNvPr id="9" name="Rectangle 8"/>
          <p:cNvSpPr/>
          <p:nvPr/>
        </p:nvSpPr>
        <p:spPr>
          <a:xfrm>
            <a:off x="232770" y="4371201"/>
            <a:ext cx="1664238" cy="276999"/>
          </a:xfrm>
          <a:prstGeom prst="rect">
            <a:avLst/>
          </a:prstGeom>
        </p:spPr>
        <p:txBody>
          <a:bodyPr wrap="none">
            <a:spAutoFit/>
          </a:bodyPr>
          <a:lstStyle/>
          <a:p>
            <a:r>
              <a:rPr lang="en-US" sz="1200" b="1" dirty="0" smtClean="0"/>
              <a:t>Min Max Normalized</a:t>
            </a:r>
            <a:endParaRPr lang="en-US" sz="1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Preparation</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Input and Output Parameters – Summaries and Distributions</a:t>
            </a:r>
            <a:endParaRPr lang="en-US" sz="2200" dirty="0">
              <a:solidFill>
                <a:schemeClr val="bg2">
                  <a:lumMod val="10000"/>
                </a:schemeClr>
              </a:solidFill>
              <a:latin typeface="Calibri" pitchFamily="34" charset="0"/>
              <a:cs typeface="Calibri" pitchFamily="34" charset="0"/>
            </a:endParaRPr>
          </a:p>
        </p:txBody>
      </p:sp>
      <p:graphicFrame>
        <p:nvGraphicFramePr>
          <p:cNvPr id="4" name="Table 3"/>
          <p:cNvGraphicFramePr>
            <a:graphicFrameLocks noGrp="1"/>
          </p:cNvGraphicFramePr>
          <p:nvPr/>
        </p:nvGraphicFramePr>
        <p:xfrm>
          <a:off x="381000" y="1219200"/>
          <a:ext cx="8458200" cy="5105400"/>
        </p:xfrm>
        <a:graphic>
          <a:graphicData uri="http://schemas.openxmlformats.org/drawingml/2006/table">
            <a:tbl>
              <a:tblPr firstRow="1" bandRow="1">
                <a:tableStyleId>{2D5ABB26-0587-4C30-8999-92F81FD0307C}</a:tableStyleId>
              </a:tblPr>
              <a:tblGrid>
                <a:gridCol w="2819400"/>
                <a:gridCol w="2819400"/>
                <a:gridCol w="2819400"/>
              </a:tblGrid>
              <a:tr h="1701800">
                <a:tc>
                  <a:txBody>
                    <a:bodyPr/>
                    <a:lstStyle/>
                    <a:p>
                      <a:pPr algn="ctr"/>
                      <a:r>
                        <a:rPr lang="en-US" sz="1200" b="1" dirty="0" smtClean="0">
                          <a:latin typeface="Calibri" pitchFamily="34" charset="0"/>
                          <a:cs typeface="Calibri" pitchFamily="34" charset="0"/>
                        </a:rPr>
                        <a:t>EMA21 Index</a:t>
                      </a:r>
                      <a:endParaRPr lang="en-US" sz="1200" b="1" dirty="0">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Calibri" pitchFamily="34" charset="0"/>
                          <a:cs typeface="Calibri" pitchFamily="34" charset="0"/>
                        </a:rPr>
                        <a:t>EMA63 Index</a:t>
                      </a:r>
                      <a:endParaRPr lang="en-US" sz="1200" b="1" dirty="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Calibri" pitchFamily="34" charset="0"/>
                          <a:cs typeface="Calibri" pitchFamily="34" charset="0"/>
                        </a:rPr>
                        <a:t>EMA126 Index</a:t>
                      </a:r>
                      <a:endParaRPr lang="en-US" sz="1200" b="1" dirty="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701800">
                <a:tc>
                  <a:txBody>
                    <a:bodyPr/>
                    <a:lstStyle/>
                    <a:p>
                      <a:pPr algn="ctr"/>
                      <a:r>
                        <a:rPr lang="en-US" sz="1200" b="1" dirty="0" smtClean="0">
                          <a:latin typeface="Calibri" pitchFamily="34" charset="0"/>
                          <a:cs typeface="Calibri" pitchFamily="34" charset="0"/>
                        </a:rPr>
                        <a:t>EMA2</a:t>
                      </a:r>
                      <a:r>
                        <a:rPr lang="en-US" sz="1200" b="1" baseline="0" dirty="0" smtClean="0">
                          <a:latin typeface="Calibri" pitchFamily="34" charset="0"/>
                          <a:cs typeface="Calibri" pitchFamily="34" charset="0"/>
                        </a:rPr>
                        <a:t>1 Slope</a:t>
                      </a:r>
                      <a:endParaRPr lang="en-US" sz="1200" b="1" dirty="0">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Calibri" pitchFamily="34" charset="0"/>
                          <a:cs typeface="Calibri" pitchFamily="34" charset="0"/>
                        </a:rPr>
                        <a:t>EMA63</a:t>
                      </a:r>
                      <a:r>
                        <a:rPr lang="en-US" sz="1200" b="1" baseline="0" dirty="0" smtClean="0">
                          <a:latin typeface="Calibri" pitchFamily="34" charset="0"/>
                          <a:cs typeface="Calibri" pitchFamily="34" charset="0"/>
                        </a:rPr>
                        <a:t> Slope</a:t>
                      </a:r>
                      <a:endParaRPr lang="en-US" sz="1200" b="1" dirty="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EMA126</a:t>
                      </a:r>
                      <a:r>
                        <a:rPr lang="en-US" sz="1200" b="1" baseline="0" dirty="0" smtClean="0">
                          <a:latin typeface="Calibri" pitchFamily="34" charset="0"/>
                          <a:cs typeface="Calibri" pitchFamily="34" charset="0"/>
                        </a:rPr>
                        <a:t> Slope</a:t>
                      </a:r>
                      <a:endParaRPr lang="en-US" sz="1200" b="1" dirty="0" smtClean="0">
                        <a:latin typeface="Calibri" pitchFamily="34" charset="0"/>
                        <a:cs typeface="Calibri" pitchFamily="34" charset="0"/>
                      </a:endParaRPr>
                    </a:p>
                    <a:p>
                      <a:pPr algn="ctr"/>
                      <a:endParaRPr lang="en-US" sz="1200" b="1" dirty="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701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Vol21</a:t>
                      </a: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ctr"/>
                      <a:r>
                        <a:rPr lang="en-US" sz="1200" b="1" dirty="0" smtClean="0">
                          <a:latin typeface="Calibri" pitchFamily="34" charset="0"/>
                          <a:cs typeface="Calibri" pitchFamily="34" charset="0"/>
                        </a:rPr>
                        <a:t>Vol63</a:t>
                      </a:r>
                      <a:endParaRPr lang="en-US" sz="1200" b="1" dirty="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ctr"/>
                      <a:r>
                        <a:rPr lang="en-US" sz="1200" b="1" dirty="0" err="1" smtClean="0">
                          <a:latin typeface="Calibri" pitchFamily="34" charset="0"/>
                          <a:cs typeface="Calibri" pitchFamily="34" charset="0"/>
                        </a:rPr>
                        <a:t>FwdReturn</a:t>
                      </a:r>
                      <a:endParaRPr lang="en-US" sz="1200" b="1" dirty="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r>
            </a:tbl>
          </a:graphicData>
        </a:graphic>
      </p:graphicFrame>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3" name="Object 1"/>
          <p:cNvGraphicFramePr>
            <a:graphicFrameLocks noChangeAspect="1"/>
          </p:cNvGraphicFramePr>
          <p:nvPr/>
        </p:nvGraphicFramePr>
        <p:xfrm>
          <a:off x="7239000" y="4912425"/>
          <a:ext cx="1447800" cy="1296126"/>
        </p:xfrm>
        <a:graphic>
          <a:graphicData uri="http://schemas.openxmlformats.org/presentationml/2006/ole">
            <p:oleObj spid="_x0000_s69634" name="Bitmap Image" r:id="rId3" imgW="6133333" imgH="6268325" progId="PBrush">
              <p:embed/>
            </p:oleObj>
          </a:graphicData>
        </a:graphic>
      </p:graphicFrame>
      <p:sp>
        <p:nvSpPr>
          <p:cNvPr id="28676" name="Rectangle 4"/>
          <p:cNvSpPr>
            <a:spLocks noChangeArrowheads="1"/>
          </p:cNvSpPr>
          <p:nvPr/>
        </p:nvSpPr>
        <p:spPr bwMode="auto">
          <a:xfrm>
            <a:off x="6067300" y="5029200"/>
            <a:ext cx="1143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-0.18000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-0.01000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0.01000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0.00527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0.02000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0.30000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Skew = -0.4430828</a:t>
            </a:r>
            <a:endParaRPr kumimoji="0" lang="en-US" sz="1800" i="0" u="none" strike="noStrike" cap="none" normalizeH="0" baseline="0" dirty="0" smtClean="0">
              <a:ln>
                <a:noFill/>
              </a:ln>
              <a:solidFill>
                <a:schemeClr val="tx1"/>
              </a:solidFill>
              <a:effectLst/>
              <a:latin typeface="Calibri" pitchFamily="34" charset="0"/>
              <a:cs typeface="Calibri" pitchFamily="34" charset="0"/>
            </a:endParaRPr>
          </a:p>
        </p:txBody>
      </p:sp>
      <p:sp>
        <p:nvSpPr>
          <p:cNvPr id="286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7" name="Object 5"/>
          <p:cNvGraphicFramePr>
            <a:graphicFrameLocks noChangeAspect="1"/>
          </p:cNvGraphicFramePr>
          <p:nvPr/>
        </p:nvGraphicFramePr>
        <p:xfrm>
          <a:off x="1623950" y="4876800"/>
          <a:ext cx="1447800" cy="1219200"/>
        </p:xfrm>
        <a:graphic>
          <a:graphicData uri="http://schemas.openxmlformats.org/presentationml/2006/ole">
            <p:oleObj spid="_x0000_s69635" name="Bitmap Image" r:id="rId4" imgW="6257143" imgH="6238095" progId="PBrush">
              <p:embed/>
            </p:oleObj>
          </a:graphicData>
        </a:graphic>
      </p:graphicFrame>
      <p:sp>
        <p:nvSpPr>
          <p:cNvPr id="28679" name="Rectangle 7"/>
          <p:cNvSpPr>
            <a:spLocks noChangeArrowheads="1"/>
          </p:cNvSpPr>
          <p:nvPr/>
        </p:nvSpPr>
        <p:spPr bwMode="auto">
          <a:xfrm>
            <a:off x="457200" y="5029200"/>
            <a:ext cx="944489"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0.0331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0.0931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0.1219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0.1461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0.1666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1.0950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Skew = 0.7931515</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2" name="Picture 11"/>
          <p:cNvPicPr/>
          <p:nvPr/>
        </p:nvPicPr>
        <p:blipFill>
          <a:blip r:embed="rId5" cstate="print"/>
          <a:srcRect/>
          <a:stretch>
            <a:fillRect/>
          </a:stretch>
        </p:blipFill>
        <p:spPr bwMode="auto">
          <a:xfrm>
            <a:off x="4495800" y="4876800"/>
            <a:ext cx="1371600" cy="1295400"/>
          </a:xfrm>
          <a:prstGeom prst="rect">
            <a:avLst/>
          </a:prstGeom>
          <a:noFill/>
          <a:ln w="9525">
            <a:noFill/>
            <a:miter lim="800000"/>
            <a:headEnd/>
            <a:tailEnd/>
          </a:ln>
        </p:spPr>
      </p:pic>
      <p:sp>
        <p:nvSpPr>
          <p:cNvPr id="28680" name="Rectangle 8"/>
          <p:cNvSpPr>
            <a:spLocks noChangeArrowheads="1"/>
          </p:cNvSpPr>
          <p:nvPr/>
        </p:nvSpPr>
        <p:spPr bwMode="auto">
          <a:xfrm>
            <a:off x="3352800" y="5029200"/>
            <a:ext cx="17526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a:t>
            </a:r>
            <a:r>
              <a:rPr kumimoji="0" 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0.0435</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0.0992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0.1279</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0.1508</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0.1711</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0.6900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Skew = 0.81302</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28681" name="Picture 9"/>
          <p:cNvPicPr>
            <a:picLocks noChangeAspect="1" noChangeArrowheads="1"/>
          </p:cNvPicPr>
          <p:nvPr/>
        </p:nvPicPr>
        <p:blipFill>
          <a:blip r:embed="rId6" cstate="print"/>
          <a:srcRect/>
          <a:stretch>
            <a:fillRect/>
          </a:stretch>
        </p:blipFill>
        <p:spPr bwMode="auto">
          <a:xfrm>
            <a:off x="1612075" y="1612075"/>
            <a:ext cx="1371600" cy="1219200"/>
          </a:xfrm>
          <a:prstGeom prst="rect">
            <a:avLst/>
          </a:prstGeom>
          <a:noFill/>
          <a:ln w="9525">
            <a:noFill/>
            <a:miter lim="800000"/>
            <a:headEnd/>
            <a:tailEnd/>
          </a:ln>
        </p:spPr>
      </p:pic>
      <p:sp>
        <p:nvSpPr>
          <p:cNvPr id="28682" name="Rectangle 10"/>
          <p:cNvSpPr>
            <a:spLocks noChangeArrowheads="1"/>
          </p:cNvSpPr>
          <p:nvPr/>
        </p:nvSpPr>
        <p:spPr bwMode="auto">
          <a:xfrm>
            <a:off x="457200" y="1676400"/>
            <a:ext cx="92365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0.8010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0.9844</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0.9959</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0.9988</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1.0100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1.3990</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28683" name="Picture 11"/>
          <p:cNvPicPr>
            <a:picLocks noChangeAspect="1" noChangeArrowheads="1"/>
          </p:cNvPicPr>
          <p:nvPr/>
        </p:nvPicPr>
        <p:blipFill>
          <a:blip r:embed="rId7" cstate="print"/>
          <a:srcRect/>
          <a:stretch>
            <a:fillRect/>
          </a:stretch>
        </p:blipFill>
        <p:spPr bwMode="auto">
          <a:xfrm>
            <a:off x="4419600" y="1600200"/>
            <a:ext cx="1447800" cy="1207325"/>
          </a:xfrm>
          <a:prstGeom prst="rect">
            <a:avLst/>
          </a:prstGeom>
          <a:noFill/>
          <a:ln w="9525">
            <a:noFill/>
            <a:miter lim="800000"/>
            <a:headEnd/>
            <a:tailEnd/>
          </a:ln>
        </p:spPr>
      </p:pic>
      <p:sp>
        <p:nvSpPr>
          <p:cNvPr id="28684" name="Rectangle 12"/>
          <p:cNvSpPr>
            <a:spLocks noChangeArrowheads="1"/>
          </p:cNvSpPr>
          <p:nvPr/>
        </p:nvSpPr>
        <p:spPr bwMode="auto">
          <a:xfrm>
            <a:off x="3276600" y="1676400"/>
            <a:ext cx="92365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0.7618</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0.9689</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0.9902</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0.9964</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1.0160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1.5680</a:t>
            </a:r>
            <a:r>
              <a:rPr kumimoji="0" lang="en-US" sz="700" b="0" i="0" u="none" strike="noStrike" cap="none" normalizeH="0" baseline="0" dirty="0" smtClean="0">
                <a:ln>
                  <a:noFill/>
                </a:ln>
                <a:solidFill>
                  <a:schemeClr val="tx1"/>
                </a:solidFill>
                <a:effectLst/>
                <a:latin typeface="Calibri" pitchFamily="34" charset="0"/>
                <a:cs typeface="Calibri" pitchFamily="34" charset="0"/>
              </a:rPr>
              <a:t> </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28685" name="Picture 13"/>
          <p:cNvPicPr>
            <a:picLocks noChangeAspect="1" noChangeArrowheads="1"/>
          </p:cNvPicPr>
          <p:nvPr/>
        </p:nvPicPr>
        <p:blipFill>
          <a:blip r:embed="rId8" cstate="print"/>
          <a:srcRect/>
          <a:stretch>
            <a:fillRect/>
          </a:stretch>
        </p:blipFill>
        <p:spPr bwMode="auto">
          <a:xfrm>
            <a:off x="7162800" y="1600200"/>
            <a:ext cx="1439961" cy="1219200"/>
          </a:xfrm>
          <a:prstGeom prst="rect">
            <a:avLst/>
          </a:prstGeom>
          <a:noFill/>
          <a:ln w="9525">
            <a:noFill/>
            <a:miter lim="800000"/>
            <a:headEnd/>
            <a:tailEnd/>
          </a:ln>
        </p:spPr>
      </p:pic>
      <p:sp>
        <p:nvSpPr>
          <p:cNvPr id="28686" name="Rectangle 14"/>
          <p:cNvSpPr>
            <a:spLocks noChangeArrowheads="1"/>
          </p:cNvSpPr>
          <p:nvPr/>
        </p:nvSpPr>
        <p:spPr bwMode="auto">
          <a:xfrm>
            <a:off x="6096000" y="1676400"/>
            <a:ext cx="1219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0.7443</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0.9516</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0.9832</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0.9931</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1.0210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1.6270</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20" name="Picture 19"/>
          <p:cNvPicPr/>
          <p:nvPr/>
        </p:nvPicPr>
        <p:blipFill>
          <a:blip r:embed="rId9" cstate="print"/>
          <a:srcRect/>
          <a:stretch>
            <a:fillRect/>
          </a:stretch>
        </p:blipFill>
        <p:spPr bwMode="auto">
          <a:xfrm>
            <a:off x="1605150" y="3240975"/>
            <a:ext cx="1371600" cy="1219200"/>
          </a:xfrm>
          <a:prstGeom prst="rect">
            <a:avLst/>
          </a:prstGeom>
          <a:noFill/>
          <a:ln w="9525">
            <a:noFill/>
            <a:miter lim="800000"/>
            <a:headEnd/>
            <a:tailEnd/>
          </a:ln>
        </p:spPr>
      </p:pic>
      <p:sp>
        <p:nvSpPr>
          <p:cNvPr id="28687" name="Rectangle 15"/>
          <p:cNvSpPr>
            <a:spLocks noChangeArrowheads="1"/>
          </p:cNvSpPr>
          <p:nvPr/>
        </p:nvSpPr>
        <p:spPr bwMode="auto">
          <a:xfrm>
            <a:off x="457200" y="3352800"/>
            <a:ext cx="1077539"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-0.0282600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-0.0008322</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0.0003920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0.0001212</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0.0013910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0.0153700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Skew = -0.3724162</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86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88" name="Object 16"/>
          <p:cNvGraphicFramePr>
            <a:graphicFrameLocks noChangeAspect="1"/>
          </p:cNvGraphicFramePr>
          <p:nvPr/>
        </p:nvGraphicFramePr>
        <p:xfrm>
          <a:off x="4495800" y="3308913"/>
          <a:ext cx="1371600" cy="1186887"/>
        </p:xfrm>
        <a:graphic>
          <a:graphicData uri="http://schemas.openxmlformats.org/presentationml/2006/ole">
            <p:oleObj spid="_x0000_s69636" name="Bitmap Image" r:id="rId10" imgW="6076190" imgH="6295238" progId="PBrush">
              <p:embed/>
            </p:oleObj>
          </a:graphicData>
        </a:graphic>
      </p:graphicFrame>
      <p:sp>
        <p:nvSpPr>
          <p:cNvPr id="28690" name="Rectangle 18"/>
          <p:cNvSpPr>
            <a:spLocks noChangeArrowheads="1"/>
          </p:cNvSpPr>
          <p:nvPr/>
        </p:nvSpPr>
        <p:spPr bwMode="auto">
          <a:xfrm>
            <a:off x="3288475" y="3364675"/>
            <a:ext cx="109998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--0.0088750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-0.0004452</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0.0002954</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0.0001127</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0.0008993</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0.0063230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Skew = --0.4197178</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869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91" name="Object 19"/>
          <p:cNvGraphicFramePr>
            <a:graphicFrameLocks noChangeAspect="1"/>
          </p:cNvGraphicFramePr>
          <p:nvPr/>
        </p:nvGraphicFramePr>
        <p:xfrm>
          <a:off x="7239000" y="3200400"/>
          <a:ext cx="1371600" cy="1295400"/>
        </p:xfrm>
        <a:graphic>
          <a:graphicData uri="http://schemas.openxmlformats.org/presentationml/2006/ole">
            <p:oleObj spid="_x0000_s69637" name="Bitmap Image" r:id="rId11" imgW="6287378" imgH="6276190" progId="PBrush">
              <p:embed/>
            </p:oleObj>
          </a:graphicData>
        </a:graphic>
      </p:graphicFrame>
      <p:sp>
        <p:nvSpPr>
          <p:cNvPr id="28693" name="Rectangle 21"/>
          <p:cNvSpPr>
            <a:spLocks noChangeArrowheads="1"/>
          </p:cNvSpPr>
          <p:nvPr/>
        </p:nvSpPr>
        <p:spPr bwMode="auto">
          <a:xfrm>
            <a:off x="6062819" y="3313093"/>
            <a:ext cx="109998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--0.0080440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-0.0002903</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0.0002566</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0.0001047</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0.0007126</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0.0036380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Skew = -0.4660933</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76200"/>
            <a:ext cx="8229600" cy="990600"/>
          </a:xfrm>
          <a:prstGeom prst="rect">
            <a:avLst/>
          </a:prstGeom>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t>Data Preparation </a:t>
            </a:r>
            <a:endParaRPr lang="en-US" sz="3200" dirty="0" smtClean="0">
              <a:solidFill>
                <a:schemeClr val="bg2">
                  <a:lumMod val="10000"/>
                </a:schemeClr>
              </a:solidFill>
              <a:latin typeface="Calibri" pitchFamily="34" charset="0"/>
              <a:ea typeface="+mj-ea"/>
              <a:cs typeface="Calibr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t>Outliers</a:t>
            </a:r>
            <a:endParaRPr kumimoji="0" lang="en-US" sz="2200" b="0" i="0" u="none" strike="noStrike" kern="1200" cap="none" spc="0" normalizeH="0" baseline="0" noProof="0" dirty="0">
              <a:ln>
                <a:noFill/>
              </a:ln>
              <a:solidFill>
                <a:schemeClr val="bg2">
                  <a:lumMod val="10000"/>
                </a:schemeClr>
              </a:solidFill>
              <a:effectLst/>
              <a:uLnTx/>
              <a:uFillTx/>
              <a:latin typeface="Calibri" pitchFamily="34" charset="0"/>
              <a:ea typeface="+mj-ea"/>
              <a:cs typeface="Calibri" pitchFamily="34" charset="0"/>
            </a:endParaRPr>
          </a:p>
        </p:txBody>
      </p:sp>
      <p:sp>
        <p:nvSpPr>
          <p:cNvPr id="5" name="Content Placeholder 2"/>
          <p:cNvSpPr>
            <a:spLocks noGrp="1"/>
          </p:cNvSpPr>
          <p:nvPr>
            <p:ph sz="quarter" idx="1"/>
          </p:nvPr>
        </p:nvSpPr>
        <p:spPr>
          <a:xfrm>
            <a:off x="304800" y="1295400"/>
            <a:ext cx="4953000" cy="4114800"/>
          </a:xfrm>
        </p:spPr>
        <p:txBody>
          <a:bodyPr>
            <a:noAutofit/>
          </a:bodyPr>
          <a:lstStyle/>
          <a:p>
            <a:r>
              <a:rPr lang="en-US" sz="2000" dirty="0" smtClean="0">
                <a:latin typeface="Calibri" pitchFamily="34" charset="0"/>
                <a:cs typeface="Calibri" pitchFamily="34" charset="0"/>
              </a:rPr>
              <a:t>Records with outliers in any of the input or target variables will be excluded</a:t>
            </a:r>
          </a:p>
          <a:p>
            <a:pPr lvl="1"/>
            <a:r>
              <a:rPr lang="en-US" sz="1700" b="1" dirty="0" smtClean="0">
                <a:latin typeface="Calibri" pitchFamily="34" charset="0"/>
                <a:cs typeface="Calibri" pitchFamily="34" charset="0"/>
              </a:rPr>
              <a:t>Moving Averages</a:t>
            </a:r>
          </a:p>
          <a:p>
            <a:pPr lvl="1"/>
            <a:r>
              <a:rPr lang="en-US" sz="1700" b="1" dirty="0" smtClean="0">
                <a:latin typeface="Calibri" pitchFamily="34" charset="0"/>
                <a:cs typeface="Calibri" pitchFamily="34" charset="0"/>
              </a:rPr>
              <a:t>Volatilities</a:t>
            </a:r>
            <a:r>
              <a:rPr lang="en-US" sz="1700" dirty="0" smtClean="0">
                <a:latin typeface="Calibri" pitchFamily="34" charset="0"/>
                <a:cs typeface="Calibri" pitchFamily="34" charset="0"/>
              </a:rPr>
              <a:t> </a:t>
            </a:r>
          </a:p>
          <a:p>
            <a:pPr lvl="1"/>
            <a:r>
              <a:rPr lang="en-US" sz="1700" b="1" dirty="0" smtClean="0">
                <a:latin typeface="Calibri" pitchFamily="34" charset="0"/>
                <a:cs typeface="Calibri" pitchFamily="34" charset="0"/>
              </a:rPr>
              <a:t>Returns</a:t>
            </a:r>
          </a:p>
          <a:p>
            <a:pPr lvl="1"/>
            <a:endParaRPr lang="en-US" sz="1700" b="1" dirty="0" smtClean="0">
              <a:latin typeface="Calibri" pitchFamily="34" charset="0"/>
              <a:cs typeface="Calibri" pitchFamily="34" charset="0"/>
            </a:endParaRPr>
          </a:p>
          <a:p>
            <a:r>
              <a:rPr lang="en-US" sz="2000" dirty="0" smtClean="0">
                <a:latin typeface="Calibri" pitchFamily="34" charset="0"/>
                <a:cs typeface="Calibri" pitchFamily="34" charset="0"/>
              </a:rPr>
              <a:t>Z Scores will be used to detect outliers</a:t>
            </a:r>
          </a:p>
          <a:p>
            <a:pPr lvl="1"/>
            <a:r>
              <a:rPr lang="en-US" sz="1700" dirty="0" smtClean="0">
                <a:latin typeface="Calibri" pitchFamily="34" charset="0"/>
                <a:cs typeface="Calibri" pitchFamily="34" charset="0"/>
              </a:rPr>
              <a:t>&lt; - 3Z or &gt; 3Z</a:t>
            </a:r>
          </a:p>
          <a:p>
            <a:pPr lvl="1"/>
            <a:endParaRPr lang="en-US" sz="1700" dirty="0" smtClean="0">
              <a:latin typeface="Calibri" pitchFamily="34" charset="0"/>
              <a:cs typeface="Calibri" pitchFamily="34" charset="0"/>
            </a:endParaRPr>
          </a:p>
          <a:p>
            <a:r>
              <a:rPr lang="en-US" sz="2000" dirty="0" smtClean="0">
                <a:latin typeface="Calibri" pitchFamily="34" charset="0"/>
                <a:cs typeface="Calibri" pitchFamily="34" charset="0"/>
              </a:rPr>
              <a:t>Outliers do not represent ‘incorrect’ data points, but times of </a:t>
            </a:r>
            <a:r>
              <a:rPr lang="en-US" sz="2000" b="1" dirty="0" smtClean="0">
                <a:latin typeface="Calibri" pitchFamily="34" charset="0"/>
                <a:cs typeface="Calibri" pitchFamily="34" charset="0"/>
              </a:rPr>
              <a:t>extreme stress or euphoria </a:t>
            </a:r>
            <a:r>
              <a:rPr lang="en-US" sz="2000" dirty="0" smtClean="0">
                <a:latin typeface="Calibri" pitchFamily="34" charset="0"/>
                <a:cs typeface="Calibri" pitchFamily="34" charset="0"/>
              </a:rPr>
              <a:t>in the markets.  These would be modeled separately as these market events represent the greatest times of risk / opportunity (</a:t>
            </a:r>
            <a:r>
              <a:rPr lang="en-US" sz="2000" b="1" dirty="0" smtClean="0">
                <a:latin typeface="Calibri" pitchFamily="34" charset="0"/>
                <a:cs typeface="Calibri" pitchFamily="34" charset="0"/>
              </a:rPr>
              <a:t>out of scope</a:t>
            </a:r>
            <a:r>
              <a:rPr lang="en-US" sz="2000" dirty="0" smtClean="0">
                <a:latin typeface="Calibri" pitchFamily="34" charset="0"/>
                <a:cs typeface="Calibri" pitchFamily="34" charset="0"/>
              </a:rPr>
              <a:t>)</a:t>
            </a:r>
          </a:p>
          <a:p>
            <a:endParaRPr lang="en-US" sz="2000" dirty="0" smtClean="0">
              <a:latin typeface="Calibri" pitchFamily="34" charset="0"/>
              <a:cs typeface="Calibri" pitchFamily="34" charset="0"/>
            </a:endParaRPr>
          </a:p>
          <a:p>
            <a:endParaRPr lang="en-US" sz="2000" b="1" dirty="0" smtClean="0">
              <a:latin typeface="Calibri" pitchFamily="34" charset="0"/>
              <a:cs typeface="Calibri" pitchFamily="34" charset="0"/>
            </a:endParaRPr>
          </a:p>
          <a:p>
            <a:pPr lvl="1"/>
            <a:endParaRPr lang="en-US" sz="1700" dirty="0" smtClean="0">
              <a:latin typeface="Calibri" pitchFamily="34" charset="0"/>
              <a:cs typeface="Calibri" pitchFamily="34" charset="0"/>
            </a:endParaRPr>
          </a:p>
        </p:txBody>
      </p:sp>
      <p:sp>
        <p:nvSpPr>
          <p:cNvPr id="8" name="Rectangle 7"/>
          <p:cNvSpPr/>
          <p:nvPr/>
        </p:nvSpPr>
        <p:spPr>
          <a:xfrm>
            <a:off x="7086600" y="40386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Run through ‘Normal’ model </a:t>
            </a:r>
            <a:r>
              <a:rPr lang="en-US" sz="1400" b="1" dirty="0" smtClean="0"/>
              <a:t>(this project)</a:t>
            </a:r>
            <a:endParaRPr lang="en-US" sz="1400" b="1" dirty="0"/>
          </a:p>
        </p:txBody>
      </p:sp>
      <p:sp>
        <p:nvSpPr>
          <p:cNvPr id="10" name="Diamond 9"/>
          <p:cNvSpPr/>
          <p:nvPr/>
        </p:nvSpPr>
        <p:spPr>
          <a:xfrm>
            <a:off x="4724400" y="2667000"/>
            <a:ext cx="2209800" cy="11430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Is Record Outlier?</a:t>
            </a:r>
            <a:endParaRPr lang="en-US" sz="1400" dirty="0"/>
          </a:p>
        </p:txBody>
      </p:sp>
      <p:cxnSp>
        <p:nvCxnSpPr>
          <p:cNvPr id="12" name="Elbow Connector 11"/>
          <p:cNvCxnSpPr>
            <a:stCxn id="10" idx="3"/>
            <a:endCxn id="23" idx="2"/>
          </p:cNvCxnSpPr>
          <p:nvPr/>
        </p:nvCxnSpPr>
        <p:spPr>
          <a:xfrm flipV="1">
            <a:off x="6934200" y="2438400"/>
            <a:ext cx="990600" cy="8001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lbow Connector 11"/>
          <p:cNvCxnSpPr>
            <a:stCxn id="10" idx="2"/>
            <a:endCxn id="8" idx="1"/>
          </p:cNvCxnSpPr>
          <p:nvPr/>
        </p:nvCxnSpPr>
        <p:spPr>
          <a:xfrm rot="16200000" flipH="1">
            <a:off x="6115050" y="3524250"/>
            <a:ext cx="685800" cy="12573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086600" y="15240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Run through ‘Stressed’ model </a:t>
            </a:r>
            <a:r>
              <a:rPr lang="en-US" sz="1400" b="1" dirty="0" smtClean="0"/>
              <a:t>(not in scope)</a:t>
            </a:r>
            <a:endParaRPr lang="en-US" sz="1400" b="1" dirty="0"/>
          </a:p>
        </p:txBody>
      </p:sp>
      <p:sp>
        <p:nvSpPr>
          <p:cNvPr id="26" name="TextBox 25"/>
          <p:cNvSpPr txBox="1"/>
          <p:nvPr/>
        </p:nvSpPr>
        <p:spPr>
          <a:xfrm>
            <a:off x="7315200" y="2819400"/>
            <a:ext cx="561051" cy="369332"/>
          </a:xfrm>
          <a:prstGeom prst="rect">
            <a:avLst/>
          </a:prstGeom>
          <a:noFill/>
        </p:spPr>
        <p:txBody>
          <a:bodyPr wrap="none" rtlCol="0">
            <a:spAutoFit/>
          </a:bodyPr>
          <a:lstStyle/>
          <a:p>
            <a:r>
              <a:rPr lang="en-US" dirty="0" smtClean="0"/>
              <a:t>Yes</a:t>
            </a:r>
            <a:endParaRPr lang="en-US" dirty="0"/>
          </a:p>
        </p:txBody>
      </p:sp>
      <p:sp>
        <p:nvSpPr>
          <p:cNvPr id="33" name="TextBox 32"/>
          <p:cNvSpPr txBox="1"/>
          <p:nvPr/>
        </p:nvSpPr>
        <p:spPr>
          <a:xfrm>
            <a:off x="5867400" y="4114800"/>
            <a:ext cx="479618" cy="369332"/>
          </a:xfrm>
          <a:prstGeom prst="rect">
            <a:avLst/>
          </a:prstGeom>
          <a:noFill/>
        </p:spPr>
        <p:txBody>
          <a:bodyPr wrap="none" rtlCol="0">
            <a:spAutoFit/>
          </a:bodyPr>
          <a:lstStyle/>
          <a:p>
            <a:r>
              <a:rPr lang="en-US" dirty="0" smtClean="0"/>
              <a:t>No</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Understanding and Modeling</a:t>
            </a:r>
            <a:br>
              <a:rPr lang="en-US" dirty="0" smtClean="0">
                <a:solidFill>
                  <a:schemeClr val="bg2">
                    <a:lumMod val="10000"/>
                  </a:schemeClr>
                </a:solidFill>
                <a:latin typeface="Calibri" pitchFamily="34" charset="0"/>
                <a:cs typeface="Calibri" pitchFamily="34" charset="0"/>
              </a:rPr>
            </a:br>
            <a:r>
              <a:rPr lang="en-US" sz="1800" dirty="0" err="1" smtClean="0">
                <a:solidFill>
                  <a:schemeClr val="bg2">
                    <a:lumMod val="10000"/>
                  </a:schemeClr>
                </a:solidFill>
                <a:latin typeface="Calibri" pitchFamily="34" charset="0"/>
                <a:cs typeface="Calibri" pitchFamily="34" charset="0"/>
              </a:rPr>
              <a:t>kMeans</a:t>
            </a:r>
            <a:r>
              <a:rPr lang="en-US" sz="1800" dirty="0" smtClean="0">
                <a:solidFill>
                  <a:schemeClr val="bg2">
                    <a:lumMod val="10000"/>
                  </a:schemeClr>
                </a:solidFill>
                <a:latin typeface="Calibri" pitchFamily="34" charset="0"/>
                <a:cs typeface="Calibri" pitchFamily="34" charset="0"/>
              </a:rPr>
              <a:t> Clustering</a:t>
            </a:r>
            <a:endParaRPr lang="en-US" sz="1800" dirty="0">
              <a:solidFill>
                <a:schemeClr val="bg2">
                  <a:lumMod val="10000"/>
                </a:schemeClr>
              </a:solidFill>
              <a:latin typeface="Calibri" pitchFamily="34" charset="0"/>
              <a:cs typeface="Calibri" pitchFamily="34" charset="0"/>
            </a:endParaRPr>
          </a:p>
        </p:txBody>
      </p:sp>
      <p:pic>
        <p:nvPicPr>
          <p:cNvPr id="4" name="Picture 3"/>
          <p:cNvPicPr/>
          <p:nvPr/>
        </p:nvPicPr>
        <p:blipFill>
          <a:blip r:embed="rId2" cstate="print"/>
          <a:srcRect/>
          <a:stretch>
            <a:fillRect/>
          </a:stretch>
        </p:blipFill>
        <p:spPr bwMode="auto">
          <a:xfrm>
            <a:off x="457200" y="1219200"/>
            <a:ext cx="3657600" cy="23622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4724400" y="1219200"/>
            <a:ext cx="3717561" cy="2362200"/>
          </a:xfrm>
          <a:prstGeom prst="rect">
            <a:avLst/>
          </a:prstGeom>
          <a:noFill/>
          <a:ln w="9525">
            <a:noFill/>
            <a:miter lim="800000"/>
            <a:headEnd/>
            <a:tailEnd/>
          </a:ln>
        </p:spPr>
      </p:pic>
      <p:grpSp>
        <p:nvGrpSpPr>
          <p:cNvPr id="6" name="Group 5"/>
          <p:cNvGrpSpPr/>
          <p:nvPr/>
        </p:nvGrpSpPr>
        <p:grpSpPr>
          <a:xfrm>
            <a:off x="704774" y="1524000"/>
            <a:ext cx="7741551" cy="4419600"/>
            <a:chOff x="-6654682" y="830321"/>
            <a:chExt cx="14221342" cy="5779394"/>
          </a:xfrm>
        </p:grpSpPr>
        <p:pic>
          <p:nvPicPr>
            <p:cNvPr id="7" name="Picture 6"/>
            <p:cNvPicPr/>
            <p:nvPr/>
          </p:nvPicPr>
          <p:blipFill>
            <a:blip r:embed="rId4" cstate="print"/>
            <a:srcRect/>
            <a:stretch>
              <a:fillRect/>
            </a:stretch>
          </p:blipFill>
          <p:spPr bwMode="auto">
            <a:xfrm>
              <a:off x="685800" y="3505200"/>
              <a:ext cx="6880860" cy="3104515"/>
            </a:xfrm>
            <a:prstGeom prst="rect">
              <a:avLst/>
            </a:prstGeom>
            <a:noFill/>
            <a:ln w="9525">
              <a:noFill/>
              <a:miter lim="800000"/>
              <a:headEnd/>
              <a:tailEnd/>
            </a:ln>
          </p:spPr>
        </p:pic>
        <p:sp>
          <p:nvSpPr>
            <p:cNvPr id="8" name="TextBox 7"/>
            <p:cNvSpPr txBox="1"/>
            <p:nvPr/>
          </p:nvSpPr>
          <p:spPr>
            <a:xfrm>
              <a:off x="1207325" y="4114799"/>
              <a:ext cx="2285707" cy="281730"/>
            </a:xfrm>
            <a:prstGeom prst="rect">
              <a:avLst/>
            </a:prstGeom>
            <a:noFill/>
          </p:spPr>
          <p:txBody>
            <a:bodyPr wrap="none" rtlCol="0">
              <a:spAutoFit/>
            </a:bodyPr>
            <a:lstStyle/>
            <a:p>
              <a:r>
                <a:rPr lang="en-US" sz="800" b="1" dirty="0" smtClean="0"/>
                <a:t>Cluster 1 &amp; 2 in </a:t>
              </a:r>
              <a:r>
                <a:rPr lang="en-US" sz="800" b="1" dirty="0" smtClean="0">
                  <a:solidFill>
                    <a:srgbClr val="00B050"/>
                  </a:solidFill>
                </a:rPr>
                <a:t>green</a:t>
              </a:r>
            </a:p>
          </p:txBody>
        </p:sp>
        <p:sp>
          <p:nvSpPr>
            <p:cNvPr id="9" name="TextBox 8"/>
            <p:cNvSpPr txBox="1"/>
            <p:nvPr/>
          </p:nvSpPr>
          <p:spPr>
            <a:xfrm>
              <a:off x="1219199" y="4419600"/>
              <a:ext cx="2064852" cy="281730"/>
            </a:xfrm>
            <a:prstGeom prst="rect">
              <a:avLst/>
            </a:prstGeom>
            <a:noFill/>
          </p:spPr>
          <p:txBody>
            <a:bodyPr wrap="none" rtlCol="0">
              <a:spAutoFit/>
            </a:bodyPr>
            <a:lstStyle/>
            <a:p>
              <a:r>
                <a:rPr lang="en-US" sz="800" b="1" dirty="0" smtClean="0"/>
                <a:t>Cluster 3 &amp; 5 in </a:t>
              </a:r>
              <a:r>
                <a:rPr lang="en-US" sz="800" b="1" dirty="0" smtClean="0">
                  <a:solidFill>
                    <a:srgbClr val="FF0000"/>
                  </a:solidFill>
                </a:rPr>
                <a:t>red</a:t>
              </a:r>
            </a:p>
          </p:txBody>
        </p:sp>
        <p:sp>
          <p:nvSpPr>
            <p:cNvPr id="10" name="Oval 9"/>
            <p:cNvSpPr/>
            <p:nvPr/>
          </p:nvSpPr>
          <p:spPr>
            <a:xfrm>
              <a:off x="2819400" y="5334000"/>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Oval 10"/>
            <p:cNvSpPr/>
            <p:nvPr/>
          </p:nvSpPr>
          <p:spPr>
            <a:xfrm>
              <a:off x="6477000" y="3962400"/>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Oval 11"/>
            <p:cNvSpPr/>
            <p:nvPr/>
          </p:nvSpPr>
          <p:spPr>
            <a:xfrm>
              <a:off x="5080956" y="4876800"/>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Oval 12"/>
            <p:cNvSpPr/>
            <p:nvPr/>
          </p:nvSpPr>
          <p:spPr>
            <a:xfrm>
              <a:off x="6858000" y="3920704"/>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Oval 13"/>
            <p:cNvSpPr/>
            <p:nvPr/>
          </p:nvSpPr>
          <p:spPr>
            <a:xfrm>
              <a:off x="5791200" y="5512278"/>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Oval 14"/>
            <p:cNvSpPr/>
            <p:nvPr/>
          </p:nvSpPr>
          <p:spPr>
            <a:xfrm>
              <a:off x="5791200" y="5740878"/>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Oval 15"/>
            <p:cNvSpPr/>
            <p:nvPr/>
          </p:nvSpPr>
          <p:spPr>
            <a:xfrm>
              <a:off x="3513826" y="5578418"/>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Oval 16"/>
            <p:cNvSpPr/>
            <p:nvPr/>
          </p:nvSpPr>
          <p:spPr>
            <a:xfrm>
              <a:off x="3082504" y="5571226"/>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Oval 17"/>
            <p:cNvSpPr/>
            <p:nvPr/>
          </p:nvSpPr>
          <p:spPr>
            <a:xfrm>
              <a:off x="2421148" y="5715000"/>
              <a:ext cx="93452" cy="150966"/>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Oval 18"/>
            <p:cNvSpPr/>
            <p:nvPr/>
          </p:nvSpPr>
          <p:spPr>
            <a:xfrm>
              <a:off x="4557370" y="4967630"/>
              <a:ext cx="762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Oval 19"/>
            <p:cNvSpPr/>
            <p:nvPr/>
          </p:nvSpPr>
          <p:spPr>
            <a:xfrm>
              <a:off x="5597104" y="4800600"/>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Oval 20"/>
            <p:cNvSpPr/>
            <p:nvPr/>
          </p:nvSpPr>
          <p:spPr>
            <a:xfrm>
              <a:off x="6061496" y="4436852"/>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Oval 21"/>
            <p:cNvSpPr/>
            <p:nvPr/>
          </p:nvSpPr>
          <p:spPr>
            <a:xfrm>
              <a:off x="6671096" y="4029974"/>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Oval 22"/>
            <p:cNvSpPr/>
            <p:nvPr/>
          </p:nvSpPr>
          <p:spPr>
            <a:xfrm>
              <a:off x="6975896" y="4073104"/>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TextBox 23"/>
            <p:cNvSpPr txBox="1"/>
            <p:nvPr/>
          </p:nvSpPr>
          <p:spPr>
            <a:xfrm>
              <a:off x="6019800" y="5436078"/>
              <a:ext cx="1384617" cy="281730"/>
            </a:xfrm>
            <a:prstGeom prst="rect">
              <a:avLst/>
            </a:prstGeom>
            <a:noFill/>
          </p:spPr>
          <p:txBody>
            <a:bodyPr wrap="none" rtlCol="0">
              <a:spAutoFit/>
            </a:bodyPr>
            <a:lstStyle/>
            <a:p>
              <a:r>
                <a:rPr lang="en-US" sz="800" b="1" dirty="0" smtClean="0"/>
                <a:t>Sell signals</a:t>
              </a:r>
              <a:endParaRPr lang="en-US" sz="800" b="1" dirty="0" smtClean="0">
                <a:solidFill>
                  <a:srgbClr val="00B050"/>
                </a:solidFill>
              </a:endParaRPr>
            </a:p>
          </p:txBody>
        </p:sp>
        <p:sp>
          <p:nvSpPr>
            <p:cNvPr id="25" name="TextBox 24"/>
            <p:cNvSpPr txBox="1"/>
            <p:nvPr/>
          </p:nvSpPr>
          <p:spPr>
            <a:xfrm>
              <a:off x="6019800" y="5715000"/>
              <a:ext cx="1402287" cy="281730"/>
            </a:xfrm>
            <a:prstGeom prst="rect">
              <a:avLst/>
            </a:prstGeom>
            <a:noFill/>
          </p:spPr>
          <p:txBody>
            <a:bodyPr wrap="none" rtlCol="0">
              <a:spAutoFit/>
            </a:bodyPr>
            <a:lstStyle/>
            <a:p>
              <a:r>
                <a:rPr lang="en-US" sz="800" b="1" dirty="0" smtClean="0"/>
                <a:t>Buy signals</a:t>
              </a:r>
              <a:endParaRPr lang="en-US" sz="800" b="1" dirty="0" smtClean="0">
                <a:solidFill>
                  <a:srgbClr val="00B050"/>
                </a:solidFill>
              </a:endParaRPr>
            </a:p>
          </p:txBody>
        </p:sp>
        <p:sp>
          <p:nvSpPr>
            <p:cNvPr id="27" name="TextBox 26"/>
            <p:cNvSpPr txBox="1"/>
            <p:nvPr/>
          </p:nvSpPr>
          <p:spPr>
            <a:xfrm>
              <a:off x="1289351" y="830321"/>
              <a:ext cx="1991234" cy="281730"/>
            </a:xfrm>
            <a:prstGeom prst="rect">
              <a:avLst/>
            </a:prstGeom>
            <a:noFill/>
          </p:spPr>
          <p:txBody>
            <a:bodyPr wrap="none" rtlCol="0">
              <a:spAutoFit/>
            </a:bodyPr>
            <a:lstStyle/>
            <a:p>
              <a:r>
                <a:rPr lang="en-US" sz="800" b="1" dirty="0" smtClean="0"/>
                <a:t>Cluster 1  in </a:t>
              </a:r>
              <a:r>
                <a:rPr lang="en-US" sz="800" b="1" dirty="0" smtClean="0">
                  <a:solidFill>
                    <a:srgbClr val="00B050"/>
                  </a:solidFill>
                </a:rPr>
                <a:t>green</a:t>
              </a:r>
            </a:p>
          </p:txBody>
        </p:sp>
        <p:sp>
          <p:nvSpPr>
            <p:cNvPr id="28" name="TextBox 27"/>
            <p:cNvSpPr txBox="1"/>
            <p:nvPr/>
          </p:nvSpPr>
          <p:spPr>
            <a:xfrm>
              <a:off x="-6654682" y="929966"/>
              <a:ext cx="1717372" cy="281730"/>
            </a:xfrm>
            <a:prstGeom prst="rect">
              <a:avLst/>
            </a:prstGeom>
            <a:noFill/>
          </p:spPr>
          <p:txBody>
            <a:bodyPr wrap="none" rtlCol="0">
              <a:spAutoFit/>
            </a:bodyPr>
            <a:lstStyle/>
            <a:p>
              <a:r>
                <a:rPr lang="en-US" sz="800" b="1" dirty="0" smtClean="0"/>
                <a:t>Cluster 5 in </a:t>
              </a:r>
              <a:r>
                <a:rPr lang="en-US" sz="800" b="1" dirty="0" smtClean="0">
                  <a:solidFill>
                    <a:srgbClr val="FF0000"/>
                  </a:solidFill>
                </a:rPr>
                <a:t>red</a:t>
              </a:r>
            </a:p>
          </p:txBody>
        </p:sp>
      </p:grpSp>
      <p:sp>
        <p:nvSpPr>
          <p:cNvPr id="26" name="Rectangle 25"/>
          <p:cNvSpPr/>
          <p:nvPr/>
        </p:nvSpPr>
        <p:spPr>
          <a:xfrm>
            <a:off x="381000" y="3657600"/>
            <a:ext cx="4038600" cy="2590800"/>
          </a:xfrm>
          <a:prstGeom prst="rect">
            <a:avLst/>
          </a:prstGeom>
          <a:solidFill>
            <a:schemeClr val="bg1"/>
          </a:solidFill>
          <a:ln w="19050">
            <a:solidFill>
              <a:schemeClr val="accent2">
                <a:lumMod val="75000"/>
              </a:schemeClr>
            </a:solidFill>
          </a:ln>
        </p:spPr>
        <p:txBody>
          <a:bodyPr wrap="square" rtlCol="0">
            <a:noAutofit/>
          </a:bodyPr>
          <a:lstStyle/>
          <a:p>
            <a:pPr fontAlgn="base">
              <a:spcBef>
                <a:spcPct val="0"/>
              </a:spcBef>
              <a:spcAft>
                <a:spcPct val="0"/>
              </a:spcAft>
            </a:pPr>
            <a:r>
              <a:rPr lang="en-US" sz="1050" b="1" u="sng" dirty="0" smtClean="0">
                <a:latin typeface="Arial" pitchFamily="34" charset="0"/>
                <a:ea typeface="Calibri" pitchFamily="34" charset="0"/>
                <a:cs typeface="Arial" pitchFamily="34" charset="0"/>
              </a:rPr>
              <a:t>Approach and Results</a:t>
            </a:r>
          </a:p>
          <a:p>
            <a:pPr fontAlgn="base">
              <a:spcBef>
                <a:spcPct val="0"/>
              </a:spcBef>
              <a:spcAft>
                <a:spcPct val="0"/>
              </a:spcAft>
            </a:pPr>
            <a:endParaRPr lang="en-US" sz="1050" b="1" u="sng" dirty="0" smtClean="0">
              <a:latin typeface="Arial" pitchFamily="34" charset="0"/>
              <a:ea typeface="Calibri" pitchFamily="34" charset="0"/>
              <a:cs typeface="Arial" pitchFamily="34" charset="0"/>
            </a:endParaRPr>
          </a:p>
          <a:p>
            <a:pPr fontAlgn="base">
              <a:spcBef>
                <a:spcPct val="0"/>
              </a:spcBef>
              <a:spcAft>
                <a:spcPct val="0"/>
              </a:spcAft>
            </a:pPr>
            <a:endParaRPr lang="en-US" sz="100" b="1" u="sng" dirty="0" smtClean="0">
              <a:latin typeface="Arial" pitchFamily="34" charset="0"/>
              <a:ea typeface="Calibri" pitchFamily="34" charset="0"/>
              <a:cs typeface="Arial" pitchFamily="34" charset="0"/>
            </a:endParaRPr>
          </a:p>
          <a:p>
            <a:pPr marL="119063" indent="-119063">
              <a:buFont typeface="Arial" pitchFamily="34" charset="0"/>
              <a:buChar char="•"/>
            </a:pPr>
            <a:r>
              <a:rPr lang="en-US" sz="1000" dirty="0" smtClean="0">
                <a:latin typeface="Calibri" pitchFamily="34" charset="0"/>
                <a:cs typeface="Calibri" pitchFamily="34" charset="0"/>
              </a:rPr>
              <a:t>As part of the </a:t>
            </a:r>
            <a:r>
              <a:rPr lang="en-US" sz="1000" b="1" dirty="0" smtClean="0">
                <a:latin typeface="Calibri" pitchFamily="34" charset="0"/>
                <a:cs typeface="Calibri" pitchFamily="34" charset="0"/>
              </a:rPr>
              <a:t>data understanding </a:t>
            </a:r>
            <a:r>
              <a:rPr lang="en-US" sz="1000" dirty="0" smtClean="0">
                <a:latin typeface="Calibri" pitchFamily="34" charset="0"/>
                <a:cs typeface="Calibri" pitchFamily="34" charset="0"/>
              </a:rPr>
              <a:t>phase, I ran a </a:t>
            </a:r>
            <a:r>
              <a:rPr lang="en-US" sz="1000" b="1" dirty="0" err="1" smtClean="0">
                <a:latin typeface="Calibri" pitchFamily="34" charset="0"/>
                <a:cs typeface="Calibri" pitchFamily="34" charset="0"/>
              </a:rPr>
              <a:t>kMeans</a:t>
            </a:r>
            <a:r>
              <a:rPr lang="en-US" sz="1000" b="1" dirty="0" smtClean="0">
                <a:latin typeface="Calibri" pitchFamily="34" charset="0"/>
                <a:cs typeface="Calibri" pitchFamily="34" charset="0"/>
              </a:rPr>
              <a:t> Clustering analysis </a:t>
            </a:r>
            <a:r>
              <a:rPr lang="en-US" sz="1000" dirty="0" smtClean="0">
                <a:latin typeface="Calibri" pitchFamily="34" charset="0"/>
                <a:cs typeface="Calibri" pitchFamily="34" charset="0"/>
              </a:rPr>
              <a:t>to understand whether it would reveal any </a:t>
            </a:r>
            <a:r>
              <a:rPr lang="en-US" sz="1000" b="1" dirty="0" smtClean="0">
                <a:latin typeface="Calibri" pitchFamily="34" charset="0"/>
                <a:cs typeface="Calibri" pitchFamily="34" charset="0"/>
              </a:rPr>
              <a:t>interesting patterns </a:t>
            </a:r>
          </a:p>
          <a:p>
            <a:pPr marL="119063" indent="-119063">
              <a:buFont typeface="Arial" pitchFamily="34" charset="0"/>
              <a:buChar char="•"/>
            </a:pPr>
            <a:r>
              <a:rPr lang="en-US" sz="1000" dirty="0" smtClean="0">
                <a:latin typeface="Calibri" pitchFamily="34" charset="0"/>
                <a:cs typeface="Calibri" pitchFamily="34" charset="0"/>
              </a:rPr>
              <a:t>Used the R </a:t>
            </a:r>
            <a:r>
              <a:rPr lang="en-US" sz="1000" i="1" dirty="0" err="1" smtClean="0">
                <a:latin typeface="Calibri" pitchFamily="34" charset="0"/>
                <a:cs typeface="Calibri" pitchFamily="34" charset="0"/>
              </a:rPr>
              <a:t>kmeans</a:t>
            </a:r>
            <a:r>
              <a:rPr lang="en-US" sz="1000" i="1" dirty="0" smtClean="0">
                <a:latin typeface="Calibri" pitchFamily="34" charset="0"/>
                <a:cs typeface="Calibri" pitchFamily="34" charset="0"/>
              </a:rPr>
              <a:t> </a:t>
            </a:r>
            <a:r>
              <a:rPr lang="en-US" sz="1000" dirty="0" smtClean="0">
                <a:latin typeface="Calibri" pitchFamily="34" charset="0"/>
                <a:cs typeface="Calibri" pitchFamily="34" charset="0"/>
              </a:rPr>
              <a:t>function with k = 5 on the entire monthly data set</a:t>
            </a:r>
          </a:p>
          <a:p>
            <a:pPr marL="119063" indent="-119063">
              <a:buFont typeface="Arial" pitchFamily="34" charset="0"/>
              <a:buChar char="•"/>
            </a:pPr>
            <a:r>
              <a:rPr lang="en-US" sz="1000" dirty="0" smtClean="0">
                <a:latin typeface="Calibri" pitchFamily="34" charset="0"/>
                <a:cs typeface="Calibri" pitchFamily="34" charset="0"/>
              </a:rPr>
              <a:t>Observations</a:t>
            </a:r>
          </a:p>
          <a:p>
            <a:pPr marL="285750" lvl="1" indent="-119063">
              <a:buFont typeface="Arial" pitchFamily="34" charset="0"/>
              <a:buChar char="•"/>
            </a:pPr>
            <a:r>
              <a:rPr lang="en-US" sz="1000" dirty="0" smtClean="0">
                <a:latin typeface="Calibri" pitchFamily="34" charset="0"/>
                <a:cs typeface="Calibri" pitchFamily="34" charset="0"/>
              </a:rPr>
              <a:t>Cluster ‘5’ corresponded to negative returns and in many cases, </a:t>
            </a:r>
            <a:r>
              <a:rPr lang="en-US" sz="1000" b="1" dirty="0" smtClean="0">
                <a:solidFill>
                  <a:srgbClr val="FF0000"/>
                </a:solidFill>
                <a:latin typeface="Calibri" pitchFamily="34" charset="0"/>
                <a:cs typeface="Calibri" pitchFamily="34" charset="0"/>
              </a:rPr>
              <a:t>sell</a:t>
            </a:r>
            <a:r>
              <a:rPr lang="en-US" sz="1000" dirty="0" smtClean="0">
                <a:latin typeface="Calibri" pitchFamily="34" charset="0"/>
                <a:cs typeface="Calibri" pitchFamily="34" charset="0"/>
              </a:rPr>
              <a:t> signals, while Cluster 1 corresponded to the highest returns and in many cases to </a:t>
            </a:r>
            <a:r>
              <a:rPr lang="en-US" sz="1000" b="1" dirty="0" smtClean="0">
                <a:solidFill>
                  <a:srgbClr val="00B050"/>
                </a:solidFill>
                <a:latin typeface="Calibri" pitchFamily="34" charset="0"/>
                <a:cs typeface="Calibri" pitchFamily="34" charset="0"/>
              </a:rPr>
              <a:t>buy</a:t>
            </a:r>
            <a:r>
              <a:rPr lang="en-US" sz="1000" dirty="0" smtClean="0">
                <a:latin typeface="Calibri" pitchFamily="34" charset="0"/>
                <a:cs typeface="Calibri" pitchFamily="34" charset="0"/>
              </a:rPr>
              <a:t> signals</a:t>
            </a:r>
          </a:p>
          <a:p>
            <a:pPr marL="285750" lvl="1" indent="-119063">
              <a:buFont typeface="Arial" pitchFamily="34" charset="0"/>
              <a:buChar char="•"/>
            </a:pPr>
            <a:r>
              <a:rPr lang="en-US" sz="1000" dirty="0" smtClean="0">
                <a:latin typeface="Calibri" pitchFamily="34" charset="0"/>
                <a:cs typeface="Calibri" pitchFamily="34" charset="0"/>
              </a:rPr>
              <a:t>May be used for new observations – i.e. observe which </a:t>
            </a:r>
            <a:r>
              <a:rPr lang="en-US" sz="1000" b="1" dirty="0" smtClean="0">
                <a:latin typeface="Calibri" pitchFamily="34" charset="0"/>
                <a:cs typeface="Calibri" pitchFamily="34" charset="0"/>
              </a:rPr>
              <a:t>single </a:t>
            </a:r>
            <a:r>
              <a:rPr lang="en-US" sz="1000" dirty="0" smtClean="0">
                <a:latin typeface="Calibri" pitchFamily="34" charset="0"/>
                <a:cs typeface="Calibri" pitchFamily="34" charset="0"/>
              </a:rPr>
              <a:t>cluster the new observation is closest to and from that categorize which market condition it belongs to.  This could then be used to signal entry and exit points from the market – for example ‘</a:t>
            </a:r>
            <a:r>
              <a:rPr lang="en-US" sz="1000" b="1" dirty="0" smtClean="0">
                <a:solidFill>
                  <a:srgbClr val="00B050"/>
                </a:solidFill>
                <a:latin typeface="Calibri" pitchFamily="34" charset="0"/>
                <a:cs typeface="Calibri" pitchFamily="34" charset="0"/>
              </a:rPr>
              <a:t>3 </a:t>
            </a:r>
            <a:r>
              <a:rPr lang="en-US" sz="1000" b="1" u="sng" dirty="0" smtClean="0">
                <a:solidFill>
                  <a:srgbClr val="00B050"/>
                </a:solidFill>
                <a:latin typeface="Calibri" pitchFamily="34" charset="0"/>
                <a:cs typeface="Calibri" pitchFamily="34" charset="0"/>
              </a:rPr>
              <a:t>consecutive</a:t>
            </a:r>
            <a:r>
              <a:rPr lang="en-US" sz="1000" b="1" dirty="0" smtClean="0">
                <a:solidFill>
                  <a:srgbClr val="00B050"/>
                </a:solidFill>
                <a:latin typeface="Calibri" pitchFamily="34" charset="0"/>
                <a:cs typeface="Calibri" pitchFamily="34" charset="0"/>
              </a:rPr>
              <a:t> green clusters </a:t>
            </a:r>
            <a:r>
              <a:rPr lang="en-US" sz="1000" dirty="0" smtClean="0">
                <a:latin typeface="Calibri" pitchFamily="34" charset="0"/>
                <a:cs typeface="Calibri" pitchFamily="34" charset="0"/>
              </a:rPr>
              <a:t>signal entry, </a:t>
            </a:r>
            <a:r>
              <a:rPr lang="en-US" sz="1000" b="1" dirty="0" smtClean="0">
                <a:solidFill>
                  <a:srgbClr val="FF0000"/>
                </a:solidFill>
                <a:latin typeface="Calibri" pitchFamily="34" charset="0"/>
                <a:cs typeface="Calibri" pitchFamily="34" charset="0"/>
              </a:rPr>
              <a:t>three </a:t>
            </a:r>
            <a:r>
              <a:rPr lang="en-US" sz="1000" b="1" u="sng" dirty="0" smtClean="0">
                <a:solidFill>
                  <a:srgbClr val="FF0000"/>
                </a:solidFill>
                <a:latin typeface="Calibri" pitchFamily="34" charset="0"/>
                <a:cs typeface="Calibri" pitchFamily="34" charset="0"/>
              </a:rPr>
              <a:t>consecutive</a:t>
            </a:r>
            <a:r>
              <a:rPr lang="en-US" sz="1000" b="1" dirty="0" smtClean="0">
                <a:solidFill>
                  <a:srgbClr val="FF0000"/>
                </a:solidFill>
                <a:latin typeface="Calibri" pitchFamily="34" charset="0"/>
                <a:cs typeface="Calibri" pitchFamily="34" charset="0"/>
              </a:rPr>
              <a:t> red clusters </a:t>
            </a:r>
            <a:r>
              <a:rPr lang="en-US" sz="1000" dirty="0" smtClean="0">
                <a:latin typeface="Calibri" pitchFamily="34" charset="0"/>
                <a:cs typeface="Calibri" pitchFamily="34" charset="0"/>
              </a:rPr>
              <a:t>signal exit, </a:t>
            </a:r>
            <a:r>
              <a:rPr lang="en-US" sz="1000" b="1" dirty="0" smtClean="0">
                <a:solidFill>
                  <a:schemeClr val="bg1">
                    <a:lumMod val="50000"/>
                  </a:schemeClr>
                </a:solidFill>
                <a:latin typeface="Calibri" pitchFamily="34" charset="0"/>
                <a:cs typeface="Calibri" pitchFamily="34" charset="0"/>
              </a:rPr>
              <a:t>alternating red and green mean hold</a:t>
            </a:r>
          </a:p>
          <a:p>
            <a:pPr marL="119063" indent="-119063">
              <a:buFont typeface="Arial" pitchFamily="34" charset="0"/>
              <a:buChar char="•"/>
            </a:pPr>
            <a:endParaRPr lang="en-US" sz="1000" dirty="0" smtClean="0">
              <a:latin typeface="Calibri" pitchFamily="34" charset="0"/>
              <a:cs typeface="Calibri" pitchFamily="34" charset="0"/>
            </a:endParaRPr>
          </a:p>
        </p:txBody>
      </p:sp>
      <p:sp>
        <p:nvSpPr>
          <p:cNvPr id="29" name="TextBox 28"/>
          <p:cNvSpPr txBox="1"/>
          <p:nvPr/>
        </p:nvSpPr>
        <p:spPr>
          <a:xfrm>
            <a:off x="6229350" y="3419475"/>
            <a:ext cx="963725" cy="200055"/>
          </a:xfrm>
          <a:prstGeom prst="rect">
            <a:avLst/>
          </a:prstGeom>
          <a:solidFill>
            <a:schemeClr val="bg1"/>
          </a:solidFill>
        </p:spPr>
        <p:txBody>
          <a:bodyPr wrap="none" rtlCol="0">
            <a:spAutoFit/>
          </a:bodyPr>
          <a:lstStyle/>
          <a:p>
            <a:r>
              <a:rPr lang="en-US" sz="700" b="1" dirty="0" smtClean="0"/>
              <a:t>Year (1900 – 2013)</a:t>
            </a:r>
            <a:endParaRPr lang="en-US" sz="700" b="1" dirty="0" smtClean="0">
              <a:solidFill>
                <a:srgbClr val="00B050"/>
              </a:solidFill>
            </a:endParaRPr>
          </a:p>
        </p:txBody>
      </p:sp>
      <p:sp>
        <p:nvSpPr>
          <p:cNvPr id="31" name="TextBox 30"/>
          <p:cNvSpPr txBox="1"/>
          <p:nvPr/>
        </p:nvSpPr>
        <p:spPr>
          <a:xfrm>
            <a:off x="6172200" y="5791200"/>
            <a:ext cx="963725" cy="200055"/>
          </a:xfrm>
          <a:prstGeom prst="rect">
            <a:avLst/>
          </a:prstGeom>
          <a:solidFill>
            <a:schemeClr val="bg1"/>
          </a:solidFill>
        </p:spPr>
        <p:txBody>
          <a:bodyPr wrap="none" rtlCol="0">
            <a:spAutoFit/>
          </a:bodyPr>
          <a:lstStyle/>
          <a:p>
            <a:r>
              <a:rPr lang="en-US" sz="700" b="1" dirty="0" smtClean="0"/>
              <a:t>Year (1900 – 2013)</a:t>
            </a:r>
            <a:endParaRPr lang="en-US" sz="700" b="1" dirty="0" smtClean="0">
              <a:solidFill>
                <a:srgbClr val="00B050"/>
              </a:solidFill>
            </a:endParaRPr>
          </a:p>
        </p:txBody>
      </p:sp>
      <p:sp>
        <p:nvSpPr>
          <p:cNvPr id="32" name="TextBox 31"/>
          <p:cNvSpPr txBox="1"/>
          <p:nvPr/>
        </p:nvSpPr>
        <p:spPr>
          <a:xfrm>
            <a:off x="1828800" y="3409950"/>
            <a:ext cx="963725" cy="200055"/>
          </a:xfrm>
          <a:prstGeom prst="rect">
            <a:avLst/>
          </a:prstGeom>
          <a:solidFill>
            <a:schemeClr val="bg1"/>
          </a:solidFill>
        </p:spPr>
        <p:txBody>
          <a:bodyPr wrap="none" rtlCol="0">
            <a:spAutoFit/>
          </a:bodyPr>
          <a:lstStyle/>
          <a:p>
            <a:r>
              <a:rPr lang="en-US" sz="700" b="1" dirty="0" smtClean="0"/>
              <a:t>Year (1900 – 2013)</a:t>
            </a:r>
            <a:endParaRPr lang="en-US" sz="700" b="1" dirty="0" smtClean="0">
              <a:solidFill>
                <a:srgbClr val="00B050"/>
              </a:solidFill>
            </a:endParaRPr>
          </a:p>
        </p:txBody>
      </p:sp>
      <p:sp>
        <p:nvSpPr>
          <p:cNvPr id="33" name="TextBox 32"/>
          <p:cNvSpPr txBox="1"/>
          <p:nvPr/>
        </p:nvSpPr>
        <p:spPr>
          <a:xfrm rot="16200000">
            <a:off x="133952" y="2251158"/>
            <a:ext cx="857927" cy="200055"/>
          </a:xfrm>
          <a:prstGeom prst="rect">
            <a:avLst/>
          </a:prstGeom>
          <a:solidFill>
            <a:schemeClr val="bg1"/>
          </a:solidFill>
        </p:spPr>
        <p:txBody>
          <a:bodyPr wrap="none" rtlCol="0">
            <a:spAutoFit/>
          </a:bodyPr>
          <a:lstStyle/>
          <a:p>
            <a:r>
              <a:rPr lang="en-US" sz="700" b="1" dirty="0" smtClean="0"/>
              <a:t>Log DJIA  Level</a:t>
            </a:r>
            <a:endParaRPr lang="en-US" sz="700" b="1" dirty="0" smtClean="0">
              <a:solidFill>
                <a:srgbClr val="00B050"/>
              </a:solidFill>
            </a:endParaRPr>
          </a:p>
        </p:txBody>
      </p:sp>
      <p:sp>
        <p:nvSpPr>
          <p:cNvPr id="34" name="TextBox 33"/>
          <p:cNvSpPr txBox="1"/>
          <p:nvPr/>
        </p:nvSpPr>
        <p:spPr>
          <a:xfrm rot="16200000">
            <a:off x="4271609" y="2290409"/>
            <a:ext cx="857927" cy="200055"/>
          </a:xfrm>
          <a:prstGeom prst="rect">
            <a:avLst/>
          </a:prstGeom>
          <a:solidFill>
            <a:schemeClr val="bg1"/>
          </a:solidFill>
        </p:spPr>
        <p:txBody>
          <a:bodyPr wrap="none" rtlCol="0">
            <a:spAutoFit/>
          </a:bodyPr>
          <a:lstStyle/>
          <a:p>
            <a:r>
              <a:rPr lang="en-US" sz="700" b="1" dirty="0" smtClean="0"/>
              <a:t>Log DJIA  Level</a:t>
            </a:r>
            <a:endParaRPr lang="en-US" sz="700" b="1" dirty="0" smtClean="0">
              <a:solidFill>
                <a:srgbClr val="00B050"/>
              </a:solidFill>
            </a:endParaRPr>
          </a:p>
        </p:txBody>
      </p:sp>
      <p:sp>
        <p:nvSpPr>
          <p:cNvPr id="35" name="TextBox 34"/>
          <p:cNvSpPr txBox="1"/>
          <p:nvPr/>
        </p:nvSpPr>
        <p:spPr>
          <a:xfrm rot="16200000">
            <a:off x="4243064" y="4672336"/>
            <a:ext cx="857927" cy="200055"/>
          </a:xfrm>
          <a:prstGeom prst="rect">
            <a:avLst/>
          </a:prstGeom>
          <a:solidFill>
            <a:schemeClr val="bg1"/>
          </a:solidFill>
        </p:spPr>
        <p:txBody>
          <a:bodyPr wrap="none" rtlCol="0">
            <a:spAutoFit/>
          </a:bodyPr>
          <a:lstStyle/>
          <a:p>
            <a:r>
              <a:rPr lang="en-US" sz="700" b="1" dirty="0" smtClean="0"/>
              <a:t>Log DJIA  Level</a:t>
            </a:r>
            <a:endParaRPr lang="en-US" sz="700" b="1" dirty="0" smtClean="0">
              <a:solidFill>
                <a:srgbClr val="00B05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
          <p:cNvPicPr>
            <a:picLocks noChangeAspect="1" noChangeArrowheads="1"/>
          </p:cNvPicPr>
          <p:nvPr/>
        </p:nvPicPr>
        <p:blipFill>
          <a:blip r:embed="rId2" cstate="print"/>
          <a:srcRect/>
          <a:stretch>
            <a:fillRect/>
          </a:stretch>
        </p:blipFill>
        <p:spPr bwMode="auto">
          <a:xfrm>
            <a:off x="3893125" y="1524000"/>
            <a:ext cx="4648199" cy="2122311"/>
          </a:xfrm>
          <a:prstGeom prst="rect">
            <a:avLst/>
          </a:prstGeom>
          <a:noFill/>
          <a:ln w="9525">
            <a:noFill/>
            <a:miter lim="800000"/>
            <a:headEnd/>
            <a:tailEnd/>
          </a:ln>
        </p:spPr>
      </p:pic>
      <p:pic>
        <p:nvPicPr>
          <p:cNvPr id="78" name="Picture 3"/>
          <p:cNvPicPr>
            <a:picLocks noChangeAspect="1" noChangeArrowheads="1"/>
          </p:cNvPicPr>
          <p:nvPr/>
        </p:nvPicPr>
        <p:blipFill>
          <a:blip r:embed="rId3" cstate="print"/>
          <a:srcRect/>
          <a:stretch>
            <a:fillRect/>
          </a:stretch>
        </p:blipFill>
        <p:spPr bwMode="auto">
          <a:xfrm>
            <a:off x="3893125" y="3646312"/>
            <a:ext cx="4648200" cy="2133600"/>
          </a:xfrm>
          <a:prstGeom prst="rect">
            <a:avLst/>
          </a:prstGeom>
          <a:noFill/>
          <a:ln w="9525">
            <a:noFill/>
            <a:miter lim="800000"/>
            <a:headEnd/>
            <a:tailEnd/>
          </a:ln>
        </p:spPr>
      </p:pic>
      <p:cxnSp>
        <p:nvCxnSpPr>
          <p:cNvPr id="79" name="Straight Arrow Connector 78"/>
          <p:cNvCxnSpPr/>
          <p:nvPr/>
        </p:nvCxnSpPr>
        <p:spPr>
          <a:xfrm flipH="1">
            <a:off x="6682231" y="2035096"/>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5250955" y="2797096"/>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4970941" y="2565742"/>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4678999" y="2571250"/>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7843974" y="2422613"/>
            <a:ext cx="152400" cy="0"/>
          </a:xfrm>
          <a:prstGeom prst="straightConnector1">
            <a:avLst/>
          </a:prstGeom>
          <a:ln>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4556893" y="2696110"/>
            <a:ext cx="152400" cy="0"/>
          </a:xfrm>
          <a:prstGeom prst="straightConnector1">
            <a:avLst/>
          </a:prstGeom>
          <a:ln>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7159677" y="5243707"/>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215070" y="5009497"/>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H="1">
            <a:off x="7768105" y="4722668"/>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5484910" y="5285782"/>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4369960" y="4986592"/>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4502725" y="4865512"/>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6910831" y="2489542"/>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7519127" y="2731325"/>
            <a:ext cx="1600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7730368" y="2861809"/>
            <a:ext cx="76200" cy="76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7841815" y="2770969"/>
            <a:ext cx="1210588" cy="230832"/>
          </a:xfrm>
          <a:prstGeom prst="rect">
            <a:avLst/>
          </a:prstGeom>
          <a:noFill/>
        </p:spPr>
        <p:txBody>
          <a:bodyPr wrap="none" rtlCol="0">
            <a:spAutoFit/>
          </a:bodyPr>
          <a:lstStyle/>
          <a:p>
            <a:r>
              <a:rPr lang="en-US" sz="900" dirty="0" smtClean="0"/>
              <a:t>Sell predictions C50</a:t>
            </a:r>
            <a:endParaRPr lang="en-US" sz="900" dirty="0" smtClean="0">
              <a:solidFill>
                <a:srgbClr val="00B050"/>
              </a:solidFill>
            </a:endParaRPr>
          </a:p>
        </p:txBody>
      </p:sp>
      <p:sp>
        <p:nvSpPr>
          <p:cNvPr id="101" name="TextBox 100"/>
          <p:cNvSpPr txBox="1"/>
          <p:nvPr/>
        </p:nvSpPr>
        <p:spPr>
          <a:xfrm>
            <a:off x="7842568" y="2907475"/>
            <a:ext cx="1031051" cy="369332"/>
          </a:xfrm>
          <a:prstGeom prst="rect">
            <a:avLst/>
          </a:prstGeom>
          <a:noFill/>
        </p:spPr>
        <p:txBody>
          <a:bodyPr wrap="none" rtlCol="0">
            <a:spAutoFit/>
          </a:bodyPr>
          <a:lstStyle/>
          <a:p>
            <a:r>
              <a:rPr lang="en-US" sz="900" dirty="0" smtClean="0"/>
              <a:t>Accurate </a:t>
            </a:r>
            <a:r>
              <a:rPr lang="en-US" sz="900" dirty="0" smtClean="0"/>
              <a:t>signals</a:t>
            </a:r>
          </a:p>
          <a:p>
            <a:r>
              <a:rPr lang="en-US" sz="900" dirty="0" smtClean="0"/>
              <a:t>(3 consecutive)</a:t>
            </a:r>
            <a:endParaRPr lang="en-US" sz="900" dirty="0" smtClean="0"/>
          </a:p>
        </p:txBody>
      </p:sp>
      <p:sp>
        <p:nvSpPr>
          <p:cNvPr id="102" name="TextBox 101"/>
          <p:cNvSpPr txBox="1"/>
          <p:nvPr/>
        </p:nvSpPr>
        <p:spPr>
          <a:xfrm>
            <a:off x="7842568" y="3217019"/>
            <a:ext cx="966931" cy="369332"/>
          </a:xfrm>
          <a:prstGeom prst="rect">
            <a:avLst/>
          </a:prstGeom>
          <a:noFill/>
        </p:spPr>
        <p:txBody>
          <a:bodyPr wrap="none" rtlCol="0">
            <a:spAutoFit/>
          </a:bodyPr>
          <a:lstStyle/>
          <a:p>
            <a:r>
              <a:rPr lang="en-US" sz="900" dirty="0" smtClean="0"/>
              <a:t>False </a:t>
            </a:r>
            <a:r>
              <a:rPr lang="en-US" sz="900" dirty="0" smtClean="0"/>
              <a:t>signals</a:t>
            </a:r>
          </a:p>
          <a:p>
            <a:r>
              <a:rPr lang="en-US" sz="900" dirty="0" smtClean="0"/>
              <a:t>(3 consecutive)</a:t>
            </a:r>
            <a:endParaRPr lang="en-US" sz="900" dirty="0" smtClean="0"/>
          </a:p>
        </p:txBody>
      </p:sp>
      <p:cxnSp>
        <p:nvCxnSpPr>
          <p:cNvPr id="103" name="Straight Arrow Connector 102"/>
          <p:cNvCxnSpPr/>
          <p:nvPr/>
        </p:nvCxnSpPr>
        <p:spPr>
          <a:xfrm flipH="1">
            <a:off x="7695660" y="3329809"/>
            <a:ext cx="152400" cy="0"/>
          </a:xfrm>
          <a:prstGeom prst="straightConnector1">
            <a:avLst/>
          </a:prstGeom>
          <a:ln>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7690739" y="3036125"/>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5362045" y="3081108"/>
            <a:ext cx="152400" cy="0"/>
          </a:xfrm>
          <a:prstGeom prst="straightConnector1">
            <a:avLst/>
          </a:prstGeom>
          <a:ln>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7503225" y="5085341"/>
            <a:ext cx="16002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7825913" y="5100457"/>
            <a:ext cx="1217000" cy="230832"/>
          </a:xfrm>
          <a:prstGeom prst="rect">
            <a:avLst/>
          </a:prstGeom>
          <a:noFill/>
        </p:spPr>
        <p:txBody>
          <a:bodyPr wrap="none" rtlCol="0">
            <a:spAutoFit/>
          </a:bodyPr>
          <a:lstStyle/>
          <a:p>
            <a:r>
              <a:rPr lang="en-US" sz="900" dirty="0" smtClean="0"/>
              <a:t>Buy predictions C50</a:t>
            </a:r>
            <a:endParaRPr lang="en-US" sz="900" dirty="0" smtClean="0">
              <a:solidFill>
                <a:srgbClr val="00B050"/>
              </a:solidFill>
            </a:endParaRPr>
          </a:p>
        </p:txBody>
      </p:sp>
      <p:sp>
        <p:nvSpPr>
          <p:cNvPr id="108" name="TextBox 107"/>
          <p:cNvSpPr txBox="1"/>
          <p:nvPr/>
        </p:nvSpPr>
        <p:spPr>
          <a:xfrm>
            <a:off x="7826666" y="5253643"/>
            <a:ext cx="1063112" cy="369332"/>
          </a:xfrm>
          <a:prstGeom prst="rect">
            <a:avLst/>
          </a:prstGeom>
          <a:noFill/>
        </p:spPr>
        <p:txBody>
          <a:bodyPr wrap="none" rtlCol="0">
            <a:spAutoFit/>
          </a:bodyPr>
          <a:lstStyle/>
          <a:p>
            <a:r>
              <a:rPr lang="en-US" sz="900" dirty="0" smtClean="0"/>
              <a:t>Accurate </a:t>
            </a:r>
            <a:r>
              <a:rPr lang="en-US" sz="900" dirty="0" smtClean="0"/>
              <a:t>signals </a:t>
            </a:r>
          </a:p>
          <a:p>
            <a:r>
              <a:rPr lang="en-US" sz="900" dirty="0" smtClean="0"/>
              <a:t>(3 consecutive)</a:t>
            </a:r>
            <a:endParaRPr lang="en-US" sz="900" dirty="0" smtClean="0">
              <a:solidFill>
                <a:srgbClr val="00B050"/>
              </a:solidFill>
            </a:endParaRPr>
          </a:p>
        </p:txBody>
      </p:sp>
      <p:cxnSp>
        <p:nvCxnSpPr>
          <p:cNvPr id="109" name="Straight Arrow Connector 108"/>
          <p:cNvCxnSpPr/>
          <p:nvPr/>
        </p:nvCxnSpPr>
        <p:spPr>
          <a:xfrm flipH="1">
            <a:off x="7675512" y="5376072"/>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7712613" y="5172070"/>
            <a:ext cx="76200" cy="76200"/>
          </a:xfrm>
          <a:prstGeom prst="ellipse">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1" name="TextBox 110"/>
          <p:cNvSpPr txBox="1"/>
          <p:nvPr/>
        </p:nvSpPr>
        <p:spPr>
          <a:xfrm>
            <a:off x="4121725" y="3874912"/>
            <a:ext cx="909223" cy="200055"/>
          </a:xfrm>
          <a:prstGeom prst="rect">
            <a:avLst/>
          </a:prstGeom>
          <a:solidFill>
            <a:schemeClr val="bg1"/>
          </a:solidFill>
        </p:spPr>
        <p:txBody>
          <a:bodyPr wrap="none" rtlCol="0">
            <a:spAutoFit/>
          </a:bodyPr>
          <a:lstStyle/>
          <a:p>
            <a:r>
              <a:rPr lang="en-US" sz="700" b="1" dirty="0" smtClean="0"/>
              <a:t>Year 1999 -  2013</a:t>
            </a:r>
            <a:endParaRPr lang="en-US" sz="700" b="1" dirty="0" smtClean="0">
              <a:solidFill>
                <a:srgbClr val="00B050"/>
              </a:solidFill>
            </a:endParaRPr>
          </a:p>
        </p:txBody>
      </p:sp>
      <p:sp>
        <p:nvSpPr>
          <p:cNvPr id="112" name="TextBox 111"/>
          <p:cNvSpPr txBox="1"/>
          <p:nvPr/>
        </p:nvSpPr>
        <p:spPr>
          <a:xfrm>
            <a:off x="4203102" y="1665112"/>
            <a:ext cx="909223" cy="200055"/>
          </a:xfrm>
          <a:prstGeom prst="rect">
            <a:avLst/>
          </a:prstGeom>
          <a:solidFill>
            <a:schemeClr val="bg1"/>
          </a:solidFill>
        </p:spPr>
        <p:txBody>
          <a:bodyPr wrap="none" rtlCol="0">
            <a:spAutoFit/>
          </a:bodyPr>
          <a:lstStyle/>
          <a:p>
            <a:r>
              <a:rPr lang="en-US" sz="700" b="1" dirty="0" smtClean="0"/>
              <a:t>Year 1999 -  2013</a:t>
            </a:r>
            <a:endParaRPr lang="en-US" sz="700" b="1" dirty="0" smtClean="0">
              <a:solidFill>
                <a:srgbClr val="00B050"/>
              </a:solidFill>
            </a:endParaRPr>
          </a:p>
        </p:txBody>
      </p:sp>
      <p:sp>
        <p:nvSpPr>
          <p:cNvPr id="113" name="TextBox 112"/>
          <p:cNvSpPr txBox="1"/>
          <p:nvPr/>
        </p:nvSpPr>
        <p:spPr>
          <a:xfrm>
            <a:off x="5990738" y="5627512"/>
            <a:ext cx="569387" cy="200055"/>
          </a:xfrm>
          <a:prstGeom prst="rect">
            <a:avLst/>
          </a:prstGeom>
          <a:solidFill>
            <a:schemeClr val="bg1"/>
          </a:solidFill>
        </p:spPr>
        <p:txBody>
          <a:bodyPr wrap="none" rtlCol="0">
            <a:spAutoFit/>
          </a:bodyPr>
          <a:lstStyle/>
          <a:p>
            <a:r>
              <a:rPr lang="en-US" sz="700" b="1" dirty="0" smtClean="0">
                <a:solidFill>
                  <a:srgbClr val="00B050"/>
                </a:solidFill>
              </a:rPr>
              <a:t>               </a:t>
            </a:r>
          </a:p>
        </p:txBody>
      </p:sp>
      <p:sp>
        <p:nvSpPr>
          <p:cNvPr id="114" name="TextBox 113"/>
          <p:cNvSpPr txBox="1"/>
          <p:nvPr/>
        </p:nvSpPr>
        <p:spPr>
          <a:xfrm rot="16200000">
            <a:off x="3519191" y="4495824"/>
            <a:ext cx="643125" cy="200055"/>
          </a:xfrm>
          <a:prstGeom prst="rect">
            <a:avLst/>
          </a:prstGeom>
          <a:solidFill>
            <a:schemeClr val="bg1"/>
          </a:solidFill>
        </p:spPr>
        <p:txBody>
          <a:bodyPr wrap="none" rtlCol="0">
            <a:spAutoFit/>
          </a:bodyPr>
          <a:lstStyle/>
          <a:p>
            <a:r>
              <a:rPr lang="en-US" sz="700" b="1" dirty="0" smtClean="0"/>
              <a:t>DJIA Level</a:t>
            </a:r>
            <a:endParaRPr lang="en-US" sz="700" b="1" dirty="0" smtClean="0">
              <a:solidFill>
                <a:srgbClr val="00B050"/>
              </a:solidFill>
            </a:endParaRPr>
          </a:p>
        </p:txBody>
      </p:sp>
      <p:sp>
        <p:nvSpPr>
          <p:cNvPr id="115" name="TextBox 114"/>
          <p:cNvSpPr txBox="1"/>
          <p:nvPr/>
        </p:nvSpPr>
        <p:spPr>
          <a:xfrm rot="16200000">
            <a:off x="3512265" y="2367598"/>
            <a:ext cx="643125" cy="200055"/>
          </a:xfrm>
          <a:prstGeom prst="rect">
            <a:avLst/>
          </a:prstGeom>
          <a:solidFill>
            <a:schemeClr val="bg1"/>
          </a:solidFill>
        </p:spPr>
        <p:txBody>
          <a:bodyPr wrap="none" rtlCol="0">
            <a:spAutoFit/>
          </a:bodyPr>
          <a:lstStyle/>
          <a:p>
            <a:r>
              <a:rPr lang="en-US" sz="700" b="1" dirty="0" smtClean="0"/>
              <a:t>DJIA Level</a:t>
            </a:r>
            <a:endParaRPr lang="en-US" sz="700" b="1" dirty="0" smtClean="0">
              <a:solidFill>
                <a:srgbClr val="00B050"/>
              </a:solidFill>
            </a:endParaRPr>
          </a:p>
        </p:txBody>
      </p:sp>
      <p:cxnSp>
        <p:nvCxnSpPr>
          <p:cNvPr id="116" name="Straight Arrow Connector 115"/>
          <p:cNvCxnSpPr/>
          <p:nvPr/>
        </p:nvCxnSpPr>
        <p:spPr>
          <a:xfrm flipH="1">
            <a:off x="6720787" y="2138836"/>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H="1">
            <a:off x="7352419" y="2629084"/>
            <a:ext cx="152400" cy="0"/>
          </a:xfrm>
          <a:prstGeom prst="straightConnector1">
            <a:avLst/>
          </a:prstGeom>
          <a:ln>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and Validation</a:t>
            </a:r>
            <a:br>
              <a:rPr lang="en-US" dirty="0" smtClean="0">
                <a:solidFill>
                  <a:schemeClr val="bg2">
                    <a:lumMod val="10000"/>
                  </a:schemeClr>
                </a:solidFill>
                <a:latin typeface="Calibri" pitchFamily="34" charset="0"/>
                <a:cs typeface="Calibri" pitchFamily="34" charset="0"/>
              </a:rPr>
            </a:br>
            <a:r>
              <a:rPr lang="en-US" sz="2000" dirty="0" smtClean="0">
                <a:solidFill>
                  <a:schemeClr val="bg2">
                    <a:lumMod val="10000"/>
                  </a:schemeClr>
                </a:solidFill>
                <a:latin typeface="Calibri" pitchFamily="34" charset="0"/>
                <a:cs typeface="Calibri" pitchFamily="34" charset="0"/>
              </a:rPr>
              <a:t>C50 Decision Tree</a:t>
            </a:r>
            <a:endParaRPr lang="en-US" sz="1400" dirty="0">
              <a:solidFill>
                <a:schemeClr val="bg2">
                  <a:lumMod val="10000"/>
                </a:schemeClr>
              </a:solidFill>
              <a:latin typeface="Calibri" pitchFamily="34" charset="0"/>
              <a:cs typeface="Calibri" pitchFamily="34" charset="0"/>
            </a:endParaRPr>
          </a:p>
        </p:txBody>
      </p:sp>
      <p:sp>
        <p:nvSpPr>
          <p:cNvPr id="59" name="Rectangle 58"/>
          <p:cNvSpPr/>
          <p:nvPr/>
        </p:nvSpPr>
        <p:spPr>
          <a:xfrm>
            <a:off x="123825" y="1066800"/>
            <a:ext cx="3657600" cy="5486400"/>
          </a:xfrm>
          <a:prstGeom prst="rect">
            <a:avLst/>
          </a:prstGeom>
          <a:solidFill>
            <a:schemeClr val="bg1"/>
          </a:solidFill>
          <a:ln w="19050">
            <a:solidFill>
              <a:schemeClr val="accent2">
                <a:lumMod val="75000"/>
              </a:schemeClr>
            </a:solidFill>
          </a:ln>
        </p:spPr>
        <p:txBody>
          <a:bodyPr wrap="square" rtlCol="0">
            <a:noAutofit/>
          </a:bodyPr>
          <a:lstStyle/>
          <a:p>
            <a:pPr fontAlgn="base">
              <a:spcBef>
                <a:spcPct val="0"/>
              </a:spcBef>
              <a:spcAft>
                <a:spcPct val="0"/>
              </a:spcAft>
            </a:pPr>
            <a:r>
              <a:rPr lang="en-US" sz="1050" b="1" u="sng" dirty="0" smtClean="0">
                <a:latin typeface="Arial" pitchFamily="34" charset="0"/>
                <a:ea typeface="Calibri" pitchFamily="34" charset="0"/>
                <a:cs typeface="Arial" pitchFamily="34" charset="0"/>
              </a:rPr>
              <a:t>Approach</a:t>
            </a:r>
          </a:p>
          <a:p>
            <a:pPr fontAlgn="base">
              <a:spcBef>
                <a:spcPct val="0"/>
              </a:spcBef>
              <a:spcAft>
                <a:spcPct val="0"/>
              </a:spcAft>
            </a:pPr>
            <a:endParaRPr lang="en-US" sz="100" b="1" u="sng" dirty="0" smtClean="0">
              <a:latin typeface="Arial" pitchFamily="34" charset="0"/>
              <a:ea typeface="Calibri" pitchFamily="34" charset="0"/>
              <a:cs typeface="Arial" pitchFamily="34" charset="0"/>
            </a:endParaRPr>
          </a:p>
          <a:p>
            <a:pPr marL="119063" indent="-119063">
              <a:buFont typeface="Arial" pitchFamily="34" charset="0"/>
              <a:buChar char="•"/>
            </a:pPr>
            <a:r>
              <a:rPr lang="en-US" sz="1000" dirty="0" smtClean="0">
                <a:latin typeface="Calibri" pitchFamily="34" charset="0"/>
                <a:cs typeface="Calibri" pitchFamily="34" charset="0"/>
              </a:rPr>
              <a:t>Trained and tuned a set of decision trees using C50 (using the R </a:t>
            </a:r>
            <a:r>
              <a:rPr lang="en-US" sz="1000" i="1" dirty="0" smtClean="0">
                <a:latin typeface="Calibri" pitchFamily="34" charset="0"/>
                <a:cs typeface="Calibri" pitchFamily="34" charset="0"/>
              </a:rPr>
              <a:t>C50 </a:t>
            </a:r>
            <a:r>
              <a:rPr lang="en-US" sz="1000" dirty="0" smtClean="0">
                <a:latin typeface="Calibri" pitchFamily="34" charset="0"/>
                <a:cs typeface="Calibri" pitchFamily="34" charset="0"/>
              </a:rPr>
              <a:t>package) </a:t>
            </a:r>
          </a:p>
          <a:p>
            <a:pPr marL="119063" indent="-119063">
              <a:buFont typeface="Arial" pitchFamily="34" charset="0"/>
              <a:buChar char="•"/>
            </a:pPr>
            <a:r>
              <a:rPr lang="en-US" sz="1000" dirty="0" smtClean="0">
                <a:latin typeface="Calibri" pitchFamily="34" charset="0"/>
                <a:cs typeface="Calibri" pitchFamily="34" charset="0"/>
              </a:rPr>
              <a:t>Tried different time periods, training and test data sets, and classification schemes for target variable</a:t>
            </a:r>
          </a:p>
          <a:p>
            <a:pPr marL="119063" indent="-119063">
              <a:buFont typeface="Arial" pitchFamily="34" charset="0"/>
              <a:buChar char="•"/>
            </a:pPr>
            <a:r>
              <a:rPr lang="en-US" sz="1000" dirty="0" smtClean="0">
                <a:latin typeface="Calibri" pitchFamily="34" charset="0"/>
                <a:cs typeface="Calibri" pitchFamily="34" charset="0"/>
              </a:rPr>
              <a:t>The chosen decision tree was used to predict Buy | Hold | Sell recommendations  for the Validation data</a:t>
            </a:r>
          </a:p>
          <a:p>
            <a:pPr marL="119063" indent="-119063">
              <a:buFont typeface="Arial" pitchFamily="34" charset="0"/>
              <a:buChar char="•"/>
            </a:pPr>
            <a:r>
              <a:rPr lang="en-US" sz="1000" dirty="0" smtClean="0">
                <a:latin typeface="Calibri" pitchFamily="34" charset="0"/>
                <a:cs typeface="Calibri" pitchFamily="34" charset="0"/>
              </a:rPr>
              <a:t>A key finding in the tuning step was that the decision tree for each ‘era’ (e.g. ‘80’s vs. ‘30’s) </a:t>
            </a:r>
            <a:r>
              <a:rPr lang="en-US" sz="1000" b="1" dirty="0" smtClean="0">
                <a:latin typeface="Calibri" pitchFamily="34" charset="0"/>
                <a:cs typeface="Calibri" pitchFamily="34" charset="0"/>
              </a:rPr>
              <a:t>was significantly different </a:t>
            </a:r>
            <a:r>
              <a:rPr lang="en-US" sz="1000" dirty="0" smtClean="0">
                <a:latin typeface="Calibri" pitchFamily="34" charset="0"/>
                <a:cs typeface="Calibri" pitchFamily="34" charset="0"/>
              </a:rPr>
              <a:t>and of significantly different complexities.  Even the most complex trees however were built quickly (within a second)</a:t>
            </a:r>
            <a:endParaRPr lang="en-US" sz="1000" b="1" dirty="0" smtClean="0">
              <a:latin typeface="Calibri" pitchFamily="34" charset="0"/>
              <a:cs typeface="Calibri" pitchFamily="34" charset="0"/>
            </a:endParaRPr>
          </a:p>
          <a:p>
            <a:pPr marL="119063" indent="-119063"/>
            <a:endParaRPr lang="en-US" sz="1000" dirty="0" smtClean="0">
              <a:latin typeface="Calibri" pitchFamily="34" charset="0"/>
              <a:cs typeface="Calibri" pitchFamily="34" charset="0"/>
            </a:endParaRPr>
          </a:p>
          <a:p>
            <a:pPr marL="119063" indent="-119063"/>
            <a:r>
              <a:rPr lang="en-US" sz="1050" b="1" u="sng" dirty="0" smtClean="0">
                <a:latin typeface="Arial" pitchFamily="34" charset="0"/>
                <a:ea typeface="Calibri" pitchFamily="34" charset="0"/>
                <a:cs typeface="Arial" pitchFamily="34" charset="0"/>
              </a:rPr>
              <a:t>Results</a:t>
            </a:r>
            <a:endParaRPr lang="en-US" sz="1000" dirty="0" smtClean="0">
              <a:latin typeface="Calibri" pitchFamily="34" charset="0"/>
              <a:cs typeface="Calibri" pitchFamily="34" charset="0"/>
            </a:endParaRPr>
          </a:p>
          <a:p>
            <a:pPr marL="119063" indent="-119063">
              <a:buFont typeface="Arial" pitchFamily="34" charset="0"/>
              <a:buChar char="•"/>
            </a:pPr>
            <a:r>
              <a:rPr lang="en-US" sz="1000" dirty="0" smtClean="0">
                <a:latin typeface="Calibri" pitchFamily="34" charset="0"/>
                <a:cs typeface="Calibri" pitchFamily="34" charset="0"/>
              </a:rPr>
              <a:t>Attribute Usage --- (for period 1999 – 2013)</a:t>
            </a:r>
          </a:p>
          <a:p>
            <a:pPr lvl="0" eaLnBrk="0" fontAlgn="base" hangingPunct="0">
              <a:spcBef>
                <a:spcPct val="0"/>
              </a:spcBef>
              <a:spcAft>
                <a:spcPct val="0"/>
              </a:spcAft>
            </a:pPr>
            <a:r>
              <a:rPr lang="en-US" sz="900" b="1" dirty="0" smtClean="0">
                <a:latin typeface="Calibri" pitchFamily="34" charset="0"/>
                <a:ea typeface="Calibri" pitchFamily="34" charset="0"/>
                <a:cs typeface="Calibri" pitchFamily="34" charset="0"/>
              </a:rPr>
              <a:t>     100.00% Vol63Day</a:t>
            </a:r>
            <a:endParaRPr lang="en-US" sz="700" b="1" dirty="0" smtClean="0">
              <a:latin typeface="Arial" pitchFamily="34" charset="0"/>
              <a:cs typeface="Arial" pitchFamily="34" charset="0"/>
            </a:endParaRPr>
          </a:p>
          <a:p>
            <a:pPr lvl="0" eaLnBrk="0" fontAlgn="base" hangingPunct="0">
              <a:spcBef>
                <a:spcPct val="0"/>
              </a:spcBef>
              <a:spcAft>
                <a:spcPct val="0"/>
              </a:spcAft>
            </a:pPr>
            <a:r>
              <a:rPr lang="en-US" sz="900" dirty="0" smtClean="0">
                <a:latin typeface="Calibri" pitchFamily="34" charset="0"/>
                <a:ea typeface="Calibri" pitchFamily="34" charset="0"/>
                <a:cs typeface="Calibri" pitchFamily="34" charset="0"/>
              </a:rPr>
              <a:t>       79.03% EMA21_Slope</a:t>
            </a:r>
            <a:endParaRPr lang="en-US" sz="700" dirty="0" smtClean="0">
              <a:latin typeface="Arial" pitchFamily="34" charset="0"/>
              <a:cs typeface="Arial" pitchFamily="34" charset="0"/>
            </a:endParaRPr>
          </a:p>
          <a:p>
            <a:pPr lvl="0" eaLnBrk="0" fontAlgn="base" hangingPunct="0">
              <a:spcBef>
                <a:spcPct val="0"/>
              </a:spcBef>
              <a:spcAft>
                <a:spcPct val="0"/>
              </a:spcAft>
            </a:pPr>
            <a:r>
              <a:rPr lang="en-US" sz="900" dirty="0" smtClean="0">
                <a:solidFill>
                  <a:srgbClr val="7030A0"/>
                </a:solidFill>
                <a:latin typeface="Calibri" pitchFamily="34" charset="0"/>
                <a:ea typeface="Calibri" pitchFamily="34" charset="0"/>
                <a:cs typeface="Calibri" pitchFamily="34" charset="0"/>
              </a:rPr>
              <a:t>       46.92% EMA63_Slope</a:t>
            </a:r>
            <a:endParaRPr lang="en-US" sz="700" dirty="0" smtClean="0">
              <a:solidFill>
                <a:srgbClr val="7030A0"/>
              </a:solidFill>
              <a:latin typeface="Arial" pitchFamily="34" charset="0"/>
              <a:cs typeface="Arial" pitchFamily="34" charset="0"/>
            </a:endParaRPr>
          </a:p>
          <a:p>
            <a:pPr lvl="0" eaLnBrk="0" fontAlgn="base" hangingPunct="0">
              <a:spcBef>
                <a:spcPct val="0"/>
              </a:spcBef>
              <a:spcAft>
                <a:spcPct val="0"/>
              </a:spcAft>
            </a:pPr>
            <a:r>
              <a:rPr lang="en-US" sz="900" b="1" dirty="0" smtClean="0">
                <a:latin typeface="Calibri" pitchFamily="34" charset="0"/>
                <a:ea typeface="Calibri" pitchFamily="34" charset="0"/>
                <a:cs typeface="Calibri" pitchFamily="34" charset="0"/>
              </a:rPr>
              <a:t>       46.31% Vol21Day</a:t>
            </a:r>
            <a:endParaRPr lang="en-US" sz="700" b="1" dirty="0" smtClean="0">
              <a:latin typeface="Arial" pitchFamily="34" charset="0"/>
              <a:cs typeface="Arial" pitchFamily="34" charset="0"/>
            </a:endParaRPr>
          </a:p>
          <a:p>
            <a:pPr lvl="0" eaLnBrk="0" fontAlgn="base" hangingPunct="0">
              <a:spcBef>
                <a:spcPct val="0"/>
              </a:spcBef>
              <a:spcAft>
                <a:spcPct val="0"/>
              </a:spcAft>
            </a:pPr>
            <a:r>
              <a:rPr lang="en-US" sz="900" dirty="0" smtClean="0">
                <a:latin typeface="Calibri" pitchFamily="34" charset="0"/>
                <a:ea typeface="Calibri" pitchFamily="34" charset="0"/>
                <a:cs typeface="Calibri" pitchFamily="34" charset="0"/>
              </a:rPr>
              <a:t>       </a:t>
            </a:r>
            <a:r>
              <a:rPr lang="en-US" sz="900" dirty="0" smtClean="0">
                <a:solidFill>
                  <a:srgbClr val="C00000"/>
                </a:solidFill>
                <a:latin typeface="Calibri" pitchFamily="34" charset="0"/>
                <a:ea typeface="Calibri" pitchFamily="34" charset="0"/>
                <a:cs typeface="Calibri" pitchFamily="34" charset="0"/>
              </a:rPr>
              <a:t>37.37% EMA126_Index</a:t>
            </a:r>
            <a:endParaRPr lang="en-US" sz="700" dirty="0" smtClean="0">
              <a:solidFill>
                <a:srgbClr val="C00000"/>
              </a:solidFill>
              <a:latin typeface="Arial" pitchFamily="34" charset="0"/>
              <a:cs typeface="Arial" pitchFamily="34" charset="0"/>
            </a:endParaRPr>
          </a:p>
          <a:p>
            <a:pPr lvl="0" eaLnBrk="0" fontAlgn="base" hangingPunct="0">
              <a:spcBef>
                <a:spcPct val="0"/>
              </a:spcBef>
              <a:spcAft>
                <a:spcPct val="0"/>
              </a:spcAft>
            </a:pPr>
            <a:r>
              <a:rPr lang="en-US" sz="900" dirty="0" smtClean="0">
                <a:solidFill>
                  <a:srgbClr val="C00000"/>
                </a:solidFill>
                <a:latin typeface="Calibri" pitchFamily="34" charset="0"/>
                <a:ea typeface="Calibri" pitchFamily="34" charset="0"/>
                <a:cs typeface="Calibri" pitchFamily="34" charset="0"/>
              </a:rPr>
              <a:t>       36.42% EMA126_Slops</a:t>
            </a:r>
            <a:endParaRPr lang="en-US" sz="700" dirty="0" smtClean="0">
              <a:solidFill>
                <a:srgbClr val="C00000"/>
              </a:solidFill>
              <a:latin typeface="Arial" pitchFamily="34" charset="0"/>
              <a:cs typeface="Arial" pitchFamily="34" charset="0"/>
            </a:endParaRPr>
          </a:p>
          <a:p>
            <a:pPr lvl="0" eaLnBrk="0" fontAlgn="base" hangingPunct="0">
              <a:spcBef>
                <a:spcPct val="0"/>
              </a:spcBef>
              <a:spcAft>
                <a:spcPct val="0"/>
              </a:spcAft>
            </a:pPr>
            <a:r>
              <a:rPr lang="en-US" sz="900" dirty="0" smtClean="0">
                <a:latin typeface="Calibri" pitchFamily="34" charset="0"/>
                <a:ea typeface="Calibri" pitchFamily="34" charset="0"/>
                <a:cs typeface="Calibri" pitchFamily="34" charset="0"/>
              </a:rPr>
              <a:t>       32.31% EMA21_Index</a:t>
            </a:r>
            <a:endParaRPr lang="en-US" sz="700" dirty="0" smtClean="0">
              <a:latin typeface="Arial" pitchFamily="34" charset="0"/>
              <a:cs typeface="Arial" pitchFamily="34" charset="0"/>
            </a:endParaRPr>
          </a:p>
          <a:p>
            <a:pPr lvl="0" eaLnBrk="0" fontAlgn="base" hangingPunct="0">
              <a:spcBef>
                <a:spcPct val="0"/>
              </a:spcBef>
              <a:spcAft>
                <a:spcPct val="0"/>
              </a:spcAft>
            </a:pPr>
            <a:r>
              <a:rPr lang="en-US" sz="900" dirty="0" smtClean="0">
                <a:latin typeface="Calibri" pitchFamily="34" charset="0"/>
                <a:ea typeface="Calibri" pitchFamily="34" charset="0"/>
                <a:cs typeface="Calibri" pitchFamily="34" charset="0"/>
              </a:rPr>
              <a:t>       </a:t>
            </a:r>
            <a:r>
              <a:rPr lang="en-US" sz="900" dirty="0" smtClean="0">
                <a:solidFill>
                  <a:srgbClr val="7030A0"/>
                </a:solidFill>
                <a:latin typeface="Calibri" pitchFamily="34" charset="0"/>
                <a:ea typeface="Calibri" pitchFamily="34" charset="0"/>
                <a:cs typeface="Calibri" pitchFamily="34" charset="0"/>
              </a:rPr>
              <a:t>27.13% EMA63_Index</a:t>
            </a:r>
          </a:p>
          <a:p>
            <a:pPr lvl="0" fontAlgn="base">
              <a:spcBef>
                <a:spcPct val="0"/>
              </a:spcBef>
              <a:spcAft>
                <a:spcPct val="0"/>
              </a:spcAft>
              <a:buFont typeface="Arial" pitchFamily="34" charset="0"/>
              <a:buChar char="•"/>
            </a:pPr>
            <a:r>
              <a:rPr lang="en-US" sz="1000" dirty="0" smtClean="0">
                <a:latin typeface="Calibri" pitchFamily="34" charset="0"/>
                <a:cs typeface="Calibri" pitchFamily="34" charset="0"/>
              </a:rPr>
              <a:t>  Size (decision rule set ): </a:t>
            </a:r>
            <a:r>
              <a:rPr lang="en-US" sz="1000" b="1" dirty="0" smtClean="0">
                <a:latin typeface="Calibri" pitchFamily="34" charset="0"/>
                <a:cs typeface="Calibri" pitchFamily="34" charset="0"/>
              </a:rPr>
              <a:t>84</a:t>
            </a:r>
          </a:p>
          <a:p>
            <a:pPr marL="112713" lvl="0" indent="-112713" fontAlgn="base">
              <a:spcBef>
                <a:spcPct val="0"/>
              </a:spcBef>
              <a:spcAft>
                <a:spcPct val="0"/>
              </a:spcAft>
              <a:buFont typeface="Arial" pitchFamily="34" charset="0"/>
              <a:buChar char="•"/>
            </a:pPr>
            <a:r>
              <a:rPr lang="en-US" sz="1000" dirty="0" smtClean="0">
                <a:latin typeface="Calibri" pitchFamily="34" charset="0"/>
                <a:cs typeface="Calibri" pitchFamily="34" charset="0"/>
              </a:rPr>
              <a:t>Error Rates:</a:t>
            </a:r>
          </a:p>
          <a:p>
            <a:pPr marL="284163" lvl="1" indent="-111125" fontAlgn="base">
              <a:spcBef>
                <a:spcPct val="0"/>
              </a:spcBef>
              <a:spcAft>
                <a:spcPct val="0"/>
              </a:spcAft>
              <a:buFont typeface="Arial" pitchFamily="34" charset="0"/>
              <a:buChar char="•"/>
            </a:pPr>
            <a:r>
              <a:rPr lang="en-US" sz="1000" b="1" dirty="0" smtClean="0">
                <a:latin typeface="Calibri" pitchFamily="34" charset="0"/>
                <a:ea typeface="Calibri" pitchFamily="34" charset="0"/>
                <a:cs typeface="Calibri" pitchFamily="34" charset="0"/>
              </a:rPr>
              <a:t>28% </a:t>
            </a:r>
            <a:r>
              <a:rPr lang="en-US" sz="1000" dirty="0" smtClean="0">
                <a:latin typeface="Calibri" pitchFamily="34" charset="0"/>
                <a:ea typeface="Calibri" pitchFamily="34" charset="0"/>
                <a:cs typeface="Calibri" pitchFamily="34" charset="0"/>
              </a:rPr>
              <a:t>on Training data</a:t>
            </a:r>
          </a:p>
          <a:p>
            <a:pPr marL="284163" lvl="1" indent="-111125" fontAlgn="base">
              <a:spcBef>
                <a:spcPct val="0"/>
              </a:spcBef>
              <a:spcAft>
                <a:spcPct val="0"/>
              </a:spcAft>
              <a:buFont typeface="Arial" pitchFamily="34" charset="0"/>
              <a:buChar char="•"/>
            </a:pPr>
            <a:r>
              <a:rPr lang="en-US" sz="1000" b="1" dirty="0" smtClean="0">
                <a:latin typeface="Calibri" pitchFamily="34" charset="0"/>
                <a:ea typeface="Calibri" pitchFamily="34" charset="0"/>
                <a:cs typeface="Calibri" pitchFamily="34" charset="0"/>
              </a:rPr>
              <a:t>31% </a:t>
            </a:r>
            <a:r>
              <a:rPr lang="en-US" sz="1000" dirty="0" smtClean="0">
                <a:latin typeface="Calibri" pitchFamily="34" charset="0"/>
                <a:ea typeface="Calibri" pitchFamily="34" charset="0"/>
                <a:cs typeface="Calibri" pitchFamily="34" charset="0"/>
              </a:rPr>
              <a:t>on Validation data</a:t>
            </a:r>
          </a:p>
          <a:p>
            <a:pPr marL="112713" lvl="0" indent="-112713" fontAlgn="base">
              <a:spcBef>
                <a:spcPct val="0"/>
              </a:spcBef>
              <a:spcAft>
                <a:spcPct val="0"/>
              </a:spcAft>
              <a:buFont typeface="Arial" pitchFamily="34" charset="0"/>
              <a:buChar char="•"/>
            </a:pPr>
            <a:r>
              <a:rPr lang="en-US" sz="1000" dirty="0" smtClean="0">
                <a:latin typeface="Calibri" pitchFamily="34" charset="0"/>
                <a:cs typeface="Calibri" pitchFamily="34" charset="0"/>
              </a:rPr>
              <a:t>Conclusions  (see charts)</a:t>
            </a:r>
          </a:p>
          <a:p>
            <a:pPr marL="284163" lvl="1" indent="-111125" fontAlgn="base">
              <a:spcBef>
                <a:spcPct val="0"/>
              </a:spcBef>
              <a:spcAft>
                <a:spcPct val="0"/>
              </a:spcAft>
              <a:buFont typeface="Arial" pitchFamily="34" charset="0"/>
              <a:buChar char="•"/>
            </a:pPr>
            <a:r>
              <a:rPr lang="en-US" sz="1000" dirty="0" smtClean="0">
                <a:latin typeface="Calibri" pitchFamily="34" charset="0"/>
                <a:ea typeface="Calibri" pitchFamily="34" charset="0"/>
                <a:cs typeface="Calibri" pitchFamily="34" charset="0"/>
              </a:rPr>
              <a:t>Though a lower error rate is desirable, the decision tree made reasonably </a:t>
            </a:r>
            <a:r>
              <a:rPr lang="en-US" sz="1000" b="1" dirty="0" smtClean="0">
                <a:solidFill>
                  <a:srgbClr val="00B0F0"/>
                </a:solidFill>
                <a:latin typeface="Calibri" pitchFamily="34" charset="0"/>
                <a:ea typeface="Calibri" pitchFamily="34" charset="0"/>
                <a:cs typeface="Calibri" pitchFamily="34" charset="0"/>
              </a:rPr>
              <a:t>accurate </a:t>
            </a:r>
            <a:r>
              <a:rPr lang="en-US" sz="1000" dirty="0" smtClean="0">
                <a:latin typeface="Calibri" pitchFamily="34" charset="0"/>
                <a:ea typeface="Calibri" pitchFamily="34" charset="0"/>
                <a:cs typeface="Calibri" pitchFamily="34" charset="0"/>
              </a:rPr>
              <a:t>predictions to </a:t>
            </a:r>
            <a:r>
              <a:rPr lang="en-US" sz="1000" b="1" dirty="0" smtClean="0">
                <a:solidFill>
                  <a:srgbClr val="00B050"/>
                </a:solidFill>
                <a:latin typeface="Calibri" pitchFamily="34" charset="0"/>
                <a:ea typeface="Calibri" pitchFamily="34" charset="0"/>
                <a:cs typeface="Calibri" pitchFamily="34" charset="0"/>
              </a:rPr>
              <a:t>buy</a:t>
            </a:r>
            <a:r>
              <a:rPr lang="en-US" sz="1000" dirty="0" smtClean="0">
                <a:latin typeface="Calibri" pitchFamily="34" charset="0"/>
                <a:ea typeface="Calibri" pitchFamily="34" charset="0"/>
                <a:cs typeface="Calibri" pitchFamily="34" charset="0"/>
              </a:rPr>
              <a:t> or </a:t>
            </a:r>
            <a:r>
              <a:rPr lang="en-US" sz="1000" b="1" dirty="0" smtClean="0">
                <a:solidFill>
                  <a:srgbClr val="FF0000"/>
                </a:solidFill>
                <a:latin typeface="Calibri" pitchFamily="34" charset="0"/>
                <a:ea typeface="Calibri" pitchFamily="34" charset="0"/>
                <a:cs typeface="Calibri" pitchFamily="34" charset="0"/>
              </a:rPr>
              <a:t>sell</a:t>
            </a:r>
            <a:r>
              <a:rPr lang="en-US" sz="1000" dirty="0" smtClean="0">
                <a:latin typeface="Calibri" pitchFamily="34" charset="0"/>
                <a:ea typeface="Calibri" pitchFamily="34" charset="0"/>
                <a:cs typeface="Calibri" pitchFamily="34" charset="0"/>
              </a:rPr>
              <a:t> per the charts to the right,  though there were some </a:t>
            </a:r>
            <a:r>
              <a:rPr lang="en-US" sz="1000" b="1" dirty="0" smtClean="0">
                <a:solidFill>
                  <a:srgbClr val="FF0000"/>
                </a:solidFill>
                <a:latin typeface="Calibri" pitchFamily="34" charset="0"/>
                <a:ea typeface="Calibri" pitchFamily="34" charset="0"/>
                <a:cs typeface="Calibri" pitchFamily="34" charset="0"/>
              </a:rPr>
              <a:t>false</a:t>
            </a:r>
            <a:r>
              <a:rPr lang="en-US" sz="1000" dirty="0" smtClean="0">
                <a:latin typeface="Calibri" pitchFamily="34" charset="0"/>
                <a:ea typeface="Calibri" pitchFamily="34" charset="0"/>
                <a:cs typeface="Calibri" pitchFamily="34" charset="0"/>
              </a:rPr>
              <a:t> buy / sell signals</a:t>
            </a:r>
          </a:p>
          <a:p>
            <a:pPr marL="284163" lvl="1" indent="-111125" fontAlgn="base">
              <a:spcBef>
                <a:spcPct val="0"/>
              </a:spcBef>
              <a:spcAft>
                <a:spcPct val="0"/>
              </a:spcAft>
              <a:buFont typeface="Arial" pitchFamily="34" charset="0"/>
              <a:buChar char="•"/>
            </a:pPr>
            <a:r>
              <a:rPr lang="en-US" sz="1000" dirty="0" smtClean="0">
                <a:latin typeface="Calibri" pitchFamily="34" charset="0"/>
                <a:ea typeface="Calibri" pitchFamily="34" charset="0"/>
                <a:cs typeface="Calibri" pitchFamily="34" charset="0"/>
              </a:rPr>
              <a:t>Similar to the </a:t>
            </a:r>
            <a:r>
              <a:rPr lang="en-US" sz="1000" dirty="0" err="1" smtClean="0">
                <a:latin typeface="Calibri" pitchFamily="34" charset="0"/>
                <a:ea typeface="Calibri" pitchFamily="34" charset="0"/>
                <a:cs typeface="Calibri" pitchFamily="34" charset="0"/>
              </a:rPr>
              <a:t>kMeans</a:t>
            </a:r>
            <a:r>
              <a:rPr lang="en-US" sz="1000" dirty="0" smtClean="0">
                <a:latin typeface="Calibri" pitchFamily="34" charset="0"/>
                <a:ea typeface="Calibri" pitchFamily="34" charset="0"/>
                <a:cs typeface="Calibri" pitchFamily="34" charset="0"/>
              </a:rPr>
              <a:t> cluster analysis, Buy / Sell decisions </a:t>
            </a:r>
            <a:r>
              <a:rPr lang="en-US" sz="1000" dirty="0" smtClean="0">
                <a:latin typeface="Calibri" pitchFamily="34" charset="0"/>
                <a:cs typeface="Calibri" pitchFamily="34" charset="0"/>
              </a:rPr>
              <a:t>. </a:t>
            </a:r>
            <a:r>
              <a:rPr lang="en-US" sz="1000" dirty="0" smtClean="0">
                <a:latin typeface="Calibri" pitchFamily="34" charset="0"/>
                <a:ea typeface="Calibri" pitchFamily="34" charset="0"/>
                <a:cs typeface="Calibri" pitchFamily="34" charset="0"/>
              </a:rPr>
              <a:t>should be made based on a </a:t>
            </a:r>
            <a:r>
              <a:rPr lang="en-US" sz="1000" b="1" dirty="0" smtClean="0">
                <a:latin typeface="Calibri" pitchFamily="34" charset="0"/>
                <a:ea typeface="Calibri" pitchFamily="34" charset="0"/>
                <a:cs typeface="Calibri" pitchFamily="34" charset="0"/>
              </a:rPr>
              <a:t>series of </a:t>
            </a:r>
            <a:r>
              <a:rPr lang="en-US" sz="1000" b="1" u="sng" dirty="0" smtClean="0">
                <a:latin typeface="Calibri" pitchFamily="34" charset="0"/>
                <a:ea typeface="Calibri" pitchFamily="34" charset="0"/>
                <a:cs typeface="Calibri" pitchFamily="34" charset="0"/>
              </a:rPr>
              <a:t>consecutive</a:t>
            </a:r>
            <a:r>
              <a:rPr lang="en-US" sz="1000" b="1" dirty="0" smtClean="0">
                <a:latin typeface="Calibri" pitchFamily="34" charset="0"/>
                <a:ea typeface="Calibri" pitchFamily="34" charset="0"/>
                <a:cs typeface="Calibri" pitchFamily="34" charset="0"/>
              </a:rPr>
              <a:t> consistent predictions </a:t>
            </a:r>
            <a:r>
              <a:rPr lang="en-US" sz="1000" dirty="0" smtClean="0">
                <a:latin typeface="Calibri" pitchFamily="34" charset="0"/>
                <a:ea typeface="Calibri" pitchFamily="34" charset="0"/>
                <a:cs typeface="Calibri" pitchFamily="34" charset="0"/>
              </a:rPr>
              <a:t>from the model - </a:t>
            </a:r>
            <a:r>
              <a:rPr lang="en-US" sz="1000" dirty="0" smtClean="0">
                <a:latin typeface="Calibri" pitchFamily="34" charset="0"/>
                <a:cs typeface="Calibri" pitchFamily="34" charset="0"/>
              </a:rPr>
              <a:t>for example ‘</a:t>
            </a:r>
            <a:r>
              <a:rPr lang="en-US" sz="1000" b="1" dirty="0" smtClean="0">
                <a:solidFill>
                  <a:srgbClr val="00B050"/>
                </a:solidFill>
                <a:latin typeface="Calibri" pitchFamily="34" charset="0"/>
                <a:cs typeface="Calibri" pitchFamily="34" charset="0"/>
              </a:rPr>
              <a:t>3 </a:t>
            </a:r>
            <a:r>
              <a:rPr lang="en-US" sz="1000" b="1" u="sng" dirty="0" smtClean="0">
                <a:solidFill>
                  <a:srgbClr val="00B050"/>
                </a:solidFill>
                <a:latin typeface="Calibri" pitchFamily="34" charset="0"/>
                <a:cs typeface="Calibri" pitchFamily="34" charset="0"/>
              </a:rPr>
              <a:t>consecutive</a:t>
            </a:r>
            <a:r>
              <a:rPr lang="en-US" sz="1000" b="1" dirty="0" smtClean="0">
                <a:solidFill>
                  <a:srgbClr val="00B050"/>
                </a:solidFill>
                <a:latin typeface="Calibri" pitchFamily="34" charset="0"/>
                <a:cs typeface="Calibri" pitchFamily="34" charset="0"/>
              </a:rPr>
              <a:t> buy recommendations </a:t>
            </a:r>
            <a:r>
              <a:rPr lang="en-US" sz="1000" dirty="0" smtClean="0">
                <a:latin typeface="Calibri" pitchFamily="34" charset="0"/>
                <a:cs typeface="Calibri" pitchFamily="34" charset="0"/>
              </a:rPr>
              <a:t>signal entry, </a:t>
            </a:r>
            <a:r>
              <a:rPr lang="en-US" sz="1000" b="1" dirty="0" smtClean="0">
                <a:solidFill>
                  <a:srgbClr val="FF0000"/>
                </a:solidFill>
                <a:latin typeface="Calibri" pitchFamily="34" charset="0"/>
                <a:cs typeface="Calibri" pitchFamily="34" charset="0"/>
              </a:rPr>
              <a:t>three </a:t>
            </a:r>
            <a:r>
              <a:rPr lang="en-US" sz="1000" b="1" u="sng" dirty="0" smtClean="0">
                <a:solidFill>
                  <a:srgbClr val="FF0000"/>
                </a:solidFill>
                <a:latin typeface="Calibri" pitchFamily="34" charset="0"/>
                <a:cs typeface="Calibri" pitchFamily="34" charset="0"/>
              </a:rPr>
              <a:t>consecutive</a:t>
            </a:r>
            <a:r>
              <a:rPr lang="en-US" sz="1000" b="1" dirty="0" smtClean="0">
                <a:solidFill>
                  <a:srgbClr val="FF0000"/>
                </a:solidFill>
                <a:latin typeface="Calibri" pitchFamily="34" charset="0"/>
                <a:cs typeface="Calibri" pitchFamily="34" charset="0"/>
              </a:rPr>
              <a:t> sell recommendations </a:t>
            </a:r>
            <a:r>
              <a:rPr lang="en-US" sz="1000" dirty="0" smtClean="0">
                <a:latin typeface="Calibri" pitchFamily="34" charset="0"/>
                <a:cs typeface="Calibri" pitchFamily="34" charset="0"/>
              </a:rPr>
              <a:t>signal exit</a:t>
            </a:r>
          </a:p>
          <a:p>
            <a:pPr marL="284163" lvl="1" indent="-111125" fontAlgn="base">
              <a:spcBef>
                <a:spcPct val="0"/>
              </a:spcBef>
              <a:spcAft>
                <a:spcPct val="0"/>
              </a:spcAft>
              <a:buFont typeface="Arial" pitchFamily="34" charset="0"/>
              <a:buChar char="•"/>
            </a:pPr>
            <a:r>
              <a:rPr lang="en-US" sz="1000" b="1" u="sng" dirty="0" smtClean="0">
                <a:solidFill>
                  <a:srgbClr val="7030A0"/>
                </a:solidFill>
                <a:latin typeface="Calibri" pitchFamily="34" charset="0"/>
                <a:ea typeface="Calibri" pitchFamily="34" charset="0"/>
                <a:cs typeface="Calibri" pitchFamily="34" charset="0"/>
              </a:rPr>
              <a:t>Bottoms </a:t>
            </a:r>
            <a:r>
              <a:rPr lang="en-US" sz="1000" dirty="0" smtClean="0">
                <a:latin typeface="Calibri" pitchFamily="34" charset="0"/>
                <a:ea typeface="Calibri" pitchFamily="34" charset="0"/>
                <a:cs typeface="Calibri" pitchFamily="34" charset="0"/>
              </a:rPr>
              <a:t>seem to have </a:t>
            </a:r>
            <a:r>
              <a:rPr lang="en-US" sz="1000" b="1" dirty="0" smtClean="0">
                <a:solidFill>
                  <a:srgbClr val="7030A0"/>
                </a:solidFill>
                <a:latin typeface="Calibri" pitchFamily="34" charset="0"/>
                <a:ea typeface="Calibri" pitchFamily="34" charset="0"/>
                <a:cs typeface="Calibri" pitchFamily="34" charset="0"/>
              </a:rPr>
              <a:t>conflicting </a:t>
            </a:r>
            <a:r>
              <a:rPr lang="en-US" sz="1000" dirty="0" smtClean="0">
                <a:latin typeface="Calibri" pitchFamily="34" charset="0"/>
                <a:ea typeface="Calibri" pitchFamily="34" charset="0"/>
                <a:cs typeface="Calibri" pitchFamily="34" charset="0"/>
              </a:rPr>
              <a:t>Buy / Sell signals</a:t>
            </a:r>
          </a:p>
          <a:p>
            <a:pPr marL="284163" lvl="1" indent="-111125" fontAlgn="base">
              <a:spcBef>
                <a:spcPct val="0"/>
              </a:spcBef>
              <a:spcAft>
                <a:spcPct val="0"/>
              </a:spcAft>
            </a:pPr>
            <a:endParaRPr lang="en-US" sz="1000" dirty="0" smtClean="0">
              <a:latin typeface="Calibri" pitchFamily="34" charset="0"/>
              <a:ea typeface="Calibri" pitchFamily="34" charset="0"/>
              <a:cs typeface="Calibri" pitchFamily="34" charset="0"/>
            </a:endParaRPr>
          </a:p>
          <a:p>
            <a:pPr marL="112713" lvl="0" indent="-112713" fontAlgn="base">
              <a:spcBef>
                <a:spcPct val="0"/>
              </a:spcBef>
              <a:spcAft>
                <a:spcPct val="0"/>
              </a:spcAft>
              <a:buFont typeface="Arial" pitchFamily="34" charset="0"/>
              <a:buChar char="•"/>
            </a:pPr>
            <a:endParaRPr lang="en-US" sz="1000" dirty="0" smtClean="0">
              <a:latin typeface="Calibri" pitchFamily="34" charset="0"/>
              <a:cs typeface="Calibri" pitchFamily="34" charset="0"/>
            </a:endParaRPr>
          </a:p>
          <a:p>
            <a:pPr marL="112713" lvl="0" indent="-112713" fontAlgn="base">
              <a:spcBef>
                <a:spcPct val="0"/>
              </a:spcBef>
              <a:spcAft>
                <a:spcPct val="0"/>
              </a:spcAft>
              <a:buFont typeface="Arial" pitchFamily="34" charset="0"/>
              <a:buChar char="•"/>
            </a:pPr>
            <a:endParaRPr lang="en-US" sz="1000" dirty="0" smtClean="0">
              <a:latin typeface="Calibri" pitchFamily="34" charset="0"/>
              <a:cs typeface="Calibri" pitchFamily="34" charset="0"/>
            </a:endParaRPr>
          </a:p>
          <a:p>
            <a:pPr lvl="1" fontAlgn="base">
              <a:spcBef>
                <a:spcPct val="0"/>
              </a:spcBef>
              <a:spcAft>
                <a:spcPct val="0"/>
              </a:spcAft>
            </a:pPr>
            <a:endParaRPr lang="en-US" sz="800" dirty="0" smtClean="0">
              <a:latin typeface="Arial" pitchFamily="34" charset="0"/>
              <a:ea typeface="Calibri" pitchFamily="34" charset="0"/>
              <a:cs typeface="Arial" pitchFamily="34" charset="0"/>
            </a:endParaRPr>
          </a:p>
          <a:p>
            <a:pPr lvl="1" fontAlgn="base">
              <a:spcBef>
                <a:spcPct val="0"/>
              </a:spcBef>
              <a:spcAft>
                <a:spcPct val="0"/>
              </a:spcAft>
            </a:pPr>
            <a:endParaRPr lang="en-US" sz="800" dirty="0" smtClean="0">
              <a:latin typeface="Arial" pitchFamily="34" charset="0"/>
              <a:ea typeface="Calibri" pitchFamily="34" charset="0"/>
              <a:cs typeface="Arial" pitchFamily="34" charset="0"/>
            </a:endParaRPr>
          </a:p>
          <a:p>
            <a:pPr lvl="0" fontAlgn="base">
              <a:spcBef>
                <a:spcPct val="0"/>
              </a:spcBef>
              <a:spcAft>
                <a:spcPct val="0"/>
              </a:spcAft>
              <a:buFont typeface="Arial" pitchFamily="34" charset="0"/>
              <a:buChar char="•"/>
            </a:pPr>
            <a:endParaRPr lang="en-US" sz="1000" b="1" dirty="0" smtClean="0">
              <a:latin typeface="Calibri" pitchFamily="34" charset="0"/>
              <a:cs typeface="Calibri" pitchFamily="34" charset="0"/>
            </a:endParaRPr>
          </a:p>
          <a:p>
            <a:pPr lvl="0" eaLnBrk="0" fontAlgn="base" hangingPunct="0">
              <a:spcBef>
                <a:spcPct val="0"/>
              </a:spcBef>
              <a:spcAft>
                <a:spcPct val="0"/>
              </a:spcAft>
            </a:pPr>
            <a:endParaRPr lang="en-US" sz="1000" dirty="0" smtClean="0">
              <a:solidFill>
                <a:srgbClr val="7030A0"/>
              </a:solidFill>
              <a:latin typeface="Calibri" pitchFamily="34" charset="0"/>
              <a:ea typeface="Calibri" pitchFamily="34" charset="0"/>
              <a:cs typeface="Calibri" pitchFamily="34" charset="0"/>
            </a:endParaRPr>
          </a:p>
          <a:p>
            <a:pPr marL="119063" indent="-119063">
              <a:buFont typeface="Arial" pitchFamily="34" charset="0"/>
              <a:buChar char="•"/>
            </a:pPr>
            <a:endParaRPr lang="en-US" sz="10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Objective</a:t>
            </a:r>
            <a:endParaRPr lang="en-US" dirty="0">
              <a:solidFill>
                <a:schemeClr val="bg2">
                  <a:lumMod val="10000"/>
                </a:schemeClr>
              </a:solidFill>
              <a:latin typeface="Calibri" pitchFamily="34" charset="0"/>
              <a:cs typeface="Calibri" pitchFamily="34" charset="0"/>
            </a:endParaRPr>
          </a:p>
        </p:txBody>
      </p:sp>
      <p:sp>
        <p:nvSpPr>
          <p:cNvPr id="3" name="Content Placeholder 2"/>
          <p:cNvSpPr>
            <a:spLocks noGrp="1"/>
          </p:cNvSpPr>
          <p:nvPr>
            <p:ph sz="quarter" idx="1"/>
          </p:nvPr>
        </p:nvSpPr>
        <p:spPr>
          <a:xfrm>
            <a:off x="304800" y="1219200"/>
            <a:ext cx="8610600" cy="5334000"/>
          </a:xfrm>
        </p:spPr>
        <p:txBody>
          <a:bodyPr>
            <a:noAutofit/>
          </a:bodyPr>
          <a:lstStyle/>
          <a:p>
            <a:r>
              <a:rPr lang="en-US" sz="2000" dirty="0" smtClean="0">
                <a:latin typeface="Calibri" pitchFamily="34" charset="0"/>
                <a:cs typeface="Calibri" pitchFamily="34" charset="0"/>
              </a:rPr>
              <a:t>Develop a model that </a:t>
            </a:r>
          </a:p>
          <a:p>
            <a:pPr lvl="1"/>
            <a:r>
              <a:rPr lang="en-US" sz="1800" dirty="0" smtClean="0">
                <a:solidFill>
                  <a:schemeClr val="tx1"/>
                </a:solidFill>
                <a:latin typeface="Calibri" pitchFamily="34" charset="0"/>
                <a:cs typeface="Calibri" pitchFamily="34" charset="0"/>
              </a:rPr>
              <a:t>For a specific observation of current indicators of the Dow Jones Industrial Average (DJIA) index, </a:t>
            </a:r>
            <a:r>
              <a:rPr lang="en-US" sz="1800" i="1" dirty="0" smtClean="0">
                <a:solidFill>
                  <a:schemeClr val="tx1"/>
                </a:solidFill>
                <a:latin typeface="Calibri" pitchFamily="34" charset="0"/>
                <a:cs typeface="Calibri" pitchFamily="34" charset="0"/>
              </a:rPr>
              <a:t>recommends</a:t>
            </a:r>
            <a:r>
              <a:rPr lang="en-US" sz="1800" dirty="0" smtClean="0">
                <a:solidFill>
                  <a:schemeClr val="tx1"/>
                </a:solidFill>
                <a:latin typeface="Calibri" pitchFamily="34" charset="0"/>
                <a:cs typeface="Calibri" pitchFamily="34" charset="0"/>
              </a:rPr>
              <a:t> whether to Buy / Hold / Sell DJIA index</a:t>
            </a:r>
          </a:p>
          <a:p>
            <a:pPr lvl="2"/>
            <a:r>
              <a:rPr lang="en-US" sz="1600" dirty="0" smtClean="0">
                <a:latin typeface="Calibri" pitchFamily="34" charset="0"/>
                <a:cs typeface="Calibri" pitchFamily="34" charset="0"/>
              </a:rPr>
              <a:t>(If time permits) Also develop a model that </a:t>
            </a:r>
            <a:r>
              <a:rPr lang="en-US" sz="1600" i="1" dirty="0" smtClean="0">
                <a:latin typeface="Calibri" pitchFamily="34" charset="0"/>
                <a:cs typeface="Calibri" pitchFamily="34" charset="0"/>
              </a:rPr>
              <a:t>Predicts </a:t>
            </a:r>
            <a:r>
              <a:rPr lang="en-US" sz="1600" dirty="0" smtClean="0">
                <a:latin typeface="Calibri" pitchFamily="34" charset="0"/>
                <a:cs typeface="Calibri" pitchFamily="34" charset="0"/>
              </a:rPr>
              <a:t>the next period’s return for DJIA</a:t>
            </a:r>
          </a:p>
          <a:p>
            <a:pPr lvl="1"/>
            <a:endParaRPr lang="en-US" sz="1800" dirty="0" smtClean="0">
              <a:solidFill>
                <a:schemeClr val="tx1"/>
              </a:solidFill>
              <a:latin typeface="Calibri" pitchFamily="34" charset="0"/>
              <a:cs typeface="Calibri" pitchFamily="34" charset="0"/>
            </a:endParaRPr>
          </a:p>
          <a:p>
            <a:pPr lvl="1"/>
            <a:r>
              <a:rPr lang="en-US" sz="1800" dirty="0" smtClean="0">
                <a:solidFill>
                  <a:schemeClr val="tx1"/>
                </a:solidFill>
                <a:latin typeface="Calibri" pitchFamily="34" charset="0"/>
                <a:cs typeface="Calibri" pitchFamily="34" charset="0"/>
              </a:rPr>
              <a:t>The target audience is a Retail investor who may</a:t>
            </a:r>
          </a:p>
          <a:p>
            <a:pPr lvl="2"/>
            <a:r>
              <a:rPr lang="en-US" sz="1500" dirty="0" smtClean="0">
                <a:latin typeface="Calibri" pitchFamily="34" charset="0"/>
                <a:cs typeface="Calibri" pitchFamily="34" charset="0"/>
              </a:rPr>
              <a:t>have restrictions in terms of frequent trading and</a:t>
            </a:r>
          </a:p>
          <a:p>
            <a:pPr lvl="2"/>
            <a:r>
              <a:rPr lang="en-US" sz="1500" dirty="0" smtClean="0">
                <a:latin typeface="Calibri" pitchFamily="34" charset="0"/>
                <a:cs typeface="Calibri" pitchFamily="34" charset="0"/>
              </a:rPr>
              <a:t>should have longer time horizons in mind (i.e. no day trading)</a:t>
            </a:r>
          </a:p>
          <a:p>
            <a:pPr lvl="2"/>
            <a:r>
              <a:rPr lang="en-US" sz="1500" dirty="0" smtClean="0">
                <a:solidFill>
                  <a:schemeClr val="tx1"/>
                </a:solidFill>
                <a:latin typeface="Calibri" pitchFamily="34" charset="0"/>
                <a:cs typeface="Calibri" pitchFamily="34" charset="0"/>
              </a:rPr>
              <a:t>… hence the </a:t>
            </a:r>
            <a:r>
              <a:rPr lang="en-US" sz="1500" b="1" dirty="0" smtClean="0">
                <a:solidFill>
                  <a:schemeClr val="tx1"/>
                </a:solidFill>
                <a:latin typeface="Calibri" pitchFamily="34" charset="0"/>
                <a:cs typeface="Calibri" pitchFamily="34" charset="0"/>
              </a:rPr>
              <a:t>time horizon </a:t>
            </a:r>
            <a:r>
              <a:rPr lang="en-US" sz="1500" dirty="0" smtClean="0">
                <a:solidFill>
                  <a:schemeClr val="tx1"/>
                </a:solidFill>
                <a:latin typeface="Calibri" pitchFamily="34" charset="0"/>
                <a:cs typeface="Calibri" pitchFamily="34" charset="0"/>
              </a:rPr>
              <a:t>of th</a:t>
            </a:r>
            <a:r>
              <a:rPr lang="en-US" sz="1500" dirty="0" smtClean="0">
                <a:latin typeface="Calibri" pitchFamily="34" charset="0"/>
                <a:cs typeface="Calibri" pitchFamily="34" charset="0"/>
              </a:rPr>
              <a:t>e recommendation is in the order of Monthly /Quarterly</a:t>
            </a:r>
            <a:endParaRPr lang="en-US" sz="1500" dirty="0" smtClean="0">
              <a:solidFill>
                <a:schemeClr val="tx1"/>
              </a:solidFill>
              <a:latin typeface="Calibri" pitchFamily="34" charset="0"/>
              <a:cs typeface="Calibri" pitchFamily="34" charset="0"/>
            </a:endParaRPr>
          </a:p>
          <a:p>
            <a:pPr lvl="1"/>
            <a:endParaRPr lang="en-US" sz="1800" dirty="0" smtClean="0">
              <a:solidFill>
                <a:schemeClr val="tx1"/>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and Validation</a:t>
            </a:r>
            <a:br>
              <a:rPr lang="en-US" dirty="0" smtClean="0">
                <a:solidFill>
                  <a:schemeClr val="bg2">
                    <a:lumMod val="10000"/>
                  </a:schemeClr>
                </a:solidFill>
                <a:latin typeface="Calibri" pitchFamily="34" charset="0"/>
                <a:cs typeface="Calibri" pitchFamily="34" charset="0"/>
              </a:rPr>
            </a:br>
            <a:r>
              <a:rPr lang="en-US" sz="2000" dirty="0" smtClean="0">
                <a:solidFill>
                  <a:schemeClr val="bg2">
                    <a:lumMod val="10000"/>
                  </a:schemeClr>
                </a:solidFill>
                <a:latin typeface="Calibri" pitchFamily="34" charset="0"/>
                <a:cs typeface="Calibri" pitchFamily="34" charset="0"/>
              </a:rPr>
              <a:t>C50 Decision Tree – Final Decision Rules</a:t>
            </a:r>
            <a:endParaRPr lang="en-US" sz="2200" dirty="0">
              <a:solidFill>
                <a:schemeClr val="bg2">
                  <a:lumMod val="10000"/>
                </a:schemeClr>
              </a:solidFill>
              <a:latin typeface="Calibri" pitchFamily="34" charset="0"/>
              <a:cs typeface="Calibri" pitchFamily="34" charset="0"/>
            </a:endParaRPr>
          </a:p>
        </p:txBody>
      </p:sp>
      <p:sp>
        <p:nvSpPr>
          <p:cNvPr id="3" name="TextBox 2"/>
          <p:cNvSpPr txBox="1"/>
          <p:nvPr/>
        </p:nvSpPr>
        <p:spPr>
          <a:xfrm>
            <a:off x="152400" y="1158902"/>
            <a:ext cx="3428999" cy="769441"/>
          </a:xfrm>
          <a:prstGeom prst="rect">
            <a:avLst/>
          </a:prstGeom>
          <a:noFill/>
        </p:spPr>
        <p:txBody>
          <a:bodyPr wrap="square" rtlCol="0">
            <a:spAutoFit/>
          </a:bodyPr>
          <a:lstStyle/>
          <a:p>
            <a:r>
              <a:rPr lang="en-US" sz="800" b="1" dirty="0" smtClean="0">
                <a:latin typeface="Calibri" pitchFamily="34" charset="0"/>
                <a:cs typeface="Calibri" pitchFamily="34" charset="0"/>
              </a:rPr>
              <a:t>Vol63DayAnn_Cat &lt;= 3:</a:t>
            </a:r>
          </a:p>
          <a:p>
            <a:r>
              <a:rPr lang="en-US" sz="600" dirty="0" smtClean="0">
                <a:latin typeface="Calibri" pitchFamily="34" charset="0"/>
                <a:cs typeface="Calibri" pitchFamily="34" charset="0"/>
              </a:rPr>
              <a:t>:..EMA21_Sl_Cat &gt; 2: 1 (1344/348)</a:t>
            </a:r>
          </a:p>
          <a:p>
            <a:r>
              <a:rPr lang="en-US" sz="600" dirty="0" smtClean="0">
                <a:latin typeface="Calibri" pitchFamily="34" charset="0"/>
                <a:cs typeface="Calibri" pitchFamily="34" charset="0"/>
              </a:rPr>
              <a:t>:   EMA21_Sl_Cat &lt;= 2:</a:t>
            </a:r>
          </a:p>
          <a:p>
            <a:r>
              <a:rPr lang="en-US" sz="600" dirty="0" smtClean="0">
                <a:latin typeface="Calibri" pitchFamily="34" charset="0"/>
                <a:cs typeface="Calibri" pitchFamily="34" charset="0"/>
              </a:rPr>
              <a:t>:   :..EMA63_Cat &gt; 4: 2 (13/1)</a:t>
            </a:r>
          </a:p>
          <a:p>
            <a:r>
              <a:rPr lang="en-US" sz="600" dirty="0" smtClean="0">
                <a:latin typeface="Calibri" pitchFamily="34" charset="0"/>
                <a:cs typeface="Calibri" pitchFamily="34" charset="0"/>
              </a:rPr>
              <a:t>:        EMA63_Cat &lt;= 4:</a:t>
            </a:r>
          </a:p>
          <a:p>
            <a:r>
              <a:rPr lang="en-US" sz="600" dirty="0" smtClean="0">
                <a:latin typeface="Calibri" pitchFamily="34" charset="0"/>
                <a:cs typeface="Calibri" pitchFamily="34" charset="0"/>
              </a:rPr>
              <a:t>:       :...Vol21DayAnn_Cat &lt;= 3: 1 (25/5)</a:t>
            </a:r>
          </a:p>
          <a:p>
            <a:r>
              <a:rPr lang="en-US" sz="600" dirty="0" smtClean="0">
                <a:latin typeface="Calibri" pitchFamily="34" charset="0"/>
                <a:cs typeface="Calibri" pitchFamily="34" charset="0"/>
              </a:rPr>
              <a:t>:           Vol21DayAnn_Cat &gt; 3: 2 (13/4)</a:t>
            </a:r>
          </a:p>
        </p:txBody>
      </p:sp>
      <p:sp>
        <p:nvSpPr>
          <p:cNvPr id="58" name="TextBox 57"/>
          <p:cNvSpPr txBox="1"/>
          <p:nvPr/>
        </p:nvSpPr>
        <p:spPr>
          <a:xfrm>
            <a:off x="1524000" y="1166098"/>
            <a:ext cx="3428999" cy="2369880"/>
          </a:xfrm>
          <a:prstGeom prst="rect">
            <a:avLst/>
          </a:prstGeom>
          <a:noFill/>
        </p:spPr>
        <p:txBody>
          <a:bodyPr wrap="square" rtlCol="0">
            <a:spAutoFit/>
          </a:bodyPr>
          <a:lstStyle/>
          <a:p>
            <a:r>
              <a:rPr lang="en-US" sz="800" b="1" dirty="0" smtClean="0">
                <a:latin typeface="Calibri" pitchFamily="34" charset="0"/>
                <a:cs typeface="Calibri" pitchFamily="34" charset="0"/>
              </a:rPr>
              <a:t>Vol63DayAnn_Cat &gt; 3:</a:t>
            </a:r>
          </a:p>
          <a:p>
            <a:r>
              <a:rPr lang="en-US" sz="600" dirty="0" smtClean="0">
                <a:latin typeface="Calibri" pitchFamily="34" charset="0"/>
                <a:cs typeface="Calibri" pitchFamily="34" charset="0"/>
              </a:rPr>
              <a:t>:...</a:t>
            </a:r>
            <a:r>
              <a:rPr lang="en-US" sz="700" b="1" dirty="0" smtClean="0">
                <a:solidFill>
                  <a:srgbClr val="9F5FCF"/>
                </a:solidFill>
                <a:latin typeface="Calibri" pitchFamily="34" charset="0"/>
                <a:cs typeface="Calibri" pitchFamily="34" charset="0"/>
              </a:rPr>
              <a:t>EMA63_Sl_Cat &gt; 4:</a:t>
            </a:r>
            <a:endParaRPr lang="en-US" sz="600" b="1" dirty="0" smtClean="0">
              <a:solidFill>
                <a:srgbClr val="9F5FCF"/>
              </a:solidFill>
              <a:latin typeface="Calibri" pitchFamily="34" charset="0"/>
              <a:cs typeface="Calibri" pitchFamily="34" charset="0"/>
            </a:endParaRPr>
          </a:p>
          <a:p>
            <a:r>
              <a:rPr lang="en-US" sz="600" dirty="0" smtClean="0">
                <a:latin typeface="Calibri" pitchFamily="34" charset="0"/>
                <a:cs typeface="Calibri" pitchFamily="34" charset="0"/>
              </a:rPr>
              <a:t>    :...EMA126_Sl_Cat &gt; 4: 1 (29/6)</a:t>
            </a:r>
          </a:p>
          <a:p>
            <a:r>
              <a:rPr lang="en-US" sz="600" dirty="0" smtClean="0">
                <a:latin typeface="Calibri" pitchFamily="34" charset="0"/>
                <a:cs typeface="Calibri" pitchFamily="34" charset="0"/>
              </a:rPr>
              <a:t>    :   EMA126_Sl_Cat &lt;= 4:</a:t>
            </a:r>
          </a:p>
          <a:p>
            <a:r>
              <a:rPr lang="en-US" sz="600" dirty="0" smtClean="0">
                <a:latin typeface="Calibri" pitchFamily="34" charset="0"/>
                <a:cs typeface="Calibri" pitchFamily="34" charset="0"/>
              </a:rPr>
              <a:t>    :   :...EMA21_Sl_Cat &gt; 4: 1 (21/7)</a:t>
            </a:r>
          </a:p>
          <a:p>
            <a:r>
              <a:rPr lang="en-US" sz="600" dirty="0" smtClean="0">
                <a:latin typeface="Calibri" pitchFamily="34" charset="0"/>
                <a:cs typeface="Calibri" pitchFamily="34" charset="0"/>
              </a:rPr>
              <a:t>    :       EMA21_Sl_Cat &lt;= 4:</a:t>
            </a:r>
          </a:p>
          <a:p>
            <a:r>
              <a:rPr lang="en-US" sz="600" dirty="0" smtClean="0">
                <a:latin typeface="Calibri" pitchFamily="34" charset="0"/>
                <a:cs typeface="Calibri" pitchFamily="34" charset="0"/>
              </a:rPr>
              <a:t>    :       :...EMA126_Sl_Cat &lt;= 3: 2 (4)</a:t>
            </a:r>
          </a:p>
          <a:p>
            <a:r>
              <a:rPr lang="en-US" sz="600" dirty="0" smtClean="0">
                <a:latin typeface="Calibri" pitchFamily="34" charset="0"/>
                <a:cs typeface="Calibri" pitchFamily="34" charset="0"/>
              </a:rPr>
              <a:t>    :           EMA126_Sl_Cat &gt; 3:</a:t>
            </a:r>
          </a:p>
          <a:p>
            <a:r>
              <a:rPr lang="en-US" sz="600" dirty="0" smtClean="0">
                <a:latin typeface="Calibri" pitchFamily="34" charset="0"/>
                <a:cs typeface="Calibri" pitchFamily="34" charset="0"/>
              </a:rPr>
              <a:t>    :           :...Vol21DayAnn_Cat &lt;= 3: 2 (13/4)</a:t>
            </a:r>
          </a:p>
          <a:p>
            <a:r>
              <a:rPr lang="en-US" sz="600" dirty="0" smtClean="0">
                <a:latin typeface="Calibri" pitchFamily="34" charset="0"/>
                <a:cs typeface="Calibri" pitchFamily="34" charset="0"/>
              </a:rPr>
              <a:t>    :               Vol21DayAnn_Cat &gt; 3:</a:t>
            </a:r>
          </a:p>
          <a:p>
            <a:r>
              <a:rPr lang="en-US" sz="600" dirty="0" smtClean="0">
                <a:latin typeface="Calibri" pitchFamily="34" charset="0"/>
                <a:cs typeface="Calibri" pitchFamily="34" charset="0"/>
              </a:rPr>
              <a:t>    :               :...EMA63_Cat &lt;= 2: 2 (7/2)</a:t>
            </a:r>
          </a:p>
          <a:p>
            <a:r>
              <a:rPr lang="en-US" sz="600" dirty="0" smtClean="0">
                <a:latin typeface="Calibri" pitchFamily="34" charset="0"/>
                <a:cs typeface="Calibri" pitchFamily="34" charset="0"/>
              </a:rPr>
              <a:t>    :                   EMA63_Cat &gt; 2: 1 (15/3)</a:t>
            </a:r>
          </a:p>
          <a:p>
            <a:r>
              <a:rPr lang="en-US" sz="600" dirty="0" smtClean="0">
                <a:latin typeface="Calibri" pitchFamily="34" charset="0"/>
                <a:cs typeface="Calibri" pitchFamily="34" charset="0"/>
              </a:rPr>
              <a:t>    </a:t>
            </a:r>
            <a:r>
              <a:rPr lang="en-US" sz="700" b="1" dirty="0" smtClean="0">
                <a:solidFill>
                  <a:srgbClr val="9F5FCF"/>
                </a:solidFill>
                <a:latin typeface="Calibri" pitchFamily="34" charset="0"/>
                <a:cs typeface="Calibri" pitchFamily="34" charset="0"/>
              </a:rPr>
              <a:t>EMA63_Sl_Cat &lt;= 4:</a:t>
            </a:r>
            <a:endParaRPr lang="en-US" sz="600" b="1" dirty="0" smtClean="0">
              <a:solidFill>
                <a:srgbClr val="9F5FCF"/>
              </a:solidFill>
              <a:latin typeface="Calibri" pitchFamily="34" charset="0"/>
              <a:cs typeface="Calibri" pitchFamily="34" charset="0"/>
            </a:endParaRPr>
          </a:p>
          <a:p>
            <a:r>
              <a:rPr lang="en-US" sz="600" dirty="0" smtClean="0">
                <a:latin typeface="Calibri" pitchFamily="34" charset="0"/>
                <a:cs typeface="Calibri" pitchFamily="34" charset="0"/>
              </a:rPr>
              <a:t>    :...</a:t>
            </a:r>
            <a:r>
              <a:rPr lang="en-US" sz="700" b="1" dirty="0" smtClean="0">
                <a:latin typeface="Calibri" pitchFamily="34" charset="0"/>
                <a:cs typeface="Calibri" pitchFamily="34" charset="0"/>
              </a:rPr>
              <a:t>Vol21DayAnn_Cat &lt;= 3:</a:t>
            </a:r>
            <a:endParaRPr lang="en-US" sz="600" b="1" dirty="0" smtClean="0">
              <a:latin typeface="Calibri" pitchFamily="34" charset="0"/>
              <a:cs typeface="Calibri" pitchFamily="34" charset="0"/>
            </a:endParaRPr>
          </a:p>
          <a:p>
            <a:r>
              <a:rPr lang="en-US" sz="600" dirty="0" smtClean="0">
                <a:latin typeface="Calibri" pitchFamily="34" charset="0"/>
                <a:cs typeface="Calibri" pitchFamily="34" charset="0"/>
              </a:rPr>
              <a:t>        :...EMA21_Cat &gt; 4: 0 (13/4)</a:t>
            </a:r>
          </a:p>
          <a:p>
            <a:r>
              <a:rPr lang="en-US" sz="600" dirty="0" smtClean="0">
                <a:latin typeface="Calibri" pitchFamily="34" charset="0"/>
                <a:cs typeface="Calibri" pitchFamily="34" charset="0"/>
              </a:rPr>
              <a:t>        :   EMA21_Cat &lt;= 4:</a:t>
            </a:r>
          </a:p>
          <a:p>
            <a:r>
              <a:rPr lang="en-US" sz="600" dirty="0" smtClean="0">
                <a:latin typeface="Calibri" pitchFamily="34" charset="0"/>
                <a:cs typeface="Calibri" pitchFamily="34" charset="0"/>
              </a:rPr>
              <a:t>        :   :...EMA63_Sl_Cat &lt;= 3: 1 (20/3)</a:t>
            </a:r>
          </a:p>
          <a:p>
            <a:r>
              <a:rPr lang="en-US" sz="600" dirty="0" smtClean="0">
                <a:latin typeface="Calibri" pitchFamily="34" charset="0"/>
                <a:cs typeface="Calibri" pitchFamily="34" charset="0"/>
              </a:rPr>
              <a:t>        :       EMA63_Sl_Cat &gt; 3:</a:t>
            </a:r>
          </a:p>
          <a:p>
            <a:r>
              <a:rPr lang="en-US" sz="600" dirty="0" smtClean="0">
                <a:latin typeface="Calibri" pitchFamily="34" charset="0"/>
                <a:cs typeface="Calibri" pitchFamily="34" charset="0"/>
              </a:rPr>
              <a:t>        :       :...EMA21_Sl_Cat &lt;= 3: 0 (31/8)</a:t>
            </a:r>
          </a:p>
          <a:p>
            <a:r>
              <a:rPr lang="en-US" sz="600" dirty="0" smtClean="0">
                <a:latin typeface="Calibri" pitchFamily="34" charset="0"/>
                <a:cs typeface="Calibri" pitchFamily="34" charset="0"/>
              </a:rPr>
              <a:t>        :           EMA21_Sl_Cat &gt; 3:</a:t>
            </a:r>
          </a:p>
          <a:p>
            <a:r>
              <a:rPr lang="en-US" sz="600" dirty="0" smtClean="0">
                <a:latin typeface="Calibri" pitchFamily="34" charset="0"/>
                <a:cs typeface="Calibri" pitchFamily="34" charset="0"/>
              </a:rPr>
              <a:t>        :           :...EMA63_Cat &lt;= 2: 1 (4/2)</a:t>
            </a:r>
          </a:p>
          <a:p>
            <a:r>
              <a:rPr lang="en-US" sz="600" dirty="0" smtClean="0">
                <a:latin typeface="Calibri" pitchFamily="34" charset="0"/>
                <a:cs typeface="Calibri" pitchFamily="34" charset="0"/>
              </a:rPr>
              <a:t>        :               EMA63_Cat &gt; 2:</a:t>
            </a:r>
          </a:p>
          <a:p>
            <a:r>
              <a:rPr lang="en-US" sz="600" dirty="0" smtClean="0">
                <a:latin typeface="Calibri" pitchFamily="34" charset="0"/>
                <a:cs typeface="Calibri" pitchFamily="34" charset="0"/>
              </a:rPr>
              <a:t>        :               :...EMA63_Cat &lt;= 3: 1 (89/37)</a:t>
            </a:r>
          </a:p>
          <a:p>
            <a:r>
              <a:rPr lang="en-US" sz="600" dirty="0" smtClean="0">
                <a:latin typeface="Calibri" pitchFamily="34" charset="0"/>
                <a:cs typeface="Calibri" pitchFamily="34" charset="0"/>
              </a:rPr>
              <a:t>        :                   EMA63_Cat &gt; 3: 0 (5/1)</a:t>
            </a:r>
          </a:p>
        </p:txBody>
      </p:sp>
      <p:sp>
        <p:nvSpPr>
          <p:cNvPr id="59" name="TextBox 58"/>
          <p:cNvSpPr txBox="1"/>
          <p:nvPr/>
        </p:nvSpPr>
        <p:spPr>
          <a:xfrm>
            <a:off x="3048001" y="1295400"/>
            <a:ext cx="3428999" cy="3785652"/>
          </a:xfrm>
          <a:prstGeom prst="rect">
            <a:avLst/>
          </a:prstGeom>
          <a:noFill/>
        </p:spPr>
        <p:txBody>
          <a:bodyPr wrap="square" rtlCol="0">
            <a:spAutoFit/>
          </a:bodyPr>
          <a:lstStyle/>
          <a:p>
            <a:r>
              <a:rPr lang="en-US" sz="700" b="1" dirty="0" smtClean="0">
                <a:latin typeface="Calibri" pitchFamily="34" charset="0"/>
                <a:cs typeface="Calibri" pitchFamily="34" charset="0"/>
              </a:rPr>
              <a:t>Vol21DayAnn_Cat &gt; 3:</a:t>
            </a:r>
          </a:p>
          <a:p>
            <a:r>
              <a:rPr lang="en-US" sz="600" b="1" dirty="0" smtClean="0">
                <a:solidFill>
                  <a:srgbClr val="C00000"/>
                </a:solidFill>
                <a:latin typeface="Calibri" pitchFamily="34" charset="0"/>
                <a:cs typeface="Calibri" pitchFamily="34" charset="0"/>
              </a:rPr>
              <a:t>        :...EMA126_Cat &gt; 4:</a:t>
            </a:r>
          </a:p>
          <a:p>
            <a:r>
              <a:rPr lang="en-US" sz="600" dirty="0" smtClean="0">
                <a:latin typeface="Calibri" pitchFamily="34" charset="0"/>
                <a:cs typeface="Calibri" pitchFamily="34" charset="0"/>
              </a:rPr>
              <a:t>            :...EMA126_Sl_Cat &lt;= 1: 2 (9)</a:t>
            </a:r>
          </a:p>
          <a:p>
            <a:r>
              <a:rPr lang="en-US" sz="600" dirty="0" smtClean="0">
                <a:latin typeface="Calibri" pitchFamily="34" charset="0"/>
                <a:cs typeface="Calibri" pitchFamily="34" charset="0"/>
              </a:rPr>
              <a:t>            :   EMA126_Sl_Cat &gt; 1:</a:t>
            </a:r>
          </a:p>
          <a:p>
            <a:r>
              <a:rPr lang="en-US" sz="600" dirty="0" smtClean="0">
                <a:latin typeface="Calibri" pitchFamily="34" charset="0"/>
                <a:cs typeface="Calibri" pitchFamily="34" charset="0"/>
              </a:rPr>
              <a:t>            :   :...EMA126_Sl_Cat &gt; 3:</a:t>
            </a:r>
          </a:p>
          <a:p>
            <a:r>
              <a:rPr lang="en-US" sz="600" dirty="0" smtClean="0">
                <a:latin typeface="Calibri" pitchFamily="34" charset="0"/>
                <a:cs typeface="Calibri" pitchFamily="34" charset="0"/>
              </a:rPr>
              <a:t>            :       :...Vol21DayAnn_Cat &lt;= 4: 2 (7)</a:t>
            </a:r>
          </a:p>
          <a:p>
            <a:r>
              <a:rPr lang="en-US" sz="600" dirty="0" smtClean="0">
                <a:latin typeface="Calibri" pitchFamily="34" charset="0"/>
                <a:cs typeface="Calibri" pitchFamily="34" charset="0"/>
              </a:rPr>
              <a:t>            :       :   Vol21DayAnn_Cat &gt; 4:</a:t>
            </a:r>
          </a:p>
          <a:p>
            <a:r>
              <a:rPr lang="en-US" sz="600" dirty="0" smtClean="0">
                <a:latin typeface="Calibri" pitchFamily="34" charset="0"/>
                <a:cs typeface="Calibri" pitchFamily="34" charset="0"/>
              </a:rPr>
              <a:t>            :       :   :...EMA63_Sl_Cat &lt;= 2: 2 (3)</a:t>
            </a:r>
          </a:p>
          <a:p>
            <a:r>
              <a:rPr lang="en-US" sz="600" dirty="0" smtClean="0">
                <a:latin typeface="Calibri" pitchFamily="34" charset="0"/>
                <a:cs typeface="Calibri" pitchFamily="34" charset="0"/>
              </a:rPr>
              <a:t>            :       :       EMA63_Sl_Cat &gt; 2: 1 (3)</a:t>
            </a:r>
          </a:p>
          <a:p>
            <a:r>
              <a:rPr lang="en-US" sz="600" dirty="0" smtClean="0">
                <a:latin typeface="Calibri" pitchFamily="34" charset="0"/>
                <a:cs typeface="Calibri" pitchFamily="34" charset="0"/>
              </a:rPr>
              <a:t>            :       EMA126_Sl_Cat &lt;= 3:</a:t>
            </a:r>
          </a:p>
          <a:p>
            <a:r>
              <a:rPr lang="en-US" sz="600" dirty="0" smtClean="0">
                <a:latin typeface="Calibri" pitchFamily="34" charset="0"/>
                <a:cs typeface="Calibri" pitchFamily="34" charset="0"/>
              </a:rPr>
              <a:t>            :       :...EMA63_Sl_Cat &lt;= 1:</a:t>
            </a:r>
          </a:p>
          <a:p>
            <a:r>
              <a:rPr lang="en-US" sz="600" dirty="0" smtClean="0">
                <a:latin typeface="Calibri" pitchFamily="34" charset="0"/>
                <a:cs typeface="Calibri" pitchFamily="34" charset="0"/>
              </a:rPr>
              <a:t>            :           :...EMA63_Cat &lt;= 4: 1 (7/2)</a:t>
            </a:r>
          </a:p>
          <a:p>
            <a:r>
              <a:rPr lang="en-US" sz="600" dirty="0" smtClean="0">
                <a:latin typeface="Calibri" pitchFamily="34" charset="0"/>
                <a:cs typeface="Calibri" pitchFamily="34" charset="0"/>
              </a:rPr>
              <a:t>            :           :   EMA63_Cat &gt; 4: 2 (9/2)</a:t>
            </a:r>
          </a:p>
          <a:p>
            <a:r>
              <a:rPr lang="en-US" sz="600" dirty="0" smtClean="0">
                <a:latin typeface="Calibri" pitchFamily="34" charset="0"/>
                <a:cs typeface="Calibri" pitchFamily="34" charset="0"/>
              </a:rPr>
              <a:t>            :           EMA63_Sl_Cat &gt; 1:</a:t>
            </a:r>
          </a:p>
          <a:p>
            <a:r>
              <a:rPr lang="en-US" sz="600" dirty="0" smtClean="0">
                <a:latin typeface="Calibri" pitchFamily="34" charset="0"/>
                <a:cs typeface="Calibri" pitchFamily="34" charset="0"/>
              </a:rPr>
              <a:t>            :           :...EMA63_Cat &lt;= 4:</a:t>
            </a:r>
          </a:p>
          <a:p>
            <a:r>
              <a:rPr lang="en-US" sz="600" dirty="0" smtClean="0">
                <a:latin typeface="Calibri" pitchFamily="34" charset="0"/>
                <a:cs typeface="Calibri" pitchFamily="34" charset="0"/>
              </a:rPr>
              <a:t>            :               :...Vol21DayAnn_Cat &lt;= 4: 2 (6/2)</a:t>
            </a:r>
          </a:p>
          <a:p>
            <a:r>
              <a:rPr lang="en-US" sz="600" dirty="0" smtClean="0">
                <a:latin typeface="Calibri" pitchFamily="34" charset="0"/>
                <a:cs typeface="Calibri" pitchFamily="34" charset="0"/>
              </a:rPr>
              <a:t>            :               :   Vol21DayAnn_Cat &gt; 4: 0 (7/1)</a:t>
            </a:r>
          </a:p>
          <a:p>
            <a:r>
              <a:rPr lang="en-US" sz="600" dirty="0" smtClean="0">
                <a:latin typeface="Calibri" pitchFamily="34" charset="0"/>
                <a:cs typeface="Calibri" pitchFamily="34" charset="0"/>
              </a:rPr>
              <a:t>            :               EMA63_Cat &gt; 4:</a:t>
            </a:r>
          </a:p>
          <a:p>
            <a:r>
              <a:rPr lang="en-US" sz="600" dirty="0" smtClean="0">
                <a:latin typeface="Calibri" pitchFamily="34" charset="0"/>
                <a:cs typeface="Calibri" pitchFamily="34" charset="0"/>
              </a:rPr>
              <a:t>            :               :...Vol21DayAnn_Cat &gt; 4:</a:t>
            </a:r>
          </a:p>
          <a:p>
            <a:r>
              <a:rPr lang="en-US" sz="600" dirty="0" smtClean="0">
                <a:latin typeface="Calibri" pitchFamily="34" charset="0"/>
                <a:cs typeface="Calibri" pitchFamily="34" charset="0"/>
              </a:rPr>
              <a:t>            :                   :...EMA126_Sl_Cat &lt;= 2:</a:t>
            </a:r>
          </a:p>
          <a:p>
            <a:r>
              <a:rPr lang="en-US" sz="600" dirty="0" smtClean="0">
                <a:latin typeface="Calibri" pitchFamily="34" charset="0"/>
                <a:cs typeface="Calibri" pitchFamily="34" charset="0"/>
              </a:rPr>
              <a:t>            :                   :   :...EMA63_Cat &gt; 5: 2 (2)</a:t>
            </a:r>
          </a:p>
          <a:p>
            <a:r>
              <a:rPr lang="en-US" sz="600" dirty="0" smtClean="0">
                <a:latin typeface="Calibri" pitchFamily="34" charset="0"/>
                <a:cs typeface="Calibri" pitchFamily="34" charset="0"/>
              </a:rPr>
              <a:t>            :                   :   :   EMA63_Cat &lt;= 5:</a:t>
            </a:r>
          </a:p>
          <a:p>
            <a:r>
              <a:rPr lang="en-US" sz="600" dirty="0" smtClean="0">
                <a:latin typeface="Calibri" pitchFamily="34" charset="0"/>
                <a:cs typeface="Calibri" pitchFamily="34" charset="0"/>
              </a:rPr>
              <a:t>            :                   :   :   :...EMA63_Sl_Cat &lt;= 2: 1 (8/2)</a:t>
            </a:r>
          </a:p>
          <a:p>
            <a:r>
              <a:rPr lang="en-US" sz="600" dirty="0" smtClean="0">
                <a:latin typeface="Calibri" pitchFamily="34" charset="0"/>
                <a:cs typeface="Calibri" pitchFamily="34" charset="0"/>
              </a:rPr>
              <a:t>            :                   :   :       EMA63_Sl_Cat &gt; 2: 0 (2)</a:t>
            </a:r>
          </a:p>
          <a:p>
            <a:r>
              <a:rPr lang="en-US" sz="600" dirty="0" smtClean="0">
                <a:latin typeface="Calibri" pitchFamily="34" charset="0"/>
                <a:cs typeface="Calibri" pitchFamily="34" charset="0"/>
              </a:rPr>
              <a:t>            :                   :   EMA126_Sl_Cat &gt; 2:</a:t>
            </a:r>
          </a:p>
          <a:p>
            <a:r>
              <a:rPr lang="en-US" sz="600" dirty="0" smtClean="0">
                <a:latin typeface="Calibri" pitchFamily="34" charset="0"/>
                <a:cs typeface="Calibri" pitchFamily="34" charset="0"/>
              </a:rPr>
              <a:t>            :                   :   :...EMA63_Cat &lt;= 5: 2 (25/7)</a:t>
            </a:r>
          </a:p>
          <a:p>
            <a:r>
              <a:rPr lang="en-US" sz="600" dirty="0" smtClean="0">
                <a:latin typeface="Calibri" pitchFamily="34" charset="0"/>
                <a:cs typeface="Calibri" pitchFamily="34" charset="0"/>
              </a:rPr>
              <a:t>            :                   :       EMA63_Cat &gt; 5:</a:t>
            </a:r>
          </a:p>
          <a:p>
            <a:r>
              <a:rPr lang="en-US" sz="600" dirty="0" smtClean="0">
                <a:latin typeface="Calibri" pitchFamily="34" charset="0"/>
                <a:cs typeface="Calibri" pitchFamily="34" charset="0"/>
              </a:rPr>
              <a:t>            :                   :       :...EMA21_Sl_Cat &lt;= 1: 2 (3/1)</a:t>
            </a:r>
          </a:p>
          <a:p>
            <a:r>
              <a:rPr lang="en-US" sz="600" dirty="0" smtClean="0">
                <a:latin typeface="Calibri" pitchFamily="34" charset="0"/>
                <a:cs typeface="Calibri" pitchFamily="34" charset="0"/>
              </a:rPr>
              <a:t>            :                   :           EMA21_Sl_Cat &gt; 1: 0 (3)</a:t>
            </a:r>
          </a:p>
          <a:p>
            <a:r>
              <a:rPr lang="en-US" sz="600" dirty="0" smtClean="0">
                <a:latin typeface="Calibri" pitchFamily="34" charset="0"/>
                <a:cs typeface="Calibri" pitchFamily="34" charset="0"/>
              </a:rPr>
              <a:t>            :                   Vol21DayAnn_Cat &lt;= 4:</a:t>
            </a:r>
          </a:p>
          <a:p>
            <a:r>
              <a:rPr lang="en-US" sz="600" dirty="0" smtClean="0">
                <a:latin typeface="Calibri" pitchFamily="34" charset="0"/>
                <a:cs typeface="Calibri" pitchFamily="34" charset="0"/>
              </a:rPr>
              <a:t>            :                   :...EMA63_Cat &gt; 5:</a:t>
            </a:r>
          </a:p>
          <a:p>
            <a:r>
              <a:rPr lang="en-US" sz="600" dirty="0" smtClean="0">
                <a:latin typeface="Calibri" pitchFamily="34" charset="0"/>
                <a:cs typeface="Calibri" pitchFamily="34" charset="0"/>
              </a:rPr>
              <a:t>            :                       :...EMA21_Cat &lt;= 5: 0 (3)</a:t>
            </a:r>
          </a:p>
          <a:p>
            <a:r>
              <a:rPr lang="en-US" sz="600" dirty="0" smtClean="0">
                <a:latin typeface="Calibri" pitchFamily="34" charset="0"/>
                <a:cs typeface="Calibri" pitchFamily="34" charset="0"/>
              </a:rPr>
              <a:t>            :                       :   EMA21_Cat &gt; 5: 1 (5)</a:t>
            </a:r>
          </a:p>
          <a:p>
            <a:r>
              <a:rPr lang="en-US" sz="600" dirty="0" smtClean="0">
                <a:latin typeface="Calibri" pitchFamily="34" charset="0"/>
                <a:cs typeface="Calibri" pitchFamily="34" charset="0"/>
              </a:rPr>
              <a:t>            :                       EMA63_Cat &lt;= 5:</a:t>
            </a:r>
          </a:p>
          <a:p>
            <a:r>
              <a:rPr lang="en-US" sz="600" dirty="0" smtClean="0">
                <a:latin typeface="Calibri" pitchFamily="34" charset="0"/>
                <a:cs typeface="Calibri" pitchFamily="34" charset="0"/>
              </a:rPr>
              <a:t>            :                       :...EMA63_Sl_Cat &gt; 2: 1 (27/14)</a:t>
            </a:r>
          </a:p>
          <a:p>
            <a:r>
              <a:rPr lang="en-US" sz="600" dirty="0" smtClean="0">
                <a:latin typeface="Calibri" pitchFamily="34" charset="0"/>
                <a:cs typeface="Calibri" pitchFamily="34" charset="0"/>
              </a:rPr>
              <a:t>            :                           EMA63_Sl_Cat &lt;= 2:</a:t>
            </a:r>
          </a:p>
          <a:p>
            <a:r>
              <a:rPr lang="en-US" sz="600" dirty="0" smtClean="0">
                <a:latin typeface="Calibri" pitchFamily="34" charset="0"/>
                <a:cs typeface="Calibri" pitchFamily="34" charset="0"/>
              </a:rPr>
              <a:t>            :                           :...EMA21_Cat &lt;= 4: 0 (12/6)</a:t>
            </a:r>
          </a:p>
          <a:p>
            <a:r>
              <a:rPr lang="en-US" sz="600" dirty="0" smtClean="0">
                <a:latin typeface="Calibri" pitchFamily="34" charset="0"/>
                <a:cs typeface="Calibri" pitchFamily="34" charset="0"/>
              </a:rPr>
              <a:t>            :                               EMA21_Cat &gt; 4:</a:t>
            </a:r>
          </a:p>
          <a:p>
            <a:r>
              <a:rPr lang="en-US" sz="600" dirty="0" smtClean="0">
                <a:latin typeface="Calibri" pitchFamily="34" charset="0"/>
                <a:cs typeface="Calibri" pitchFamily="34" charset="0"/>
              </a:rPr>
              <a:t>            :                               :...EMA21_Sl_Cat &lt;= 1: 0 (3/1)</a:t>
            </a:r>
          </a:p>
          <a:p>
            <a:r>
              <a:rPr lang="en-US" sz="600" dirty="0" smtClean="0">
                <a:latin typeface="Calibri" pitchFamily="34" charset="0"/>
                <a:cs typeface="Calibri" pitchFamily="34" charset="0"/>
              </a:rPr>
              <a:t>            :                                   EMA21_Sl_Cat &gt; 1: 2 (12/5)</a:t>
            </a:r>
          </a:p>
        </p:txBody>
      </p:sp>
      <p:sp>
        <p:nvSpPr>
          <p:cNvPr id="60" name="TextBox 59"/>
          <p:cNvSpPr txBox="1"/>
          <p:nvPr/>
        </p:nvSpPr>
        <p:spPr>
          <a:xfrm>
            <a:off x="4868849" y="1374603"/>
            <a:ext cx="3428999" cy="5170646"/>
          </a:xfrm>
          <a:prstGeom prst="rect">
            <a:avLst/>
          </a:prstGeom>
          <a:noFill/>
        </p:spPr>
        <p:txBody>
          <a:bodyPr wrap="square" rtlCol="0">
            <a:spAutoFit/>
          </a:bodyPr>
          <a:lstStyle/>
          <a:p>
            <a:r>
              <a:rPr lang="en-US" sz="600" b="1" dirty="0" smtClean="0">
                <a:solidFill>
                  <a:srgbClr val="C00000"/>
                </a:solidFill>
                <a:latin typeface="Calibri" pitchFamily="34" charset="0"/>
                <a:cs typeface="Calibri" pitchFamily="34" charset="0"/>
              </a:rPr>
              <a:t>EMA126_Cat &lt;= 4:</a:t>
            </a:r>
          </a:p>
          <a:p>
            <a:r>
              <a:rPr lang="en-US" sz="600" dirty="0" smtClean="0">
                <a:latin typeface="Calibri" pitchFamily="34" charset="0"/>
                <a:cs typeface="Calibri" pitchFamily="34" charset="0"/>
              </a:rPr>
              <a:t>            :...</a:t>
            </a:r>
            <a:r>
              <a:rPr lang="en-US" sz="600" b="1" dirty="0" smtClean="0">
                <a:solidFill>
                  <a:srgbClr val="9F5FCF"/>
                </a:solidFill>
                <a:latin typeface="Calibri" pitchFamily="34" charset="0"/>
                <a:cs typeface="Calibri" pitchFamily="34" charset="0"/>
              </a:rPr>
              <a:t>EMA63_Sl_Cat &lt;= 3:</a:t>
            </a:r>
          </a:p>
          <a:p>
            <a:r>
              <a:rPr lang="en-US" sz="600" b="1" dirty="0" smtClean="0">
                <a:latin typeface="Calibri" pitchFamily="34" charset="0"/>
                <a:cs typeface="Calibri" pitchFamily="34" charset="0"/>
              </a:rPr>
              <a:t>                </a:t>
            </a:r>
            <a:r>
              <a:rPr lang="en-US" sz="600" dirty="0" smtClean="0">
                <a:latin typeface="Calibri" pitchFamily="34" charset="0"/>
                <a:cs typeface="Calibri" pitchFamily="34" charset="0"/>
              </a:rPr>
              <a:t>:...EMA21_Cat &lt;= 2:</a:t>
            </a:r>
          </a:p>
          <a:p>
            <a:r>
              <a:rPr lang="en-US" sz="600" dirty="0" smtClean="0">
                <a:latin typeface="Calibri" pitchFamily="34" charset="0"/>
                <a:cs typeface="Calibri" pitchFamily="34" charset="0"/>
              </a:rPr>
              <a:t>                :   :...EMA126_Cat &lt;= 3: 1 (45/9)</a:t>
            </a:r>
          </a:p>
          <a:p>
            <a:r>
              <a:rPr lang="en-US" sz="600" dirty="0" smtClean="0">
                <a:latin typeface="Calibri" pitchFamily="34" charset="0"/>
                <a:cs typeface="Calibri" pitchFamily="34" charset="0"/>
              </a:rPr>
              <a:t>                :   :   EMA126_Cat &gt; 3:</a:t>
            </a:r>
          </a:p>
          <a:p>
            <a:r>
              <a:rPr lang="en-US" sz="600" dirty="0" smtClean="0">
                <a:latin typeface="Calibri" pitchFamily="34" charset="0"/>
                <a:cs typeface="Calibri" pitchFamily="34" charset="0"/>
              </a:rPr>
              <a:t>                :   :   :...Vol63DayAnn_Cat &lt;= 4: 2 (5/1)</a:t>
            </a:r>
          </a:p>
          <a:p>
            <a:r>
              <a:rPr lang="en-US" sz="600" dirty="0" smtClean="0">
                <a:latin typeface="Calibri" pitchFamily="34" charset="0"/>
                <a:cs typeface="Calibri" pitchFamily="34" charset="0"/>
              </a:rPr>
              <a:t>                :   :       Vol63DayAnn_Cat &gt; 4: 1 (18/4)</a:t>
            </a:r>
          </a:p>
          <a:p>
            <a:r>
              <a:rPr lang="en-US" sz="600" dirty="0" smtClean="0">
                <a:latin typeface="Calibri" pitchFamily="34" charset="0"/>
                <a:cs typeface="Calibri" pitchFamily="34" charset="0"/>
              </a:rPr>
              <a:t>                :   EMA21_Cat &gt; 2:</a:t>
            </a:r>
          </a:p>
          <a:p>
            <a:r>
              <a:rPr lang="en-US" sz="600" dirty="0" smtClean="0">
                <a:latin typeface="Calibri" pitchFamily="34" charset="0"/>
                <a:cs typeface="Calibri" pitchFamily="34" charset="0"/>
              </a:rPr>
              <a:t>                :   :...Vol63DayAnn_Cat &gt; 4:</a:t>
            </a:r>
          </a:p>
          <a:p>
            <a:r>
              <a:rPr lang="en-US" sz="600" dirty="0" smtClean="0">
                <a:latin typeface="Calibri" pitchFamily="34" charset="0"/>
                <a:cs typeface="Calibri" pitchFamily="34" charset="0"/>
              </a:rPr>
              <a:t>                :       :...Vol21DayAnn_Cat &lt;= 4:</a:t>
            </a:r>
          </a:p>
          <a:p>
            <a:r>
              <a:rPr lang="en-US" sz="600" dirty="0" smtClean="0">
                <a:latin typeface="Calibri" pitchFamily="34" charset="0"/>
                <a:cs typeface="Calibri" pitchFamily="34" charset="0"/>
              </a:rPr>
              <a:t>                :       :   :...Vol63DayAnn_Cat &lt;= 5: 1 (32/6)</a:t>
            </a:r>
          </a:p>
          <a:p>
            <a:r>
              <a:rPr lang="en-US" sz="600" dirty="0" smtClean="0">
                <a:latin typeface="Calibri" pitchFamily="34" charset="0"/>
                <a:cs typeface="Calibri" pitchFamily="34" charset="0"/>
              </a:rPr>
              <a:t>                :       :   :   Vol63DayAnn_Cat &gt; 5: 0 (4)</a:t>
            </a:r>
          </a:p>
          <a:p>
            <a:r>
              <a:rPr lang="en-US" sz="600" dirty="0" smtClean="0">
                <a:latin typeface="Calibri" pitchFamily="34" charset="0"/>
                <a:cs typeface="Calibri" pitchFamily="34" charset="0"/>
              </a:rPr>
              <a:t>                :       :   Vol21DayAnn_Cat &gt; 4:</a:t>
            </a:r>
          </a:p>
          <a:p>
            <a:r>
              <a:rPr lang="en-US" sz="600" dirty="0" smtClean="0">
                <a:latin typeface="Calibri" pitchFamily="34" charset="0"/>
                <a:cs typeface="Calibri" pitchFamily="34" charset="0"/>
              </a:rPr>
              <a:t>                :       :   :...Vol21DayAnn_Cat &gt; 5:</a:t>
            </a:r>
          </a:p>
          <a:p>
            <a:r>
              <a:rPr lang="en-US" sz="600" dirty="0" smtClean="0">
                <a:latin typeface="Calibri" pitchFamily="34" charset="0"/>
                <a:cs typeface="Calibri" pitchFamily="34" charset="0"/>
              </a:rPr>
              <a:t>                :       :       :...EMA63_Cat &lt;= 3: 1 (4/1)</a:t>
            </a:r>
          </a:p>
          <a:p>
            <a:r>
              <a:rPr lang="en-US" sz="600" dirty="0" smtClean="0">
                <a:latin typeface="Calibri" pitchFamily="34" charset="0"/>
                <a:cs typeface="Calibri" pitchFamily="34" charset="0"/>
              </a:rPr>
              <a:t>                :       :       :   EMA63_Cat &gt; 3:</a:t>
            </a:r>
          </a:p>
          <a:p>
            <a:r>
              <a:rPr lang="en-US" sz="600" dirty="0" smtClean="0">
                <a:latin typeface="Calibri" pitchFamily="34" charset="0"/>
                <a:cs typeface="Calibri" pitchFamily="34" charset="0"/>
              </a:rPr>
              <a:t>                :       :       :   :...EMA126_Sl_Cat &lt;= 2: 0 (3)</a:t>
            </a:r>
          </a:p>
          <a:p>
            <a:r>
              <a:rPr lang="en-US" sz="600" dirty="0" smtClean="0">
                <a:latin typeface="Calibri" pitchFamily="34" charset="0"/>
                <a:cs typeface="Calibri" pitchFamily="34" charset="0"/>
              </a:rPr>
              <a:t>                :       :       :       EMA126_Sl_Cat &gt; 2: 1 (5)</a:t>
            </a:r>
          </a:p>
          <a:p>
            <a:r>
              <a:rPr lang="en-US" sz="600" dirty="0" smtClean="0">
                <a:latin typeface="Calibri" pitchFamily="34" charset="0"/>
                <a:cs typeface="Calibri" pitchFamily="34" charset="0"/>
              </a:rPr>
              <a:t>                :       :       Vol21DayAnn_Cat &lt;= 5:</a:t>
            </a:r>
          </a:p>
          <a:p>
            <a:r>
              <a:rPr lang="en-US" sz="600" dirty="0" smtClean="0">
                <a:latin typeface="Calibri" pitchFamily="34" charset="0"/>
                <a:cs typeface="Calibri" pitchFamily="34" charset="0"/>
              </a:rPr>
              <a:t>                :       :       :...EMA126_Cat &lt;= 3: 0 (6/2)</a:t>
            </a:r>
          </a:p>
          <a:p>
            <a:r>
              <a:rPr lang="en-US" sz="600" dirty="0" smtClean="0">
                <a:latin typeface="Calibri" pitchFamily="34" charset="0"/>
                <a:cs typeface="Calibri" pitchFamily="34" charset="0"/>
              </a:rPr>
              <a:t>                :       :           EMA126_Cat &gt; 3:</a:t>
            </a:r>
          </a:p>
          <a:p>
            <a:r>
              <a:rPr lang="en-US" sz="600" dirty="0" smtClean="0">
                <a:latin typeface="Calibri" pitchFamily="34" charset="0"/>
                <a:cs typeface="Calibri" pitchFamily="34" charset="0"/>
              </a:rPr>
              <a:t>                :       :           :...EMA126_Sl_Cat &gt; 2: 2 (22/6)</a:t>
            </a:r>
          </a:p>
          <a:p>
            <a:r>
              <a:rPr lang="en-US" sz="600" dirty="0" smtClean="0">
                <a:latin typeface="Calibri" pitchFamily="34" charset="0"/>
                <a:cs typeface="Calibri" pitchFamily="34" charset="0"/>
              </a:rPr>
              <a:t>                :       :               EMA126_Sl_Cat &lt;= 2:</a:t>
            </a:r>
          </a:p>
          <a:p>
            <a:r>
              <a:rPr lang="en-US" sz="600" dirty="0" smtClean="0">
                <a:latin typeface="Calibri" pitchFamily="34" charset="0"/>
                <a:cs typeface="Calibri" pitchFamily="34" charset="0"/>
              </a:rPr>
              <a:t>                :       :               :...EMA126_Sl_Cat &lt;= 1: 2 (4)</a:t>
            </a:r>
          </a:p>
          <a:p>
            <a:r>
              <a:rPr lang="en-US" sz="600" dirty="0" smtClean="0">
                <a:latin typeface="Calibri" pitchFamily="34" charset="0"/>
                <a:cs typeface="Calibri" pitchFamily="34" charset="0"/>
              </a:rPr>
              <a:t>                :       :                   EMA126_Sl_Cat &gt; 1: 0 (4/1)</a:t>
            </a:r>
          </a:p>
          <a:p>
            <a:r>
              <a:rPr lang="en-US" sz="600" dirty="0" smtClean="0">
                <a:latin typeface="Calibri" pitchFamily="34" charset="0"/>
                <a:cs typeface="Calibri" pitchFamily="34" charset="0"/>
              </a:rPr>
              <a:t>                :       Vol63DayAnn_Cat &lt;= 4:</a:t>
            </a:r>
          </a:p>
          <a:p>
            <a:r>
              <a:rPr lang="en-US" sz="600" dirty="0" smtClean="0">
                <a:latin typeface="Calibri" pitchFamily="34" charset="0"/>
                <a:cs typeface="Calibri" pitchFamily="34" charset="0"/>
              </a:rPr>
              <a:t>                :       :...EMA126_Sl_Cat &gt; 3:</a:t>
            </a:r>
          </a:p>
          <a:p>
            <a:r>
              <a:rPr lang="en-US" sz="600" dirty="0" smtClean="0">
                <a:latin typeface="Calibri" pitchFamily="34" charset="0"/>
                <a:cs typeface="Calibri" pitchFamily="34" charset="0"/>
              </a:rPr>
              <a:t>                :           :...Vol21DayAnn_Cat &gt; 4: 1 (16/3)</a:t>
            </a:r>
          </a:p>
          <a:p>
            <a:r>
              <a:rPr lang="en-US" sz="600" dirty="0" smtClean="0">
                <a:latin typeface="Calibri" pitchFamily="34" charset="0"/>
                <a:cs typeface="Calibri" pitchFamily="34" charset="0"/>
              </a:rPr>
              <a:t>                :           :   Vol21DayAnn_Cat &lt;= 4:</a:t>
            </a:r>
          </a:p>
          <a:p>
            <a:r>
              <a:rPr lang="en-US" sz="600" dirty="0" smtClean="0">
                <a:latin typeface="Calibri" pitchFamily="34" charset="0"/>
                <a:cs typeface="Calibri" pitchFamily="34" charset="0"/>
              </a:rPr>
              <a:t>                :           :   :...EMA126_Cat &lt;= 3:</a:t>
            </a:r>
          </a:p>
          <a:p>
            <a:r>
              <a:rPr lang="en-US" sz="600" dirty="0" smtClean="0">
                <a:latin typeface="Calibri" pitchFamily="34" charset="0"/>
                <a:cs typeface="Calibri" pitchFamily="34" charset="0"/>
              </a:rPr>
              <a:t>                :           :       :...EMA63_Cat &gt; 3: 1 (6)</a:t>
            </a:r>
          </a:p>
          <a:p>
            <a:r>
              <a:rPr lang="en-US" sz="600" dirty="0" smtClean="0">
                <a:latin typeface="Calibri" pitchFamily="34" charset="0"/>
                <a:cs typeface="Calibri" pitchFamily="34" charset="0"/>
              </a:rPr>
              <a:t>                :           :       :   EMA63_Cat &lt;= 3:</a:t>
            </a:r>
          </a:p>
          <a:p>
            <a:r>
              <a:rPr lang="en-US" sz="600" dirty="0" smtClean="0">
                <a:latin typeface="Calibri" pitchFamily="34" charset="0"/>
                <a:cs typeface="Calibri" pitchFamily="34" charset="0"/>
              </a:rPr>
              <a:t>                :           :       :   :...EMA21_Sl_Cat &lt;= 3: 0 (6/1)</a:t>
            </a:r>
          </a:p>
          <a:p>
            <a:r>
              <a:rPr lang="en-US" sz="600" dirty="0" smtClean="0">
                <a:latin typeface="Calibri" pitchFamily="34" charset="0"/>
                <a:cs typeface="Calibri" pitchFamily="34" charset="0"/>
              </a:rPr>
              <a:t>                :           :       :       EMA21_Sl_Cat &gt; 3: 1 (14/2)</a:t>
            </a:r>
          </a:p>
          <a:p>
            <a:r>
              <a:rPr lang="en-US" sz="600" dirty="0" smtClean="0">
                <a:latin typeface="Calibri" pitchFamily="34" charset="0"/>
                <a:cs typeface="Calibri" pitchFamily="34" charset="0"/>
              </a:rPr>
              <a:t>                :           :       EMA126_Cat &gt; 3:</a:t>
            </a:r>
          </a:p>
          <a:p>
            <a:r>
              <a:rPr lang="en-US" sz="600" dirty="0" smtClean="0">
                <a:latin typeface="Calibri" pitchFamily="34" charset="0"/>
                <a:cs typeface="Calibri" pitchFamily="34" charset="0"/>
              </a:rPr>
              <a:t>                :           :       :...EMA21_Sl_Cat &lt;= 2: 1 (13/4)</a:t>
            </a:r>
          </a:p>
          <a:p>
            <a:r>
              <a:rPr lang="en-US" sz="600" dirty="0" smtClean="0">
                <a:latin typeface="Calibri" pitchFamily="34" charset="0"/>
                <a:cs typeface="Calibri" pitchFamily="34" charset="0"/>
              </a:rPr>
              <a:t>                :           :           EMA21_Sl_Cat &gt; 2:</a:t>
            </a:r>
          </a:p>
          <a:p>
            <a:r>
              <a:rPr lang="en-US" sz="600" dirty="0" smtClean="0">
                <a:latin typeface="Calibri" pitchFamily="34" charset="0"/>
                <a:cs typeface="Calibri" pitchFamily="34" charset="0"/>
              </a:rPr>
              <a:t>                :           :           :...EMA63_Cat &lt;= 4: 0 (57/16)</a:t>
            </a:r>
          </a:p>
          <a:p>
            <a:r>
              <a:rPr lang="en-US" sz="600" dirty="0" smtClean="0">
                <a:latin typeface="Calibri" pitchFamily="34" charset="0"/>
                <a:cs typeface="Calibri" pitchFamily="34" charset="0"/>
              </a:rPr>
              <a:t>                :           :               EMA63_Cat &gt; 4: 2 (5/1)</a:t>
            </a:r>
          </a:p>
          <a:p>
            <a:r>
              <a:rPr lang="en-US" sz="600" dirty="0" smtClean="0">
                <a:latin typeface="Calibri" pitchFamily="34" charset="0"/>
                <a:cs typeface="Calibri" pitchFamily="34" charset="0"/>
              </a:rPr>
              <a:t>                :           EMA126_Sl_Cat &lt;= 3:</a:t>
            </a:r>
          </a:p>
          <a:p>
            <a:r>
              <a:rPr lang="en-US" sz="600" dirty="0" smtClean="0">
                <a:latin typeface="Calibri" pitchFamily="34" charset="0"/>
                <a:cs typeface="Calibri" pitchFamily="34" charset="0"/>
              </a:rPr>
              <a:t>                :           :...EMA126_Sl_Cat &lt;= 2: 0 (8)</a:t>
            </a:r>
          </a:p>
          <a:p>
            <a:r>
              <a:rPr lang="en-US" sz="600" dirty="0" smtClean="0">
                <a:latin typeface="Calibri" pitchFamily="34" charset="0"/>
                <a:cs typeface="Calibri" pitchFamily="34" charset="0"/>
              </a:rPr>
              <a:t>                :               EMA126_Sl_Cat &gt; 2:</a:t>
            </a:r>
          </a:p>
          <a:p>
            <a:r>
              <a:rPr lang="en-US" sz="600" dirty="0" smtClean="0">
                <a:latin typeface="Calibri" pitchFamily="34" charset="0"/>
                <a:cs typeface="Calibri" pitchFamily="34" charset="0"/>
              </a:rPr>
              <a:t>                :               :...Vol21DayAnn_Cat &lt;= 4:</a:t>
            </a:r>
          </a:p>
          <a:p>
            <a:r>
              <a:rPr lang="en-US" sz="600" dirty="0" smtClean="0">
                <a:latin typeface="Calibri" pitchFamily="34" charset="0"/>
                <a:cs typeface="Calibri" pitchFamily="34" charset="0"/>
              </a:rPr>
              <a:t>                :                   :...EMA21_Sl_Cat &lt;= 2: 0 (26/13)</a:t>
            </a:r>
          </a:p>
          <a:p>
            <a:r>
              <a:rPr lang="en-US" sz="600" dirty="0" smtClean="0">
                <a:latin typeface="Calibri" pitchFamily="34" charset="0"/>
                <a:cs typeface="Calibri" pitchFamily="34" charset="0"/>
              </a:rPr>
              <a:t>                :                   :   EMA21_Sl_Cat &gt; 2: 1 (133/45)</a:t>
            </a:r>
          </a:p>
          <a:p>
            <a:r>
              <a:rPr lang="en-US" sz="600" dirty="0" smtClean="0">
                <a:latin typeface="Calibri" pitchFamily="34" charset="0"/>
                <a:cs typeface="Calibri" pitchFamily="34" charset="0"/>
              </a:rPr>
              <a:t>                :                   Vol21DayAnn_Cat &gt; 4:</a:t>
            </a:r>
          </a:p>
          <a:p>
            <a:r>
              <a:rPr lang="en-US" sz="600" dirty="0" smtClean="0">
                <a:latin typeface="Calibri" pitchFamily="34" charset="0"/>
                <a:cs typeface="Calibri" pitchFamily="34" charset="0"/>
              </a:rPr>
              <a:t>                :                   :...EMA126_Cat &lt;= 3: 0 (4)</a:t>
            </a:r>
          </a:p>
          <a:p>
            <a:r>
              <a:rPr lang="en-US" sz="600" dirty="0" smtClean="0">
                <a:latin typeface="Calibri" pitchFamily="34" charset="0"/>
                <a:cs typeface="Calibri" pitchFamily="34" charset="0"/>
              </a:rPr>
              <a:t>                :                       EMA126_Cat &gt; 3:</a:t>
            </a:r>
          </a:p>
          <a:p>
            <a:r>
              <a:rPr lang="en-US" sz="600" dirty="0" smtClean="0">
                <a:latin typeface="Calibri" pitchFamily="34" charset="0"/>
                <a:cs typeface="Calibri" pitchFamily="34" charset="0"/>
              </a:rPr>
              <a:t>                :                       :...EMA63_Cat &gt; 4: 2 (2)</a:t>
            </a:r>
          </a:p>
          <a:p>
            <a:r>
              <a:rPr lang="en-US" sz="600" dirty="0" smtClean="0">
                <a:latin typeface="Calibri" pitchFamily="34" charset="0"/>
                <a:cs typeface="Calibri" pitchFamily="34" charset="0"/>
              </a:rPr>
              <a:t>                :                           EMA63_Cat &lt;= 4:</a:t>
            </a:r>
          </a:p>
          <a:p>
            <a:r>
              <a:rPr lang="en-US" sz="600" dirty="0" smtClean="0">
                <a:latin typeface="Calibri" pitchFamily="34" charset="0"/>
                <a:cs typeface="Calibri" pitchFamily="34" charset="0"/>
              </a:rPr>
              <a:t>                :                           :...EMA63_Cat &lt;= 3: 2 (13/6)</a:t>
            </a:r>
          </a:p>
          <a:p>
            <a:r>
              <a:rPr lang="en-US" sz="600" dirty="0" smtClean="0">
                <a:latin typeface="Calibri" pitchFamily="34" charset="0"/>
                <a:cs typeface="Calibri" pitchFamily="34" charset="0"/>
              </a:rPr>
              <a:t>                :                               EMA63_Cat &gt; 3:</a:t>
            </a:r>
          </a:p>
          <a:p>
            <a:r>
              <a:rPr lang="en-US" sz="600" dirty="0" smtClean="0">
                <a:latin typeface="Calibri" pitchFamily="34" charset="0"/>
                <a:cs typeface="Calibri" pitchFamily="34" charset="0"/>
              </a:rPr>
              <a:t>                :                               :...EMA63_Sl_Cat &lt;= 2: 0 (10/5)</a:t>
            </a:r>
          </a:p>
          <a:p>
            <a:r>
              <a:rPr lang="en-US" sz="600" dirty="0" smtClean="0">
                <a:latin typeface="Calibri" pitchFamily="34" charset="0"/>
                <a:cs typeface="Calibri" pitchFamily="34" charset="0"/>
              </a:rPr>
              <a:t>                :                                   EMA63_Sl_Cat &gt; 2: 1 (6/2)</a:t>
            </a:r>
          </a:p>
          <a:p>
            <a:r>
              <a:rPr lang="en-US" sz="600" dirty="0" smtClean="0">
                <a:latin typeface="Calibri" pitchFamily="34" charset="0"/>
                <a:cs typeface="Calibri" pitchFamily="34" charset="0"/>
              </a:rPr>
              <a:t>                </a:t>
            </a:r>
          </a:p>
        </p:txBody>
      </p:sp>
      <p:sp>
        <p:nvSpPr>
          <p:cNvPr id="62" name="TextBox 61"/>
          <p:cNvSpPr txBox="1"/>
          <p:nvPr/>
        </p:nvSpPr>
        <p:spPr>
          <a:xfrm>
            <a:off x="6705601" y="1447800"/>
            <a:ext cx="2438399" cy="4524315"/>
          </a:xfrm>
          <a:prstGeom prst="rect">
            <a:avLst/>
          </a:prstGeom>
          <a:noFill/>
        </p:spPr>
        <p:txBody>
          <a:bodyPr wrap="square" rtlCol="0">
            <a:spAutoFit/>
          </a:bodyPr>
          <a:lstStyle/>
          <a:p>
            <a:r>
              <a:rPr lang="en-US" sz="600" b="1" dirty="0" smtClean="0">
                <a:solidFill>
                  <a:srgbClr val="9F5FCF"/>
                </a:solidFill>
                <a:latin typeface="Calibri" pitchFamily="34" charset="0"/>
                <a:cs typeface="Calibri" pitchFamily="34" charset="0"/>
              </a:rPr>
              <a:t>EMA63_Sl_Cat &gt; 3:</a:t>
            </a:r>
          </a:p>
          <a:p>
            <a:r>
              <a:rPr lang="en-US" sz="600" dirty="0" smtClean="0">
                <a:latin typeface="Calibri" pitchFamily="34" charset="0"/>
                <a:cs typeface="Calibri" pitchFamily="34" charset="0"/>
              </a:rPr>
              <a:t>                :..</a:t>
            </a:r>
            <a:r>
              <a:rPr lang="en-US" sz="600" dirty="0" smtClean="0">
                <a:solidFill>
                  <a:srgbClr val="C00000"/>
                </a:solidFill>
                <a:latin typeface="Calibri" pitchFamily="34" charset="0"/>
                <a:cs typeface="Calibri" pitchFamily="34" charset="0"/>
              </a:rPr>
              <a:t>EMA126_Sl_Cat &gt; 4: 1 (16/3)</a:t>
            </a:r>
          </a:p>
          <a:p>
            <a:r>
              <a:rPr lang="en-US" sz="600" dirty="0" smtClean="0">
                <a:solidFill>
                  <a:srgbClr val="C00000"/>
                </a:solidFill>
                <a:latin typeface="Calibri" pitchFamily="34" charset="0"/>
                <a:cs typeface="Calibri" pitchFamily="34" charset="0"/>
              </a:rPr>
              <a:t>                    EMA126_Sl_Cat &lt;= 4:</a:t>
            </a:r>
          </a:p>
          <a:p>
            <a:r>
              <a:rPr lang="en-US" sz="600" b="1" dirty="0" smtClean="0">
                <a:latin typeface="Calibri" pitchFamily="34" charset="0"/>
                <a:cs typeface="Calibri" pitchFamily="34" charset="0"/>
              </a:rPr>
              <a:t>                    :...Vol21DayAnn_Cat &gt; 4:</a:t>
            </a:r>
          </a:p>
          <a:p>
            <a:r>
              <a:rPr lang="en-US" sz="600" dirty="0" smtClean="0">
                <a:latin typeface="Calibri" pitchFamily="34" charset="0"/>
                <a:cs typeface="Calibri" pitchFamily="34" charset="0"/>
              </a:rPr>
              <a:t>                        :...Vol63DayAnn_Cat &gt; 5: 2 (12/1)</a:t>
            </a:r>
          </a:p>
          <a:p>
            <a:r>
              <a:rPr lang="en-US" sz="600" dirty="0" smtClean="0">
                <a:latin typeface="Calibri" pitchFamily="34" charset="0"/>
                <a:cs typeface="Calibri" pitchFamily="34" charset="0"/>
              </a:rPr>
              <a:t>                        :   Vol63DayAnn_Cat &lt;= 5:</a:t>
            </a:r>
          </a:p>
          <a:p>
            <a:r>
              <a:rPr lang="en-US" sz="600" dirty="0" smtClean="0">
                <a:latin typeface="Calibri" pitchFamily="34" charset="0"/>
                <a:cs typeface="Calibri" pitchFamily="34" charset="0"/>
              </a:rPr>
              <a:t>                        :   :...EMA21_Cat &lt;= 2: 1 (7)</a:t>
            </a:r>
          </a:p>
          <a:p>
            <a:r>
              <a:rPr lang="en-US" sz="600" dirty="0" smtClean="0">
                <a:latin typeface="Calibri" pitchFamily="34" charset="0"/>
                <a:cs typeface="Calibri" pitchFamily="34" charset="0"/>
              </a:rPr>
              <a:t>                        :       EMA21_Cat &gt; 2:</a:t>
            </a:r>
          </a:p>
          <a:p>
            <a:r>
              <a:rPr lang="en-US" sz="600" dirty="0" smtClean="0">
                <a:latin typeface="Calibri" pitchFamily="34" charset="0"/>
                <a:cs typeface="Calibri" pitchFamily="34" charset="0"/>
              </a:rPr>
              <a:t>                        :       :...EMA21_Sl_Cat &gt; 3: 2 (14/5)</a:t>
            </a:r>
          </a:p>
          <a:p>
            <a:r>
              <a:rPr lang="en-US" sz="600" dirty="0" smtClean="0">
                <a:latin typeface="Calibri" pitchFamily="34" charset="0"/>
                <a:cs typeface="Calibri" pitchFamily="34" charset="0"/>
              </a:rPr>
              <a:t>                        :           EMA21_Sl_Cat &lt;= 3:</a:t>
            </a:r>
          </a:p>
          <a:p>
            <a:r>
              <a:rPr lang="en-US" sz="600" dirty="0" smtClean="0">
                <a:latin typeface="Calibri" pitchFamily="34" charset="0"/>
                <a:cs typeface="Calibri" pitchFamily="34" charset="0"/>
              </a:rPr>
              <a:t>                        :           :...EMA126_Cat &lt;= 3: 0 (8/3)</a:t>
            </a:r>
          </a:p>
          <a:p>
            <a:r>
              <a:rPr lang="en-US" sz="600" dirty="0" smtClean="0">
                <a:latin typeface="Calibri" pitchFamily="34" charset="0"/>
                <a:cs typeface="Calibri" pitchFamily="34" charset="0"/>
              </a:rPr>
              <a:t>                        :               EMA126_Cat &gt; 3: 1 (19/3)</a:t>
            </a:r>
          </a:p>
          <a:p>
            <a:r>
              <a:rPr lang="en-US" sz="600" b="1" dirty="0" smtClean="0">
                <a:latin typeface="Calibri" pitchFamily="34" charset="0"/>
                <a:cs typeface="Calibri" pitchFamily="34" charset="0"/>
              </a:rPr>
              <a:t>                        Vol21DayAnn_Cat &lt;= 4:</a:t>
            </a:r>
          </a:p>
          <a:p>
            <a:r>
              <a:rPr lang="en-US" sz="600" b="1" dirty="0" smtClean="0">
                <a:latin typeface="Calibri" pitchFamily="34" charset="0"/>
                <a:cs typeface="Calibri" pitchFamily="34" charset="0"/>
              </a:rPr>
              <a:t>                        :...Vol63DayAnn_Cat &gt; 4:</a:t>
            </a:r>
          </a:p>
          <a:p>
            <a:r>
              <a:rPr lang="en-US" sz="600" dirty="0" smtClean="0">
                <a:latin typeface="Calibri" pitchFamily="34" charset="0"/>
                <a:cs typeface="Calibri" pitchFamily="34" charset="0"/>
              </a:rPr>
              <a:t>                            :..EMA126_Sl_Cat &gt; 3: 1 (2)</a:t>
            </a:r>
          </a:p>
          <a:p>
            <a:r>
              <a:rPr lang="en-US" sz="600" dirty="0" smtClean="0">
                <a:latin typeface="Calibri" pitchFamily="34" charset="0"/>
                <a:cs typeface="Calibri" pitchFamily="34" charset="0"/>
              </a:rPr>
              <a:t>                            :   EMA126_Sl_Cat &lt;= 3:</a:t>
            </a:r>
          </a:p>
          <a:p>
            <a:r>
              <a:rPr lang="en-US" sz="600" dirty="0" smtClean="0">
                <a:latin typeface="Calibri" pitchFamily="34" charset="0"/>
                <a:cs typeface="Calibri" pitchFamily="34" charset="0"/>
              </a:rPr>
              <a:t>                            :   :...EMA63_Cat &lt;= 3: 0 (48/20)</a:t>
            </a:r>
          </a:p>
          <a:p>
            <a:r>
              <a:rPr lang="en-US" sz="600" dirty="0" smtClean="0">
                <a:latin typeface="Calibri" pitchFamily="34" charset="0"/>
                <a:cs typeface="Calibri" pitchFamily="34" charset="0"/>
              </a:rPr>
              <a:t>                            :       EMA63_Cat &gt; 3: 1 (13/6)</a:t>
            </a:r>
          </a:p>
          <a:p>
            <a:r>
              <a:rPr lang="en-US" sz="600" b="1" dirty="0" smtClean="0">
                <a:latin typeface="Calibri" pitchFamily="34" charset="0"/>
                <a:cs typeface="Calibri" pitchFamily="34" charset="0"/>
              </a:rPr>
              <a:t>                            Vol63DayAnn_Cat &lt;= 4:</a:t>
            </a:r>
          </a:p>
          <a:p>
            <a:r>
              <a:rPr lang="en-US" sz="600" dirty="0" smtClean="0">
                <a:solidFill>
                  <a:srgbClr val="9F5FCF"/>
                </a:solidFill>
                <a:latin typeface="Calibri" pitchFamily="34" charset="0"/>
                <a:cs typeface="Calibri" pitchFamily="34" charset="0"/>
              </a:rPr>
              <a:t>                            :...EMA63_Cat &gt; 3:</a:t>
            </a:r>
          </a:p>
          <a:p>
            <a:r>
              <a:rPr lang="en-US" sz="600" dirty="0" smtClean="0">
                <a:latin typeface="Calibri" pitchFamily="34" charset="0"/>
                <a:cs typeface="Calibri" pitchFamily="34" charset="0"/>
              </a:rPr>
              <a:t>                                :...EMA63_Cat &gt; 4: 1 (4)</a:t>
            </a:r>
          </a:p>
          <a:p>
            <a:r>
              <a:rPr lang="en-US" sz="600" dirty="0" smtClean="0">
                <a:latin typeface="Calibri" pitchFamily="34" charset="0"/>
                <a:cs typeface="Calibri" pitchFamily="34" charset="0"/>
              </a:rPr>
              <a:t>                                :   EMA63_Cat &lt;= 4:</a:t>
            </a:r>
          </a:p>
          <a:p>
            <a:r>
              <a:rPr lang="en-US" sz="600" dirty="0" smtClean="0">
                <a:latin typeface="Calibri" pitchFamily="34" charset="0"/>
                <a:cs typeface="Calibri" pitchFamily="34" charset="0"/>
              </a:rPr>
              <a:t>                                :   :...EMA126_Sl_Cat &gt; 3: 0 (35/13)</a:t>
            </a:r>
          </a:p>
          <a:p>
            <a:r>
              <a:rPr lang="en-US" sz="600" dirty="0" smtClean="0">
                <a:latin typeface="Calibri" pitchFamily="34" charset="0"/>
                <a:cs typeface="Calibri" pitchFamily="34" charset="0"/>
              </a:rPr>
              <a:t>                                :       EMA126_Sl_Cat &lt;= 3:</a:t>
            </a:r>
          </a:p>
          <a:p>
            <a:r>
              <a:rPr lang="en-US" sz="600" dirty="0" smtClean="0">
                <a:latin typeface="Calibri" pitchFamily="34" charset="0"/>
                <a:cs typeface="Calibri" pitchFamily="34" charset="0"/>
              </a:rPr>
              <a:t>                                :       :...EMA21_Sl_Cat &lt;= 3: 2 (19/10)</a:t>
            </a:r>
          </a:p>
          <a:p>
            <a:r>
              <a:rPr lang="en-US" sz="600" dirty="0" smtClean="0">
                <a:latin typeface="Calibri" pitchFamily="34" charset="0"/>
                <a:cs typeface="Calibri" pitchFamily="34" charset="0"/>
              </a:rPr>
              <a:t>                                :           EMA21_Sl_Cat &gt; 3: 1 (5/2)</a:t>
            </a:r>
          </a:p>
          <a:p>
            <a:r>
              <a:rPr lang="en-US" sz="600" dirty="0" smtClean="0">
                <a:solidFill>
                  <a:srgbClr val="9F5FCF"/>
                </a:solidFill>
                <a:latin typeface="Calibri" pitchFamily="34" charset="0"/>
                <a:cs typeface="Calibri" pitchFamily="34" charset="0"/>
              </a:rPr>
              <a:t>                                EMA63_Cat &lt;= 3:</a:t>
            </a:r>
          </a:p>
          <a:p>
            <a:r>
              <a:rPr lang="en-US" sz="600" dirty="0" smtClean="0">
                <a:latin typeface="Calibri" pitchFamily="34" charset="0"/>
                <a:cs typeface="Calibri" pitchFamily="34" charset="0"/>
              </a:rPr>
              <a:t>                                :...EMA21_Sl_Cat &lt;= 3:</a:t>
            </a:r>
          </a:p>
          <a:p>
            <a:r>
              <a:rPr lang="en-US" sz="600" dirty="0" smtClean="0">
                <a:latin typeface="Calibri" pitchFamily="34" charset="0"/>
                <a:cs typeface="Calibri" pitchFamily="34" charset="0"/>
              </a:rPr>
              <a:t>                                    :...EMA126_Cat &lt;= 3: 2 (16/1)</a:t>
            </a:r>
          </a:p>
          <a:p>
            <a:r>
              <a:rPr lang="en-US" sz="600" dirty="0" smtClean="0">
                <a:latin typeface="Calibri" pitchFamily="34" charset="0"/>
                <a:cs typeface="Calibri" pitchFamily="34" charset="0"/>
              </a:rPr>
              <a:t>                                    :   EMA126_Cat &gt; 3: 1 (4/1)</a:t>
            </a:r>
          </a:p>
          <a:p>
            <a:r>
              <a:rPr lang="en-US" sz="600" dirty="0" smtClean="0">
                <a:latin typeface="Calibri" pitchFamily="34" charset="0"/>
                <a:cs typeface="Calibri" pitchFamily="34" charset="0"/>
              </a:rPr>
              <a:t>                                    EMA21_Sl_Cat &gt; 3:</a:t>
            </a:r>
          </a:p>
          <a:p>
            <a:r>
              <a:rPr lang="en-US" sz="600" dirty="0" smtClean="0">
                <a:latin typeface="Calibri" pitchFamily="34" charset="0"/>
                <a:cs typeface="Calibri" pitchFamily="34" charset="0"/>
              </a:rPr>
              <a:t>                                    :...EMA21_Cat &gt; 3: 2 (24/12)</a:t>
            </a:r>
          </a:p>
          <a:p>
            <a:r>
              <a:rPr lang="en-US" sz="600" dirty="0" smtClean="0">
                <a:latin typeface="Calibri" pitchFamily="34" charset="0"/>
                <a:cs typeface="Calibri" pitchFamily="34" charset="0"/>
              </a:rPr>
              <a:t>                                        EMA21_Cat &lt;= 3:</a:t>
            </a:r>
          </a:p>
          <a:p>
            <a:r>
              <a:rPr lang="en-US" sz="600" dirty="0" smtClean="0">
                <a:latin typeface="Calibri" pitchFamily="34" charset="0"/>
                <a:cs typeface="Calibri" pitchFamily="34" charset="0"/>
              </a:rPr>
              <a:t>                                        :...EMA21_Sl_Cat &gt; 4:</a:t>
            </a:r>
          </a:p>
          <a:p>
            <a:r>
              <a:rPr lang="en-US" sz="600" dirty="0" smtClean="0">
                <a:latin typeface="Calibri" pitchFamily="34" charset="0"/>
                <a:cs typeface="Calibri" pitchFamily="34" charset="0"/>
              </a:rPr>
              <a:t>                                            :...EMA63_Cat &lt;= 2: 1 (28/12)</a:t>
            </a:r>
          </a:p>
          <a:p>
            <a:r>
              <a:rPr lang="en-US" sz="600" dirty="0" smtClean="0">
                <a:latin typeface="Calibri" pitchFamily="34" charset="0"/>
                <a:cs typeface="Calibri" pitchFamily="34" charset="0"/>
              </a:rPr>
              <a:t>                                            :   EMA63_Cat &gt; 2: 0 (7/1)</a:t>
            </a:r>
          </a:p>
          <a:p>
            <a:r>
              <a:rPr lang="en-US" sz="600" dirty="0" smtClean="0">
                <a:latin typeface="Calibri" pitchFamily="34" charset="0"/>
                <a:cs typeface="Calibri" pitchFamily="34" charset="0"/>
              </a:rPr>
              <a:t>                                            EMA21_Sl_Cat &lt;= 4:</a:t>
            </a:r>
          </a:p>
          <a:p>
            <a:r>
              <a:rPr lang="en-US" sz="600" dirty="0" smtClean="0">
                <a:latin typeface="Calibri" pitchFamily="34" charset="0"/>
                <a:cs typeface="Calibri" pitchFamily="34" charset="0"/>
              </a:rPr>
              <a:t>                                            :...EMA126_Sl_Cat &gt; 3: 2 (40/17)</a:t>
            </a:r>
          </a:p>
          <a:p>
            <a:r>
              <a:rPr lang="en-US" sz="600" dirty="0" smtClean="0">
                <a:latin typeface="Calibri" pitchFamily="34" charset="0"/>
                <a:cs typeface="Calibri" pitchFamily="34" charset="0"/>
              </a:rPr>
              <a:t>                                                EMA126_Sl_Cat &lt;= 3:</a:t>
            </a:r>
          </a:p>
          <a:p>
            <a:r>
              <a:rPr lang="en-US" sz="600" dirty="0" smtClean="0">
                <a:latin typeface="Calibri" pitchFamily="34" charset="0"/>
                <a:cs typeface="Calibri" pitchFamily="34" charset="0"/>
              </a:rPr>
              <a:t>                                                :...EMA63_Cat &lt;= 2: 1 (4/1)</a:t>
            </a:r>
          </a:p>
          <a:p>
            <a:r>
              <a:rPr lang="en-US" sz="600" dirty="0" smtClean="0">
                <a:latin typeface="Calibri" pitchFamily="34" charset="0"/>
                <a:cs typeface="Calibri" pitchFamily="34" charset="0"/>
              </a:rPr>
              <a:t>                                                    EMA63_Cat &gt; 2: 2 (30/15)</a:t>
            </a:r>
          </a:p>
          <a:p>
            <a:pPr marL="342900" indent="-342900">
              <a:buFont typeface="Arial" pitchFamily="34" charset="0"/>
              <a:buChar char="•"/>
            </a:pPr>
            <a:endParaRPr lang="en-US" sz="600" dirty="0" smtClean="0">
              <a:latin typeface="Calibri" pitchFamily="34" charset="0"/>
              <a:cs typeface="Calibri" pitchFamily="34" charset="0"/>
            </a:endParaRPr>
          </a:p>
          <a:p>
            <a:pPr marL="800100" lvl="1" indent="-342900">
              <a:buAutoNum type="arabicPeriod"/>
            </a:pPr>
            <a:endParaRPr lang="en-US" sz="600" dirty="0" smtClean="0">
              <a:latin typeface="Calibri" pitchFamily="34" charset="0"/>
              <a:cs typeface="Calibri" pitchFamily="34" charset="0"/>
            </a:endParaRPr>
          </a:p>
          <a:p>
            <a:pPr marL="1257300" lvl="2" indent="-342900">
              <a:buAutoNum type="arabicPeriod"/>
            </a:pPr>
            <a:endParaRPr lang="en-US" sz="600" dirty="0" smtClean="0">
              <a:latin typeface="Calibri" pitchFamily="34" charset="0"/>
              <a:cs typeface="Calibri" pitchFamily="34" charset="0"/>
            </a:endParaRPr>
          </a:p>
          <a:p>
            <a:endParaRPr lang="en-US" sz="600" b="1" dirty="0" smtClean="0">
              <a:latin typeface="Calibri" pitchFamily="34" charset="0"/>
              <a:cs typeface="Calibri" pitchFamily="34" charset="0"/>
            </a:endParaRPr>
          </a:p>
          <a:p>
            <a:endParaRPr lang="en-US" sz="600" b="1" dirty="0" smtClean="0">
              <a:latin typeface="Calibri" pitchFamily="34" charset="0"/>
              <a:cs typeface="Calibri" pitchFamily="34" charset="0"/>
            </a:endParaRPr>
          </a:p>
          <a:p>
            <a:endParaRPr lang="en-US" sz="600" dirty="0" smtClean="0">
              <a:latin typeface="Calibri" pitchFamily="34" charset="0"/>
              <a:cs typeface="Calibri" pitchFamily="34" charset="0"/>
            </a:endParaRPr>
          </a:p>
          <a:p>
            <a:endParaRPr lang="en-US" sz="600" dirty="0" smtClean="0">
              <a:latin typeface="Calibri" pitchFamily="34" charset="0"/>
              <a:cs typeface="Calibri" pitchFamily="34" charset="0"/>
            </a:endParaRPr>
          </a:p>
        </p:txBody>
      </p:sp>
      <p:cxnSp>
        <p:nvCxnSpPr>
          <p:cNvPr id="65" name="Straight Arrow Connector 64"/>
          <p:cNvCxnSpPr/>
          <p:nvPr/>
        </p:nvCxnSpPr>
        <p:spPr>
          <a:xfrm>
            <a:off x="-990600" y="4191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95401" y="1271547"/>
            <a:ext cx="304799"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4038601" y="1479604"/>
            <a:ext cx="84615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5943600" y="1544543"/>
            <a:ext cx="8382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3119559" y="1282808"/>
            <a:ext cx="1371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311302" y="2401955"/>
            <a:ext cx="1371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Elbow Connector 97"/>
          <p:cNvCxnSpPr>
            <a:stCxn id="96" idx="3"/>
            <a:endCxn id="95" idx="1"/>
          </p:cNvCxnSpPr>
          <p:nvPr/>
        </p:nvCxnSpPr>
        <p:spPr>
          <a:xfrm flipV="1">
            <a:off x="2682902" y="1397108"/>
            <a:ext cx="436657" cy="1119147"/>
          </a:xfrm>
          <a:prstGeom prst="bentConnector3">
            <a:avLst>
              <a:gd name="adj1" fmla="val 50000"/>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6"/>
          <p:cNvPicPr>
            <a:picLocks noChangeAspect="1" noChangeArrowheads="1"/>
          </p:cNvPicPr>
          <p:nvPr/>
        </p:nvPicPr>
        <p:blipFill>
          <a:blip r:embed="rId2" cstate="print"/>
          <a:srcRect/>
          <a:stretch>
            <a:fillRect/>
          </a:stretch>
        </p:blipFill>
        <p:spPr bwMode="auto">
          <a:xfrm>
            <a:off x="2667000" y="4638675"/>
            <a:ext cx="6236525" cy="1914525"/>
          </a:xfrm>
          <a:prstGeom prst="rect">
            <a:avLst/>
          </a:prstGeom>
          <a:noFill/>
          <a:ln w="9525">
            <a:noFill/>
            <a:miter lim="800000"/>
            <a:headEnd/>
            <a:tailEnd/>
          </a:ln>
        </p:spPr>
      </p:pic>
      <p:grpSp>
        <p:nvGrpSpPr>
          <p:cNvPr id="58" name="Group 57"/>
          <p:cNvGrpSpPr/>
          <p:nvPr/>
        </p:nvGrpSpPr>
        <p:grpSpPr>
          <a:xfrm>
            <a:off x="3340926" y="4824352"/>
            <a:ext cx="3643829" cy="357229"/>
            <a:chOff x="3190990" y="4939184"/>
            <a:chExt cx="3793691" cy="316357"/>
          </a:xfrm>
        </p:grpSpPr>
        <p:sp>
          <p:nvSpPr>
            <p:cNvPr id="63" name="Oval 62"/>
            <p:cNvSpPr/>
            <p:nvPr/>
          </p:nvSpPr>
          <p:spPr>
            <a:xfrm>
              <a:off x="3190990" y="5131101"/>
              <a:ext cx="45719" cy="45719"/>
            </a:xfrm>
            <a:prstGeom prst="ellipse">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FF33"/>
                </a:solidFill>
              </a:endParaRPr>
            </a:p>
          </p:txBody>
        </p:sp>
        <p:sp>
          <p:nvSpPr>
            <p:cNvPr id="64" name="TextBox 63"/>
            <p:cNvSpPr txBox="1"/>
            <p:nvPr/>
          </p:nvSpPr>
          <p:spPr>
            <a:xfrm>
              <a:off x="3204093" y="5051120"/>
              <a:ext cx="1427271" cy="204421"/>
            </a:xfrm>
            <a:prstGeom prst="rect">
              <a:avLst/>
            </a:prstGeom>
            <a:noFill/>
          </p:spPr>
          <p:txBody>
            <a:bodyPr wrap="none" rtlCol="0">
              <a:spAutoFit/>
            </a:bodyPr>
            <a:lstStyle/>
            <a:p>
              <a:r>
                <a:rPr lang="en-US" sz="900" b="1" dirty="0" smtClean="0"/>
                <a:t>Prediction &gt;= </a:t>
              </a:r>
              <a:r>
                <a:rPr lang="en-US" sz="900" b="1" dirty="0" smtClean="0"/>
                <a:t>0.02 NN</a:t>
              </a:r>
              <a:endParaRPr lang="en-US" sz="900" b="1" dirty="0" smtClean="0">
                <a:solidFill>
                  <a:srgbClr val="00B050"/>
                </a:solidFill>
              </a:endParaRPr>
            </a:p>
          </p:txBody>
        </p:sp>
        <p:sp>
          <p:nvSpPr>
            <p:cNvPr id="65" name="TextBox 64"/>
            <p:cNvSpPr txBox="1"/>
            <p:nvPr/>
          </p:nvSpPr>
          <p:spPr>
            <a:xfrm>
              <a:off x="5049866" y="4939184"/>
              <a:ext cx="1934815" cy="218050"/>
            </a:xfrm>
            <a:prstGeom prst="rect">
              <a:avLst/>
            </a:prstGeom>
            <a:noFill/>
          </p:spPr>
          <p:txBody>
            <a:bodyPr wrap="none" rtlCol="0">
              <a:spAutoFit/>
            </a:bodyPr>
            <a:lstStyle/>
            <a:p>
              <a:pPr algn="r"/>
              <a:r>
                <a:rPr lang="en-US" sz="1000" b="1" dirty="0" smtClean="0"/>
                <a:t>Neural Network Buy Signals</a:t>
              </a:r>
              <a:endParaRPr lang="en-US" sz="1000" b="1" dirty="0" smtClean="0">
                <a:solidFill>
                  <a:srgbClr val="00B050"/>
                </a:solidFill>
              </a:endParaRPr>
            </a:p>
          </p:txBody>
        </p:sp>
      </p:grpSp>
      <p:sp>
        <p:nvSpPr>
          <p:cNvPr id="66" name="TextBox 65"/>
          <p:cNvSpPr txBox="1"/>
          <p:nvPr/>
        </p:nvSpPr>
        <p:spPr>
          <a:xfrm rot="16200000">
            <a:off x="2345517" y="5379906"/>
            <a:ext cx="643125" cy="200055"/>
          </a:xfrm>
          <a:prstGeom prst="rect">
            <a:avLst/>
          </a:prstGeom>
          <a:solidFill>
            <a:schemeClr val="bg1"/>
          </a:solidFill>
        </p:spPr>
        <p:txBody>
          <a:bodyPr wrap="none" rtlCol="0">
            <a:spAutoFit/>
          </a:bodyPr>
          <a:lstStyle/>
          <a:p>
            <a:r>
              <a:rPr lang="en-US" sz="700" b="1" dirty="0" smtClean="0"/>
              <a:t>DJIA Level</a:t>
            </a:r>
            <a:endParaRPr lang="en-US" sz="700" b="1" dirty="0" smtClean="0">
              <a:solidFill>
                <a:srgbClr val="00B050"/>
              </a:solidFill>
            </a:endParaRPr>
          </a:p>
        </p:txBody>
      </p:sp>
      <p:pic>
        <p:nvPicPr>
          <p:cNvPr id="5" name="Picture 4"/>
          <p:cNvPicPr/>
          <p:nvPr/>
        </p:nvPicPr>
        <p:blipFill>
          <a:blip r:embed="rId3" cstate="print"/>
          <a:srcRect/>
          <a:stretch>
            <a:fillRect/>
          </a:stretch>
        </p:blipFill>
        <p:spPr bwMode="auto">
          <a:xfrm>
            <a:off x="2514601" y="1295400"/>
            <a:ext cx="6324600" cy="16764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and Validation</a:t>
            </a:r>
            <a:br>
              <a:rPr lang="en-US" dirty="0" smtClean="0">
                <a:solidFill>
                  <a:schemeClr val="bg2">
                    <a:lumMod val="10000"/>
                  </a:schemeClr>
                </a:solidFill>
                <a:latin typeface="Calibri" pitchFamily="34" charset="0"/>
                <a:cs typeface="Calibri" pitchFamily="34" charset="0"/>
              </a:rPr>
            </a:br>
            <a:r>
              <a:rPr lang="en-US" sz="2400" dirty="0" smtClean="0">
                <a:solidFill>
                  <a:schemeClr val="bg2">
                    <a:lumMod val="10000"/>
                  </a:schemeClr>
                </a:solidFill>
                <a:latin typeface="Calibri" pitchFamily="34" charset="0"/>
                <a:cs typeface="Calibri" pitchFamily="34" charset="0"/>
              </a:rPr>
              <a:t>Neural Network</a:t>
            </a:r>
            <a:endParaRPr lang="en-US" sz="2200" dirty="0">
              <a:solidFill>
                <a:schemeClr val="bg2">
                  <a:lumMod val="10000"/>
                </a:schemeClr>
              </a:solidFill>
              <a:latin typeface="Calibri" pitchFamily="34" charset="0"/>
              <a:cs typeface="Calibri" pitchFamily="34" charset="0"/>
            </a:endParaRPr>
          </a:p>
        </p:txBody>
      </p:sp>
      <p:pic>
        <p:nvPicPr>
          <p:cNvPr id="77825" name="Picture 1"/>
          <p:cNvPicPr>
            <a:picLocks noChangeAspect="1" noChangeArrowheads="1"/>
          </p:cNvPicPr>
          <p:nvPr/>
        </p:nvPicPr>
        <p:blipFill>
          <a:blip r:embed="rId4" cstate="print"/>
          <a:srcRect/>
          <a:stretch>
            <a:fillRect/>
          </a:stretch>
        </p:blipFill>
        <p:spPr bwMode="auto">
          <a:xfrm>
            <a:off x="2573786" y="2971800"/>
            <a:ext cx="6265414" cy="1600200"/>
          </a:xfrm>
          <a:prstGeom prst="rect">
            <a:avLst/>
          </a:prstGeom>
          <a:noFill/>
          <a:ln w="9525">
            <a:noFill/>
            <a:miter lim="800000"/>
            <a:headEnd/>
            <a:tailEnd/>
          </a:ln>
        </p:spPr>
      </p:pic>
      <p:sp>
        <p:nvSpPr>
          <p:cNvPr id="10" name="TextBox 9"/>
          <p:cNvSpPr txBox="1"/>
          <p:nvPr/>
        </p:nvSpPr>
        <p:spPr>
          <a:xfrm>
            <a:off x="4664771" y="1335678"/>
            <a:ext cx="2193229" cy="246221"/>
          </a:xfrm>
          <a:prstGeom prst="rect">
            <a:avLst/>
          </a:prstGeom>
          <a:noFill/>
        </p:spPr>
        <p:txBody>
          <a:bodyPr wrap="none" rtlCol="0">
            <a:spAutoFit/>
          </a:bodyPr>
          <a:lstStyle/>
          <a:p>
            <a:pPr algn="r"/>
            <a:r>
              <a:rPr lang="en-US" sz="1000" b="1" dirty="0" smtClean="0"/>
              <a:t>NN Return </a:t>
            </a:r>
            <a:r>
              <a:rPr lang="en-US" sz="1000" b="1" u="sng" dirty="0" smtClean="0"/>
              <a:t>Predictions</a:t>
            </a:r>
            <a:r>
              <a:rPr lang="en-US" sz="1000" b="1" dirty="0" smtClean="0"/>
              <a:t> 1999-2013</a:t>
            </a:r>
            <a:endParaRPr lang="en-US" sz="1000" b="1" dirty="0" smtClean="0">
              <a:solidFill>
                <a:srgbClr val="00B050"/>
              </a:solidFill>
            </a:endParaRPr>
          </a:p>
        </p:txBody>
      </p:sp>
      <p:sp>
        <p:nvSpPr>
          <p:cNvPr id="11" name="Oval 10"/>
          <p:cNvSpPr/>
          <p:nvPr/>
        </p:nvSpPr>
        <p:spPr>
          <a:xfrm>
            <a:off x="2985871" y="143205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980426" y="1343490"/>
            <a:ext cx="1178528" cy="230832"/>
          </a:xfrm>
          <a:prstGeom prst="rect">
            <a:avLst/>
          </a:prstGeom>
          <a:noFill/>
        </p:spPr>
        <p:txBody>
          <a:bodyPr wrap="none" rtlCol="0">
            <a:spAutoFit/>
          </a:bodyPr>
          <a:lstStyle/>
          <a:p>
            <a:r>
              <a:rPr lang="en-US" sz="900" b="1" dirty="0" smtClean="0"/>
              <a:t>Prediction &lt;=-0.02</a:t>
            </a:r>
            <a:endParaRPr lang="en-US" sz="900" b="1" dirty="0" smtClean="0">
              <a:solidFill>
                <a:srgbClr val="00B050"/>
              </a:solidFill>
            </a:endParaRPr>
          </a:p>
        </p:txBody>
      </p:sp>
      <p:sp>
        <p:nvSpPr>
          <p:cNvPr id="16" name="TextBox 15"/>
          <p:cNvSpPr txBox="1"/>
          <p:nvPr/>
        </p:nvSpPr>
        <p:spPr>
          <a:xfrm>
            <a:off x="4910546" y="3020704"/>
            <a:ext cx="1566454" cy="384721"/>
          </a:xfrm>
          <a:prstGeom prst="rect">
            <a:avLst/>
          </a:prstGeom>
          <a:noFill/>
        </p:spPr>
        <p:txBody>
          <a:bodyPr wrap="none" rtlCol="0">
            <a:spAutoFit/>
          </a:bodyPr>
          <a:lstStyle/>
          <a:p>
            <a:pPr algn="r"/>
            <a:r>
              <a:rPr lang="en-US" sz="1000" b="1" dirty="0" smtClean="0"/>
              <a:t>DJIA Levels 1999-2013</a:t>
            </a:r>
          </a:p>
          <a:p>
            <a:pPr algn="ctr"/>
            <a:r>
              <a:rPr lang="en-US" sz="900" dirty="0" smtClean="0"/>
              <a:t>(no outliers)</a:t>
            </a:r>
            <a:endParaRPr lang="en-US" sz="900" dirty="0" smtClean="0">
              <a:solidFill>
                <a:srgbClr val="00B050"/>
              </a:solidFill>
            </a:endParaRPr>
          </a:p>
        </p:txBody>
      </p:sp>
      <p:sp>
        <p:nvSpPr>
          <p:cNvPr id="17" name="Oval 16"/>
          <p:cNvSpPr/>
          <p:nvPr/>
        </p:nvSpPr>
        <p:spPr>
          <a:xfrm>
            <a:off x="6553200" y="2181224"/>
            <a:ext cx="152400" cy="257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310585" y="6047469"/>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404936" y="6000743"/>
            <a:ext cx="1358064" cy="230832"/>
          </a:xfrm>
          <a:prstGeom prst="rect">
            <a:avLst/>
          </a:prstGeom>
          <a:noFill/>
        </p:spPr>
        <p:txBody>
          <a:bodyPr wrap="none" rtlCol="0">
            <a:spAutoFit/>
          </a:bodyPr>
          <a:lstStyle/>
          <a:p>
            <a:r>
              <a:rPr lang="en-US" sz="900" b="1" dirty="0" smtClean="0"/>
              <a:t>Accurate Buy signals</a:t>
            </a:r>
            <a:endParaRPr lang="en-US" sz="900" b="1" dirty="0" smtClean="0">
              <a:solidFill>
                <a:srgbClr val="00B050"/>
              </a:solidFill>
            </a:endParaRPr>
          </a:p>
        </p:txBody>
      </p:sp>
      <p:sp>
        <p:nvSpPr>
          <p:cNvPr id="23" name="Oval 22"/>
          <p:cNvSpPr/>
          <p:nvPr/>
        </p:nvSpPr>
        <p:spPr>
          <a:xfrm>
            <a:off x="4648200" y="6007925"/>
            <a:ext cx="152400" cy="2571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581400" y="5715000"/>
            <a:ext cx="152400" cy="2571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00400" y="5715000"/>
            <a:ext cx="152400" cy="2571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6619875" y="2505075"/>
            <a:ext cx="0" cy="923925"/>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4" name="Oval 43"/>
          <p:cNvSpPr/>
          <p:nvPr/>
        </p:nvSpPr>
        <p:spPr>
          <a:xfrm>
            <a:off x="4352925" y="2209800"/>
            <a:ext cx="152400" cy="257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p:nvPr/>
        </p:nvCxnSpPr>
        <p:spPr>
          <a:xfrm>
            <a:off x="4419600" y="2533651"/>
            <a:ext cx="0" cy="1276349"/>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3990975" y="2200274"/>
            <a:ext cx="152400" cy="257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4057650" y="2524125"/>
            <a:ext cx="0" cy="1133475"/>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3638550" y="2181224"/>
            <a:ext cx="152400" cy="25717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Arrow Connector 48"/>
          <p:cNvCxnSpPr/>
          <p:nvPr/>
        </p:nvCxnSpPr>
        <p:spPr>
          <a:xfrm>
            <a:off x="3705225" y="2505075"/>
            <a:ext cx="0" cy="1076325"/>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4524375" y="2209799"/>
            <a:ext cx="152400" cy="257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a:off x="4591050" y="2533650"/>
            <a:ext cx="0" cy="1581150"/>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315200" y="2379452"/>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7450348" y="2342716"/>
            <a:ext cx="1345240" cy="230832"/>
          </a:xfrm>
          <a:prstGeom prst="rect">
            <a:avLst/>
          </a:prstGeom>
          <a:noFill/>
        </p:spPr>
        <p:txBody>
          <a:bodyPr wrap="none" rtlCol="0">
            <a:spAutoFit/>
          </a:bodyPr>
          <a:lstStyle/>
          <a:p>
            <a:r>
              <a:rPr lang="en-US" sz="900" b="1" dirty="0" smtClean="0"/>
              <a:t>Accurate Sell signals</a:t>
            </a:r>
            <a:endParaRPr lang="en-US" sz="900" b="1" dirty="0" smtClean="0">
              <a:solidFill>
                <a:srgbClr val="00B050"/>
              </a:solidFill>
            </a:endParaRPr>
          </a:p>
        </p:txBody>
      </p:sp>
      <p:sp>
        <p:nvSpPr>
          <p:cNvPr id="61" name="Oval 60"/>
          <p:cNvSpPr/>
          <p:nvPr/>
        </p:nvSpPr>
        <p:spPr>
          <a:xfrm>
            <a:off x="7313766" y="2549104"/>
            <a:ext cx="152400" cy="152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7458974" y="2505974"/>
            <a:ext cx="1146468" cy="230832"/>
          </a:xfrm>
          <a:prstGeom prst="rect">
            <a:avLst/>
          </a:prstGeom>
          <a:noFill/>
        </p:spPr>
        <p:txBody>
          <a:bodyPr wrap="none" rtlCol="0">
            <a:spAutoFit/>
          </a:bodyPr>
          <a:lstStyle/>
          <a:p>
            <a:r>
              <a:rPr lang="en-US" sz="900" b="1" dirty="0" smtClean="0"/>
              <a:t>False Sell signals</a:t>
            </a:r>
            <a:endParaRPr lang="en-US" sz="900" b="1" dirty="0" smtClean="0">
              <a:solidFill>
                <a:srgbClr val="00B050"/>
              </a:solidFill>
            </a:endParaRPr>
          </a:p>
        </p:txBody>
      </p:sp>
      <p:sp>
        <p:nvSpPr>
          <p:cNvPr id="51" name="TextBox 50"/>
          <p:cNvSpPr txBox="1"/>
          <p:nvPr/>
        </p:nvSpPr>
        <p:spPr>
          <a:xfrm>
            <a:off x="5534025" y="2752725"/>
            <a:ext cx="723275" cy="200055"/>
          </a:xfrm>
          <a:prstGeom prst="rect">
            <a:avLst/>
          </a:prstGeom>
          <a:solidFill>
            <a:schemeClr val="bg1"/>
          </a:solidFill>
        </p:spPr>
        <p:txBody>
          <a:bodyPr wrap="none" rtlCol="0">
            <a:spAutoFit/>
          </a:bodyPr>
          <a:lstStyle/>
          <a:p>
            <a:r>
              <a:rPr lang="en-US" sz="700" b="1" dirty="0" smtClean="0">
                <a:solidFill>
                  <a:srgbClr val="00B050"/>
                </a:solidFill>
              </a:rPr>
              <a:t>                     </a:t>
            </a:r>
          </a:p>
        </p:txBody>
      </p:sp>
      <p:sp>
        <p:nvSpPr>
          <p:cNvPr id="52" name="TextBox 51"/>
          <p:cNvSpPr txBox="1"/>
          <p:nvPr/>
        </p:nvSpPr>
        <p:spPr>
          <a:xfrm rot="16200000">
            <a:off x="2308786" y="3681736"/>
            <a:ext cx="668773" cy="200055"/>
          </a:xfrm>
          <a:prstGeom prst="rect">
            <a:avLst/>
          </a:prstGeom>
          <a:solidFill>
            <a:schemeClr val="bg1"/>
          </a:solidFill>
        </p:spPr>
        <p:txBody>
          <a:bodyPr wrap="none" rtlCol="0">
            <a:spAutoFit/>
          </a:bodyPr>
          <a:lstStyle/>
          <a:p>
            <a:r>
              <a:rPr lang="en-US" sz="700" b="1" dirty="0" smtClean="0"/>
              <a:t>DJIA  Level</a:t>
            </a:r>
            <a:endParaRPr lang="en-US" sz="700" b="1" dirty="0" smtClean="0">
              <a:solidFill>
                <a:srgbClr val="00B050"/>
              </a:solidFill>
            </a:endParaRPr>
          </a:p>
        </p:txBody>
      </p:sp>
      <p:sp>
        <p:nvSpPr>
          <p:cNvPr id="54" name="TextBox 53"/>
          <p:cNvSpPr txBox="1"/>
          <p:nvPr/>
        </p:nvSpPr>
        <p:spPr>
          <a:xfrm rot="16200000">
            <a:off x="2051012" y="1987589"/>
            <a:ext cx="1127232" cy="200055"/>
          </a:xfrm>
          <a:prstGeom prst="rect">
            <a:avLst/>
          </a:prstGeom>
          <a:solidFill>
            <a:schemeClr val="bg1"/>
          </a:solidFill>
        </p:spPr>
        <p:txBody>
          <a:bodyPr wrap="none" rtlCol="0">
            <a:spAutoFit/>
          </a:bodyPr>
          <a:lstStyle/>
          <a:p>
            <a:r>
              <a:rPr lang="en-US" sz="700" b="1" dirty="0" smtClean="0"/>
              <a:t>Predicted Return Rate</a:t>
            </a:r>
            <a:endParaRPr lang="en-US" sz="700" b="1" dirty="0" smtClean="0">
              <a:solidFill>
                <a:srgbClr val="00B050"/>
              </a:solidFill>
            </a:endParaRPr>
          </a:p>
        </p:txBody>
      </p:sp>
      <p:sp>
        <p:nvSpPr>
          <p:cNvPr id="40" name="Rectangle 39"/>
          <p:cNvSpPr/>
          <p:nvPr/>
        </p:nvSpPr>
        <p:spPr>
          <a:xfrm>
            <a:off x="84826" y="1355782"/>
            <a:ext cx="2438400" cy="4511618"/>
          </a:xfrm>
          <a:prstGeom prst="rect">
            <a:avLst/>
          </a:prstGeom>
          <a:solidFill>
            <a:schemeClr val="bg1"/>
          </a:solidFill>
          <a:ln w="19050">
            <a:solidFill>
              <a:schemeClr val="accent2">
                <a:lumMod val="75000"/>
              </a:schemeClr>
            </a:solidFill>
          </a:ln>
        </p:spPr>
        <p:txBody>
          <a:bodyPr wrap="square" rtlCol="0">
            <a:noAutofit/>
          </a:bodyPr>
          <a:lstStyle/>
          <a:p>
            <a:pPr fontAlgn="base">
              <a:spcBef>
                <a:spcPct val="0"/>
              </a:spcBef>
              <a:spcAft>
                <a:spcPct val="0"/>
              </a:spcAft>
            </a:pPr>
            <a:r>
              <a:rPr lang="en-US" sz="1050" b="1" u="sng" dirty="0" smtClean="0">
                <a:latin typeface="Arial" pitchFamily="34" charset="0"/>
                <a:ea typeface="Calibri" pitchFamily="34" charset="0"/>
                <a:cs typeface="Arial" pitchFamily="34" charset="0"/>
              </a:rPr>
              <a:t>Approach</a:t>
            </a:r>
          </a:p>
          <a:p>
            <a:pPr fontAlgn="base">
              <a:spcBef>
                <a:spcPct val="0"/>
              </a:spcBef>
              <a:spcAft>
                <a:spcPct val="0"/>
              </a:spcAft>
            </a:pPr>
            <a:endParaRPr lang="en-US" sz="1050" b="1" u="sng" dirty="0" smtClean="0">
              <a:latin typeface="Arial" pitchFamily="34" charset="0"/>
              <a:ea typeface="Calibri" pitchFamily="34" charset="0"/>
              <a:cs typeface="Arial" pitchFamily="34" charset="0"/>
            </a:endParaRPr>
          </a:p>
          <a:p>
            <a:pPr fontAlgn="base">
              <a:spcBef>
                <a:spcPct val="0"/>
              </a:spcBef>
              <a:spcAft>
                <a:spcPct val="0"/>
              </a:spcAft>
            </a:pPr>
            <a:endParaRPr lang="en-US" sz="100" b="1" u="sng" dirty="0" smtClean="0">
              <a:latin typeface="Arial" pitchFamily="34" charset="0"/>
              <a:ea typeface="Calibri" pitchFamily="34" charset="0"/>
              <a:cs typeface="Arial" pitchFamily="34" charset="0"/>
            </a:endParaRPr>
          </a:p>
          <a:p>
            <a:pPr marL="119063" indent="-119063">
              <a:buFont typeface="Arial" pitchFamily="34" charset="0"/>
              <a:buChar char="•"/>
            </a:pPr>
            <a:r>
              <a:rPr lang="en-US" sz="1000" dirty="0" smtClean="0">
                <a:latin typeface="Calibri" pitchFamily="34" charset="0"/>
                <a:cs typeface="Calibri" pitchFamily="34" charset="0"/>
              </a:rPr>
              <a:t>Trained and tuned a set of neural networks using  the R </a:t>
            </a:r>
            <a:r>
              <a:rPr lang="en-US" sz="1000" i="1" dirty="0" err="1" smtClean="0">
                <a:latin typeface="Calibri" pitchFamily="34" charset="0"/>
                <a:cs typeface="Calibri" pitchFamily="34" charset="0"/>
              </a:rPr>
              <a:t>neuralnet</a:t>
            </a:r>
            <a:r>
              <a:rPr lang="en-US" sz="1000" i="1" dirty="0" smtClean="0">
                <a:latin typeface="Calibri" pitchFamily="34" charset="0"/>
                <a:cs typeface="Calibri" pitchFamily="34" charset="0"/>
              </a:rPr>
              <a:t> </a:t>
            </a:r>
            <a:r>
              <a:rPr lang="en-US" sz="1000" dirty="0" smtClean="0">
                <a:latin typeface="Calibri" pitchFamily="34" charset="0"/>
                <a:cs typeface="Calibri" pitchFamily="34" charset="0"/>
              </a:rPr>
              <a:t>package </a:t>
            </a:r>
          </a:p>
          <a:p>
            <a:pPr marL="119063" indent="-119063">
              <a:buFont typeface="Arial" pitchFamily="34" charset="0"/>
              <a:buChar char="•"/>
            </a:pPr>
            <a:r>
              <a:rPr lang="en-US" sz="1000" dirty="0" smtClean="0">
                <a:latin typeface="Calibri" pitchFamily="34" charset="0"/>
                <a:cs typeface="Calibri" pitchFamily="34" charset="0"/>
              </a:rPr>
              <a:t>Tried different time periods, training and test data sets, hidden layer sizes  and repetition counts</a:t>
            </a:r>
          </a:p>
          <a:p>
            <a:pPr marL="119063" indent="-119063">
              <a:buFont typeface="Arial" pitchFamily="34" charset="0"/>
              <a:buChar char="•"/>
            </a:pPr>
            <a:r>
              <a:rPr lang="en-US" sz="1000" dirty="0" smtClean="0">
                <a:latin typeface="Calibri" pitchFamily="34" charset="0"/>
                <a:cs typeface="Calibri" pitchFamily="34" charset="0"/>
              </a:rPr>
              <a:t>The chosen NN was used to predict Return Rates for the Validation data set</a:t>
            </a:r>
          </a:p>
          <a:p>
            <a:pPr marL="119063" indent="-119063"/>
            <a:endParaRPr lang="en-US" sz="1000" dirty="0" smtClean="0">
              <a:latin typeface="Calibri" pitchFamily="34" charset="0"/>
              <a:cs typeface="Calibri" pitchFamily="34" charset="0"/>
            </a:endParaRPr>
          </a:p>
          <a:p>
            <a:pPr marL="119063" indent="-119063"/>
            <a:r>
              <a:rPr lang="en-US" sz="1050" b="1" u="sng" dirty="0" smtClean="0">
                <a:latin typeface="Arial" pitchFamily="34" charset="0"/>
                <a:ea typeface="Calibri" pitchFamily="34" charset="0"/>
                <a:cs typeface="Arial" pitchFamily="34" charset="0"/>
              </a:rPr>
              <a:t>Results</a:t>
            </a:r>
            <a:endParaRPr lang="en-US" sz="1000" dirty="0" smtClean="0">
              <a:latin typeface="Calibri" pitchFamily="34" charset="0"/>
              <a:cs typeface="Calibri" pitchFamily="34" charset="0"/>
            </a:endParaRPr>
          </a:p>
          <a:p>
            <a:pPr marL="119063" indent="-119063">
              <a:buFont typeface="Arial" pitchFamily="34" charset="0"/>
              <a:buChar char="•"/>
            </a:pPr>
            <a:endParaRPr lang="en-US" sz="1000" dirty="0" smtClean="0">
              <a:latin typeface="Calibri" pitchFamily="34" charset="0"/>
              <a:cs typeface="Calibri" pitchFamily="34" charset="0"/>
            </a:endParaRPr>
          </a:p>
          <a:p>
            <a:pPr marL="119063" indent="-119063">
              <a:buFont typeface="Arial" pitchFamily="34" charset="0"/>
              <a:buChar char="•"/>
            </a:pPr>
            <a:r>
              <a:rPr lang="en-US" sz="1000" dirty="0" smtClean="0">
                <a:latin typeface="Calibri" pitchFamily="34" charset="0"/>
                <a:cs typeface="Calibri" pitchFamily="34" charset="0"/>
              </a:rPr>
              <a:t>Predicted return rates were fairly </a:t>
            </a:r>
            <a:r>
              <a:rPr lang="en-US" sz="1000" b="1" dirty="0" smtClean="0">
                <a:latin typeface="Calibri" pitchFamily="34" charset="0"/>
                <a:cs typeface="Calibri" pitchFamily="34" charset="0"/>
              </a:rPr>
              <a:t>inaccurate</a:t>
            </a:r>
          </a:p>
          <a:p>
            <a:pPr marL="119063" indent="-119063">
              <a:buFont typeface="Arial" pitchFamily="34" charset="0"/>
              <a:buChar char="•"/>
            </a:pPr>
            <a:r>
              <a:rPr lang="en-US" sz="1000" i="1" dirty="0" smtClean="0">
                <a:latin typeface="Calibri" pitchFamily="34" charset="0"/>
                <a:ea typeface="Calibri" pitchFamily="34" charset="0"/>
                <a:cs typeface="Calibri" pitchFamily="34" charset="0"/>
              </a:rPr>
              <a:t>However</a:t>
            </a:r>
            <a:r>
              <a:rPr lang="en-US" sz="1000" dirty="0" smtClean="0">
                <a:latin typeface="Calibri" pitchFamily="34" charset="0"/>
                <a:ea typeface="Calibri" pitchFamily="34" charset="0"/>
                <a:cs typeface="Calibri" pitchFamily="34" charset="0"/>
              </a:rPr>
              <a:t>, observations where the NN predicted </a:t>
            </a:r>
            <a:r>
              <a:rPr lang="en-US" sz="1000" i="1" dirty="0" smtClean="0">
                <a:latin typeface="Calibri" pitchFamily="34" charset="0"/>
                <a:ea typeface="Calibri" pitchFamily="34" charset="0"/>
                <a:cs typeface="Calibri" pitchFamily="34" charset="0"/>
              </a:rPr>
              <a:t>relatively</a:t>
            </a:r>
            <a:r>
              <a:rPr lang="en-US" sz="1000" dirty="0" smtClean="0">
                <a:latin typeface="Calibri" pitchFamily="34" charset="0"/>
                <a:ea typeface="Calibri" pitchFamily="34" charset="0"/>
                <a:cs typeface="Calibri" pitchFamily="34" charset="0"/>
              </a:rPr>
              <a:t> large </a:t>
            </a:r>
            <a:r>
              <a:rPr lang="en-US" sz="1000" b="1" dirty="0" smtClean="0">
                <a:solidFill>
                  <a:srgbClr val="FF0000"/>
                </a:solidFill>
                <a:latin typeface="Calibri" pitchFamily="34" charset="0"/>
                <a:ea typeface="Calibri" pitchFamily="34" charset="0"/>
                <a:cs typeface="Calibri" pitchFamily="34" charset="0"/>
              </a:rPr>
              <a:t>negative</a:t>
            </a:r>
            <a:r>
              <a:rPr lang="en-US" sz="1000" dirty="0" smtClean="0">
                <a:latin typeface="Calibri" pitchFamily="34" charset="0"/>
                <a:ea typeface="Calibri" pitchFamily="34" charset="0"/>
                <a:cs typeface="Calibri" pitchFamily="34" charset="0"/>
              </a:rPr>
              <a:t> returns in general corresponded to accurate </a:t>
            </a:r>
            <a:r>
              <a:rPr lang="en-US" sz="1000" b="1" dirty="0" smtClean="0">
                <a:solidFill>
                  <a:srgbClr val="FF0000"/>
                </a:solidFill>
                <a:latin typeface="Calibri" pitchFamily="34" charset="0"/>
                <a:ea typeface="Calibri" pitchFamily="34" charset="0"/>
                <a:cs typeface="Calibri" pitchFamily="34" charset="0"/>
              </a:rPr>
              <a:t>Sell </a:t>
            </a:r>
            <a:r>
              <a:rPr lang="en-US" sz="1000" dirty="0" smtClean="0">
                <a:latin typeface="Calibri" pitchFamily="34" charset="0"/>
                <a:ea typeface="Calibri" pitchFamily="34" charset="0"/>
                <a:cs typeface="Calibri" pitchFamily="34" charset="0"/>
              </a:rPr>
              <a:t>signals  (see charts to the right), especially if the signals occur in sequence over a small period of time</a:t>
            </a:r>
          </a:p>
          <a:p>
            <a:pPr marL="119063" indent="-119063">
              <a:buFont typeface="Arial" pitchFamily="34" charset="0"/>
              <a:buChar char="•"/>
            </a:pPr>
            <a:r>
              <a:rPr lang="en-US" sz="1000" i="1" dirty="0" smtClean="0">
                <a:latin typeface="Calibri" pitchFamily="34" charset="0"/>
                <a:ea typeface="Calibri" pitchFamily="34" charset="0"/>
                <a:cs typeface="Calibri" pitchFamily="34" charset="0"/>
              </a:rPr>
              <a:t>Similarly</a:t>
            </a:r>
            <a:r>
              <a:rPr lang="en-US" sz="1000" dirty="0" smtClean="0">
                <a:latin typeface="Calibri" pitchFamily="34" charset="0"/>
                <a:ea typeface="Calibri" pitchFamily="34" charset="0"/>
                <a:cs typeface="Calibri" pitchFamily="34" charset="0"/>
              </a:rPr>
              <a:t> , observations where the NN predicted </a:t>
            </a:r>
            <a:r>
              <a:rPr lang="en-US" sz="1000" i="1" dirty="0" smtClean="0">
                <a:latin typeface="Calibri" pitchFamily="34" charset="0"/>
                <a:ea typeface="Calibri" pitchFamily="34" charset="0"/>
                <a:cs typeface="Calibri" pitchFamily="34" charset="0"/>
              </a:rPr>
              <a:t>relatively</a:t>
            </a:r>
            <a:r>
              <a:rPr lang="en-US" sz="1000" dirty="0" smtClean="0">
                <a:latin typeface="Calibri" pitchFamily="34" charset="0"/>
                <a:ea typeface="Calibri" pitchFamily="34" charset="0"/>
                <a:cs typeface="Calibri" pitchFamily="34" charset="0"/>
              </a:rPr>
              <a:t> large </a:t>
            </a:r>
            <a:r>
              <a:rPr lang="en-US" sz="1000" b="1" dirty="0" smtClean="0">
                <a:solidFill>
                  <a:srgbClr val="00B050"/>
                </a:solidFill>
                <a:latin typeface="Calibri" pitchFamily="34" charset="0"/>
                <a:ea typeface="Calibri" pitchFamily="34" charset="0"/>
                <a:cs typeface="Calibri" pitchFamily="34" charset="0"/>
              </a:rPr>
              <a:t>positive</a:t>
            </a:r>
            <a:r>
              <a:rPr lang="en-US" sz="1000" dirty="0" smtClean="0">
                <a:latin typeface="Calibri" pitchFamily="34" charset="0"/>
                <a:ea typeface="Calibri" pitchFamily="34" charset="0"/>
                <a:cs typeface="Calibri" pitchFamily="34" charset="0"/>
              </a:rPr>
              <a:t> returns in general corresponded to accurate </a:t>
            </a:r>
            <a:r>
              <a:rPr lang="en-US" sz="1000" b="1" dirty="0" smtClean="0">
                <a:solidFill>
                  <a:srgbClr val="00B050"/>
                </a:solidFill>
                <a:latin typeface="Calibri" pitchFamily="34" charset="0"/>
                <a:ea typeface="Calibri" pitchFamily="34" charset="0"/>
                <a:cs typeface="Calibri" pitchFamily="34" charset="0"/>
              </a:rPr>
              <a:t>Buy</a:t>
            </a:r>
            <a:r>
              <a:rPr lang="en-US" sz="1000" dirty="0" smtClean="0">
                <a:latin typeface="Calibri" pitchFamily="34" charset="0"/>
                <a:ea typeface="Calibri" pitchFamily="34" charset="0"/>
                <a:cs typeface="Calibri" pitchFamily="34" charset="0"/>
              </a:rPr>
              <a:t> signals  (see charts to the right), especially if the signals occur in sequence over a small period of time</a:t>
            </a:r>
          </a:p>
          <a:p>
            <a:pPr marL="112713" lvl="0" indent="-112713" fontAlgn="base">
              <a:spcBef>
                <a:spcPct val="0"/>
              </a:spcBef>
              <a:spcAft>
                <a:spcPct val="0"/>
              </a:spcAft>
              <a:buFont typeface="Arial" pitchFamily="34" charset="0"/>
              <a:buChar char="•"/>
            </a:pPr>
            <a:endParaRPr lang="en-US" sz="1000" dirty="0" smtClean="0">
              <a:latin typeface="Calibri" pitchFamily="34" charset="0"/>
              <a:cs typeface="Calibri" pitchFamily="34" charset="0"/>
            </a:endParaRPr>
          </a:p>
          <a:p>
            <a:pPr marL="112713" lvl="0" indent="-112713" fontAlgn="base">
              <a:spcBef>
                <a:spcPct val="0"/>
              </a:spcBef>
              <a:spcAft>
                <a:spcPct val="0"/>
              </a:spcAft>
              <a:buFont typeface="Arial" pitchFamily="34" charset="0"/>
              <a:buChar char="•"/>
            </a:pPr>
            <a:endParaRPr lang="en-US" sz="1000" dirty="0" smtClean="0">
              <a:latin typeface="Calibri" pitchFamily="34" charset="0"/>
              <a:cs typeface="Calibri" pitchFamily="34" charset="0"/>
            </a:endParaRPr>
          </a:p>
          <a:p>
            <a:pPr lvl="1" fontAlgn="base">
              <a:spcBef>
                <a:spcPct val="0"/>
              </a:spcBef>
              <a:spcAft>
                <a:spcPct val="0"/>
              </a:spcAft>
            </a:pPr>
            <a:endParaRPr lang="en-US" sz="800" dirty="0" smtClean="0">
              <a:latin typeface="Arial" pitchFamily="34" charset="0"/>
              <a:ea typeface="Calibri" pitchFamily="34" charset="0"/>
              <a:cs typeface="Arial" pitchFamily="34" charset="0"/>
            </a:endParaRPr>
          </a:p>
          <a:p>
            <a:pPr lvl="1" fontAlgn="base">
              <a:spcBef>
                <a:spcPct val="0"/>
              </a:spcBef>
              <a:spcAft>
                <a:spcPct val="0"/>
              </a:spcAft>
            </a:pPr>
            <a:endParaRPr lang="en-US" sz="800" dirty="0" smtClean="0">
              <a:latin typeface="Arial" pitchFamily="34" charset="0"/>
              <a:ea typeface="Calibri" pitchFamily="34" charset="0"/>
              <a:cs typeface="Arial" pitchFamily="34" charset="0"/>
            </a:endParaRPr>
          </a:p>
          <a:p>
            <a:pPr lvl="0" fontAlgn="base">
              <a:spcBef>
                <a:spcPct val="0"/>
              </a:spcBef>
              <a:spcAft>
                <a:spcPct val="0"/>
              </a:spcAft>
              <a:buFont typeface="Arial" pitchFamily="34" charset="0"/>
              <a:buChar char="•"/>
            </a:pPr>
            <a:endParaRPr lang="en-US" sz="1000" b="1" dirty="0" smtClean="0">
              <a:latin typeface="Calibri" pitchFamily="34" charset="0"/>
              <a:cs typeface="Calibri" pitchFamily="34" charset="0"/>
            </a:endParaRPr>
          </a:p>
          <a:p>
            <a:pPr lvl="0" eaLnBrk="0" fontAlgn="base" hangingPunct="0">
              <a:spcBef>
                <a:spcPct val="0"/>
              </a:spcBef>
              <a:spcAft>
                <a:spcPct val="0"/>
              </a:spcAft>
            </a:pPr>
            <a:endParaRPr lang="en-US" sz="1000" dirty="0" smtClean="0">
              <a:solidFill>
                <a:srgbClr val="7030A0"/>
              </a:solidFill>
              <a:latin typeface="Calibri" pitchFamily="34" charset="0"/>
              <a:ea typeface="Calibri" pitchFamily="34" charset="0"/>
              <a:cs typeface="Calibri" pitchFamily="34" charset="0"/>
            </a:endParaRPr>
          </a:p>
          <a:p>
            <a:pPr marL="119063" indent="-119063">
              <a:buFont typeface="Arial" pitchFamily="34" charset="0"/>
              <a:buChar char="•"/>
            </a:pPr>
            <a:endParaRPr lang="en-US" sz="1000" dirty="0" smtClean="0">
              <a:latin typeface="Calibri" pitchFamily="34" charset="0"/>
              <a:cs typeface="Calibri" pitchFamily="34" charset="0"/>
            </a:endParaRPr>
          </a:p>
        </p:txBody>
      </p:sp>
      <p:sp>
        <p:nvSpPr>
          <p:cNvPr id="67" name="Oval 66"/>
          <p:cNvSpPr/>
          <p:nvPr/>
        </p:nvSpPr>
        <p:spPr>
          <a:xfrm>
            <a:off x="6934200" y="5943600"/>
            <a:ext cx="152400" cy="2571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7772400" y="5486400"/>
            <a:ext cx="152400" cy="2571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4150425" y="5791200"/>
            <a:ext cx="152400" cy="2571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3938650" y="5674550"/>
            <a:ext cx="152400" cy="2571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Neural Network –Chosen Configuration</a:t>
            </a:r>
            <a:endParaRPr lang="en-US" sz="2200" dirty="0">
              <a:solidFill>
                <a:schemeClr val="bg2">
                  <a:lumMod val="10000"/>
                </a:schemeClr>
              </a:solidFill>
              <a:latin typeface="Calibri" pitchFamily="34" charset="0"/>
              <a:cs typeface="Calibri" pitchFamily="34" charset="0"/>
            </a:endParaRPr>
          </a:p>
        </p:txBody>
      </p:sp>
      <p:pic>
        <p:nvPicPr>
          <p:cNvPr id="3" name="Picture 2"/>
          <p:cNvPicPr/>
          <p:nvPr/>
        </p:nvPicPr>
        <p:blipFill>
          <a:blip r:embed="rId2" cstate="print"/>
          <a:srcRect/>
          <a:stretch>
            <a:fillRect/>
          </a:stretch>
        </p:blipFill>
        <p:spPr bwMode="auto">
          <a:xfrm>
            <a:off x="1066800" y="1828800"/>
            <a:ext cx="6477000" cy="3735234"/>
          </a:xfrm>
          <a:prstGeom prst="rect">
            <a:avLst/>
          </a:prstGeom>
          <a:noFill/>
          <a:ln w="9525">
            <a:solidFill>
              <a:schemeClr val="tx1">
                <a:lumMod val="50000"/>
                <a:lumOff val="50000"/>
              </a:schemeClr>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443132" y="5652868"/>
            <a:ext cx="1608408" cy="214532"/>
          </a:xfrm>
          <a:prstGeom prst="rect">
            <a:avLst/>
          </a:prstGeom>
          <a:solidFill>
            <a:srgbClr val="FF5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448992" y="5376204"/>
            <a:ext cx="1608408" cy="214532"/>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691" name="Picture 3"/>
          <p:cNvPicPr>
            <a:picLocks noChangeAspect="1" noChangeArrowheads="1"/>
          </p:cNvPicPr>
          <p:nvPr/>
        </p:nvPicPr>
        <p:blipFill>
          <a:blip r:embed="rId2" cstate="print"/>
          <a:srcRect/>
          <a:stretch>
            <a:fillRect/>
          </a:stretch>
        </p:blipFill>
        <p:spPr bwMode="auto">
          <a:xfrm>
            <a:off x="2743200" y="3429000"/>
            <a:ext cx="6019800" cy="27813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solidFill>
                  <a:schemeClr val="bg2">
                    <a:lumMod val="10000"/>
                  </a:schemeClr>
                </a:solidFill>
                <a:latin typeface="Calibri" pitchFamily="34" charset="0"/>
                <a:cs typeface="Calibri" pitchFamily="34" charset="0"/>
              </a:rPr>
              <a:t>Overall </a:t>
            </a:r>
            <a:br>
              <a:rPr lang="en-US" dirty="0" smtClean="0">
                <a:solidFill>
                  <a:schemeClr val="bg2">
                    <a:lumMod val="10000"/>
                  </a:schemeClr>
                </a:solidFill>
                <a:latin typeface="Calibri" pitchFamily="34" charset="0"/>
                <a:cs typeface="Calibri" pitchFamily="34" charset="0"/>
              </a:rPr>
            </a:br>
            <a:r>
              <a:rPr lang="en-US" dirty="0" smtClean="0">
                <a:solidFill>
                  <a:schemeClr val="bg2">
                    <a:lumMod val="10000"/>
                  </a:schemeClr>
                </a:solidFill>
                <a:latin typeface="Calibri" pitchFamily="34" charset="0"/>
                <a:cs typeface="Calibri" pitchFamily="34" charset="0"/>
              </a:rPr>
              <a:t>Results</a:t>
            </a:r>
            <a:endParaRPr lang="en-US" dirty="0">
              <a:solidFill>
                <a:schemeClr val="bg2">
                  <a:lumMod val="10000"/>
                </a:schemeClr>
              </a:solidFill>
              <a:latin typeface="Calibri" pitchFamily="34" charset="0"/>
              <a:cs typeface="Calibri" pitchFamily="34" charset="0"/>
            </a:endParaRPr>
          </a:p>
        </p:txBody>
      </p:sp>
      <p:sp>
        <p:nvSpPr>
          <p:cNvPr id="134" name="Rectangle 133"/>
          <p:cNvSpPr/>
          <p:nvPr/>
        </p:nvSpPr>
        <p:spPr>
          <a:xfrm>
            <a:off x="84826" y="1066800"/>
            <a:ext cx="2438400" cy="3352800"/>
          </a:xfrm>
          <a:prstGeom prst="rect">
            <a:avLst/>
          </a:prstGeom>
          <a:solidFill>
            <a:schemeClr val="bg1"/>
          </a:solidFill>
          <a:ln w="19050">
            <a:solidFill>
              <a:schemeClr val="accent2">
                <a:lumMod val="75000"/>
              </a:schemeClr>
            </a:solidFill>
          </a:ln>
        </p:spPr>
        <p:txBody>
          <a:bodyPr wrap="square" rtlCol="0">
            <a:noAutofit/>
          </a:bodyPr>
          <a:lstStyle/>
          <a:p>
            <a:pPr fontAlgn="base">
              <a:spcBef>
                <a:spcPct val="0"/>
              </a:spcBef>
              <a:spcAft>
                <a:spcPct val="0"/>
              </a:spcAft>
            </a:pPr>
            <a:r>
              <a:rPr lang="en-US" sz="1100" b="1" u="sng" dirty="0" smtClean="0">
                <a:latin typeface="Arial" pitchFamily="34" charset="0"/>
                <a:ea typeface="Calibri" pitchFamily="34" charset="0"/>
                <a:cs typeface="Arial" pitchFamily="34" charset="0"/>
              </a:rPr>
              <a:t>Conclusions</a:t>
            </a:r>
          </a:p>
          <a:p>
            <a:pPr fontAlgn="base">
              <a:spcBef>
                <a:spcPct val="0"/>
              </a:spcBef>
              <a:spcAft>
                <a:spcPct val="0"/>
              </a:spcAft>
            </a:pPr>
            <a:endParaRPr lang="en-US" sz="1100" b="1" u="sng" dirty="0" smtClean="0">
              <a:latin typeface="Arial" pitchFamily="34" charset="0"/>
              <a:ea typeface="Calibri" pitchFamily="34" charset="0"/>
              <a:cs typeface="Arial" pitchFamily="34" charset="0"/>
            </a:endParaRPr>
          </a:p>
          <a:p>
            <a:pPr fontAlgn="base">
              <a:spcBef>
                <a:spcPct val="0"/>
              </a:spcBef>
              <a:spcAft>
                <a:spcPct val="0"/>
              </a:spcAft>
            </a:pPr>
            <a:endParaRPr lang="en-US" sz="200" b="1" u="sng" dirty="0" smtClean="0">
              <a:latin typeface="Arial" pitchFamily="34" charset="0"/>
              <a:ea typeface="Calibri" pitchFamily="34" charset="0"/>
              <a:cs typeface="Arial" pitchFamily="34" charset="0"/>
            </a:endParaRPr>
          </a:p>
          <a:p>
            <a:pPr marL="119063" indent="-119063">
              <a:buFont typeface="Arial" pitchFamily="34" charset="0"/>
              <a:buChar char="•"/>
            </a:pPr>
            <a:r>
              <a:rPr lang="en-US" sz="1050" dirty="0" smtClean="0">
                <a:latin typeface="Calibri" pitchFamily="34" charset="0"/>
                <a:cs typeface="Calibri" pitchFamily="34" charset="0"/>
              </a:rPr>
              <a:t>C50 did a reasonable job of raising Sell and Buy signals, better with </a:t>
            </a:r>
            <a:r>
              <a:rPr lang="en-US" sz="1050" b="1" dirty="0" smtClean="0">
                <a:solidFill>
                  <a:srgbClr val="00B050"/>
                </a:solidFill>
                <a:latin typeface="Calibri" pitchFamily="34" charset="0"/>
                <a:cs typeface="Calibri" pitchFamily="34" charset="0"/>
              </a:rPr>
              <a:t>Buys</a:t>
            </a:r>
          </a:p>
          <a:p>
            <a:pPr marL="119063" indent="-119063">
              <a:buFont typeface="Arial" pitchFamily="34" charset="0"/>
              <a:buChar char="•"/>
            </a:pPr>
            <a:r>
              <a:rPr lang="en-US" sz="1050" dirty="0" smtClean="0">
                <a:latin typeface="Calibri" pitchFamily="34" charset="0"/>
                <a:cs typeface="Calibri" pitchFamily="34" charset="0"/>
              </a:rPr>
              <a:t>NN did </a:t>
            </a:r>
            <a:r>
              <a:rPr lang="en-US" sz="1050" b="1" dirty="0" smtClean="0">
                <a:latin typeface="Calibri" pitchFamily="34" charset="0"/>
                <a:cs typeface="Calibri" pitchFamily="34" charset="0"/>
              </a:rPr>
              <a:t>not</a:t>
            </a:r>
            <a:r>
              <a:rPr lang="en-US" sz="1050" dirty="0" smtClean="0">
                <a:latin typeface="Calibri" pitchFamily="34" charset="0"/>
                <a:cs typeface="Calibri" pitchFamily="34" charset="0"/>
              </a:rPr>
              <a:t> do a good job of predicting returns but did better in raising Buy / Sell signals – especially </a:t>
            </a:r>
            <a:r>
              <a:rPr lang="en-US" sz="1050" b="1" dirty="0" smtClean="0">
                <a:solidFill>
                  <a:srgbClr val="00B050"/>
                </a:solidFill>
                <a:latin typeface="Calibri" pitchFamily="34" charset="0"/>
                <a:cs typeface="Calibri" pitchFamily="34" charset="0"/>
              </a:rPr>
              <a:t>Buy</a:t>
            </a:r>
            <a:r>
              <a:rPr lang="en-US" sz="1050" dirty="0" smtClean="0">
                <a:latin typeface="Calibri" pitchFamily="34" charset="0"/>
                <a:cs typeface="Calibri" pitchFamily="34" charset="0"/>
              </a:rPr>
              <a:t> signals</a:t>
            </a:r>
          </a:p>
          <a:p>
            <a:pPr marL="119063" indent="-119063">
              <a:buFont typeface="Arial" pitchFamily="34" charset="0"/>
              <a:buChar char="•"/>
            </a:pPr>
            <a:r>
              <a:rPr lang="en-US" sz="1050" dirty="0" smtClean="0">
                <a:latin typeface="Calibri" pitchFamily="34" charset="0"/>
                <a:cs typeface="Calibri" pitchFamily="34" charset="0"/>
              </a:rPr>
              <a:t>The charts on the right show a different view of the signals.  The </a:t>
            </a:r>
            <a:r>
              <a:rPr lang="en-US" sz="1050" b="1" dirty="0" smtClean="0">
                <a:latin typeface="Calibri" pitchFamily="34" charset="0"/>
                <a:cs typeface="Calibri" pitchFamily="34" charset="0"/>
              </a:rPr>
              <a:t>C50 and NN</a:t>
            </a:r>
            <a:r>
              <a:rPr lang="en-US" sz="1050" dirty="0" smtClean="0">
                <a:latin typeface="Calibri" pitchFamily="34" charset="0"/>
                <a:cs typeface="Calibri" pitchFamily="34" charset="0"/>
              </a:rPr>
              <a:t> </a:t>
            </a:r>
            <a:r>
              <a:rPr lang="en-US" sz="1050" b="1" dirty="0" smtClean="0">
                <a:solidFill>
                  <a:srgbClr val="FF0000"/>
                </a:solidFill>
                <a:latin typeface="Calibri" pitchFamily="34" charset="0"/>
                <a:cs typeface="Calibri" pitchFamily="34" charset="0"/>
              </a:rPr>
              <a:t>Sell </a:t>
            </a:r>
            <a:r>
              <a:rPr lang="en-US" sz="1050" dirty="0" smtClean="0">
                <a:latin typeface="Calibri" pitchFamily="34" charset="0"/>
                <a:cs typeface="Calibri" pitchFamily="34" charset="0"/>
              </a:rPr>
              <a:t>and</a:t>
            </a:r>
            <a:r>
              <a:rPr lang="en-US" sz="1050" b="1" dirty="0" smtClean="0">
                <a:solidFill>
                  <a:srgbClr val="FF0000"/>
                </a:solidFill>
                <a:latin typeface="Calibri" pitchFamily="34" charset="0"/>
                <a:cs typeface="Calibri" pitchFamily="34" charset="0"/>
              </a:rPr>
              <a:t> </a:t>
            </a:r>
            <a:r>
              <a:rPr lang="en-US" sz="1050" b="1" dirty="0" smtClean="0">
                <a:solidFill>
                  <a:srgbClr val="00B050"/>
                </a:solidFill>
                <a:latin typeface="Calibri" pitchFamily="34" charset="0"/>
                <a:cs typeface="Calibri" pitchFamily="34" charset="0"/>
              </a:rPr>
              <a:t>Buy </a:t>
            </a:r>
            <a:r>
              <a:rPr lang="en-US" sz="1050" dirty="0" smtClean="0">
                <a:latin typeface="Calibri" pitchFamily="34" charset="0"/>
                <a:cs typeface="Calibri" pitchFamily="34" charset="0"/>
              </a:rPr>
              <a:t>signals </a:t>
            </a:r>
            <a:r>
              <a:rPr lang="en-US" sz="1050" dirty="0" smtClean="0">
                <a:latin typeface="Calibri" pitchFamily="34" charset="0"/>
                <a:cs typeface="Calibri" pitchFamily="34" charset="0"/>
              </a:rPr>
              <a:t>are shown in one plot, and </a:t>
            </a:r>
            <a:r>
              <a:rPr lang="en-US" sz="1050" b="1" dirty="0" smtClean="0">
                <a:latin typeface="Calibri" pitchFamily="34" charset="0"/>
                <a:cs typeface="Calibri" pitchFamily="34" charset="0"/>
              </a:rPr>
              <a:t>Signals</a:t>
            </a:r>
            <a:r>
              <a:rPr lang="en-US" sz="1050" dirty="0" smtClean="0">
                <a:latin typeface="Calibri" pitchFamily="34" charset="0"/>
                <a:cs typeface="Calibri" pitchFamily="34" charset="0"/>
              </a:rPr>
              <a:t> </a:t>
            </a:r>
            <a:r>
              <a:rPr lang="en-US" sz="1050" dirty="0" smtClean="0">
                <a:latin typeface="Calibri" pitchFamily="34" charset="0"/>
                <a:cs typeface="Calibri" pitchFamily="34" charset="0"/>
              </a:rPr>
              <a:t>identified when there are </a:t>
            </a:r>
            <a:r>
              <a:rPr lang="en-US" sz="1050" b="1" dirty="0" smtClean="0">
                <a:latin typeface="Calibri" pitchFamily="34" charset="0"/>
                <a:cs typeface="Calibri" pitchFamily="34" charset="0"/>
              </a:rPr>
              <a:t>4 or more consecutive </a:t>
            </a:r>
            <a:r>
              <a:rPr lang="en-US" sz="1050" dirty="0" smtClean="0">
                <a:latin typeface="Calibri" pitchFamily="34" charset="0"/>
                <a:cs typeface="Calibri" pitchFamily="34" charset="0"/>
              </a:rPr>
              <a:t>consistent predictions</a:t>
            </a:r>
            <a:endParaRPr lang="en-US" sz="1050" dirty="0" smtClean="0">
              <a:latin typeface="Calibri" pitchFamily="34" charset="0"/>
              <a:cs typeface="Calibri" pitchFamily="34" charset="0"/>
            </a:endParaRPr>
          </a:p>
          <a:p>
            <a:pPr marL="119063" indent="-119063">
              <a:buFont typeface="Arial" pitchFamily="34" charset="0"/>
              <a:buChar char="•"/>
            </a:pPr>
            <a:r>
              <a:rPr lang="en-US" sz="1050" dirty="0" smtClean="0">
                <a:latin typeface="Calibri" pitchFamily="34" charset="0"/>
                <a:cs typeface="Calibri" pitchFamily="34" charset="0"/>
              </a:rPr>
              <a:t>Based on these signals, entry and exit points are shown, with shaded areas for signals to be </a:t>
            </a:r>
            <a:r>
              <a:rPr lang="en-US" sz="1050" b="1" dirty="0" smtClean="0">
                <a:latin typeface="Calibri" pitchFamily="34" charset="0"/>
                <a:cs typeface="Calibri" pitchFamily="34" charset="0"/>
              </a:rPr>
              <a:t>In</a:t>
            </a:r>
            <a:r>
              <a:rPr lang="en-US" sz="1050" dirty="0" smtClean="0">
                <a:latin typeface="Calibri" pitchFamily="34" charset="0"/>
                <a:cs typeface="Calibri" pitchFamily="34" charset="0"/>
              </a:rPr>
              <a:t> the market and </a:t>
            </a:r>
            <a:r>
              <a:rPr lang="en-US" sz="1050" b="1" dirty="0" smtClean="0">
                <a:latin typeface="Calibri" pitchFamily="34" charset="0"/>
                <a:cs typeface="Calibri" pitchFamily="34" charset="0"/>
              </a:rPr>
              <a:t>Out</a:t>
            </a:r>
            <a:r>
              <a:rPr lang="en-US" sz="1050" dirty="0" smtClean="0">
                <a:latin typeface="Calibri" pitchFamily="34" charset="0"/>
                <a:cs typeface="Calibri" pitchFamily="34" charset="0"/>
              </a:rPr>
              <a:t> of the </a:t>
            </a:r>
            <a:r>
              <a:rPr lang="en-US" sz="1050" dirty="0" smtClean="0">
                <a:latin typeface="Calibri" pitchFamily="34" charset="0"/>
                <a:cs typeface="Calibri" pitchFamily="34" charset="0"/>
              </a:rPr>
              <a:t>market</a:t>
            </a:r>
          </a:p>
          <a:p>
            <a:pPr marL="119063" indent="-119063">
              <a:buFont typeface="Arial" pitchFamily="34" charset="0"/>
              <a:buChar char="•"/>
            </a:pPr>
            <a:r>
              <a:rPr lang="en-US" sz="1050" dirty="0" smtClean="0">
                <a:latin typeface="Calibri" pitchFamily="34" charset="0"/>
                <a:cs typeface="Calibri" pitchFamily="34" charset="0"/>
              </a:rPr>
              <a:t>The combination of models make a very good job of identifying when to be in the market and when to be out</a:t>
            </a:r>
            <a:endParaRPr lang="en-US" sz="1050" dirty="0" smtClean="0">
              <a:latin typeface="Calibri" pitchFamily="34" charset="0"/>
              <a:cs typeface="Calibri" pitchFamily="34" charset="0"/>
            </a:endParaRPr>
          </a:p>
          <a:p>
            <a:pPr marL="119063" indent="-119063"/>
            <a:endParaRPr lang="en-US" sz="1050" dirty="0" smtClean="0">
              <a:latin typeface="Calibri" pitchFamily="34" charset="0"/>
              <a:cs typeface="Calibri" pitchFamily="34" charset="0"/>
            </a:endParaRPr>
          </a:p>
          <a:p>
            <a:pPr marL="112713" lvl="0" indent="-112713" fontAlgn="base">
              <a:spcBef>
                <a:spcPct val="0"/>
              </a:spcBef>
              <a:spcAft>
                <a:spcPct val="0"/>
              </a:spcAft>
              <a:buFont typeface="Arial" pitchFamily="34" charset="0"/>
              <a:buChar char="•"/>
            </a:pPr>
            <a:endParaRPr lang="en-US" sz="900" dirty="0" smtClean="0">
              <a:latin typeface="Calibri" pitchFamily="34" charset="0"/>
              <a:cs typeface="Calibri" pitchFamily="34" charset="0"/>
            </a:endParaRPr>
          </a:p>
          <a:p>
            <a:pPr lvl="1" fontAlgn="base">
              <a:spcBef>
                <a:spcPct val="0"/>
              </a:spcBef>
              <a:spcAft>
                <a:spcPct val="0"/>
              </a:spcAft>
            </a:pPr>
            <a:endParaRPr lang="en-US" sz="900" dirty="0" smtClean="0">
              <a:latin typeface="Arial" pitchFamily="34" charset="0"/>
              <a:ea typeface="Calibri" pitchFamily="34" charset="0"/>
              <a:cs typeface="Arial" pitchFamily="34" charset="0"/>
            </a:endParaRPr>
          </a:p>
          <a:p>
            <a:pPr lvl="1" fontAlgn="base">
              <a:spcBef>
                <a:spcPct val="0"/>
              </a:spcBef>
              <a:spcAft>
                <a:spcPct val="0"/>
              </a:spcAft>
            </a:pPr>
            <a:endParaRPr lang="en-US" sz="900" dirty="0" smtClean="0">
              <a:latin typeface="Arial" pitchFamily="34" charset="0"/>
              <a:ea typeface="Calibri" pitchFamily="34" charset="0"/>
              <a:cs typeface="Arial" pitchFamily="34" charset="0"/>
            </a:endParaRPr>
          </a:p>
          <a:p>
            <a:pPr lvl="0" fontAlgn="base">
              <a:spcBef>
                <a:spcPct val="0"/>
              </a:spcBef>
              <a:spcAft>
                <a:spcPct val="0"/>
              </a:spcAft>
              <a:buFont typeface="Arial" pitchFamily="34" charset="0"/>
              <a:buChar char="•"/>
            </a:pPr>
            <a:endParaRPr lang="en-US" sz="1050" b="1" dirty="0" smtClean="0">
              <a:latin typeface="Calibri" pitchFamily="34" charset="0"/>
              <a:cs typeface="Calibri" pitchFamily="34" charset="0"/>
            </a:endParaRPr>
          </a:p>
          <a:p>
            <a:pPr lvl="0" eaLnBrk="0" fontAlgn="base" hangingPunct="0">
              <a:spcBef>
                <a:spcPct val="0"/>
              </a:spcBef>
              <a:spcAft>
                <a:spcPct val="0"/>
              </a:spcAft>
            </a:pPr>
            <a:endParaRPr lang="en-US" sz="1050" dirty="0" smtClean="0">
              <a:solidFill>
                <a:srgbClr val="7030A0"/>
              </a:solidFill>
              <a:latin typeface="Calibri" pitchFamily="34" charset="0"/>
              <a:ea typeface="Calibri" pitchFamily="34" charset="0"/>
              <a:cs typeface="Calibri" pitchFamily="34" charset="0"/>
            </a:endParaRPr>
          </a:p>
          <a:p>
            <a:pPr marL="119063" indent="-119063">
              <a:buFont typeface="Arial" pitchFamily="34" charset="0"/>
              <a:buChar char="•"/>
            </a:pPr>
            <a:endParaRPr lang="en-US" sz="1050" dirty="0" smtClean="0">
              <a:latin typeface="Calibri" pitchFamily="34" charset="0"/>
              <a:cs typeface="Calibri" pitchFamily="34" charset="0"/>
            </a:endParaRPr>
          </a:p>
        </p:txBody>
      </p:sp>
      <p:sp>
        <p:nvSpPr>
          <p:cNvPr id="150" name="TextBox 149"/>
          <p:cNvSpPr txBox="1"/>
          <p:nvPr/>
        </p:nvSpPr>
        <p:spPr>
          <a:xfrm>
            <a:off x="4572000" y="204849"/>
            <a:ext cx="1489510" cy="246221"/>
          </a:xfrm>
          <a:prstGeom prst="rect">
            <a:avLst/>
          </a:prstGeom>
          <a:noFill/>
        </p:spPr>
        <p:txBody>
          <a:bodyPr wrap="none" rtlCol="0">
            <a:spAutoFit/>
          </a:bodyPr>
          <a:lstStyle/>
          <a:p>
            <a:pPr algn="r"/>
            <a:r>
              <a:rPr lang="en-US" sz="1000" b="1" dirty="0" err="1" smtClean="0"/>
              <a:t>kMeans</a:t>
            </a:r>
            <a:r>
              <a:rPr lang="en-US" sz="1000" b="1" dirty="0" smtClean="0"/>
              <a:t>: </a:t>
            </a:r>
            <a:r>
              <a:rPr lang="en-US" sz="1000" b="1" dirty="0" smtClean="0"/>
              <a:t>‘sell’ Cluster</a:t>
            </a:r>
            <a:endParaRPr lang="en-US" sz="1000" b="1" dirty="0" smtClean="0">
              <a:solidFill>
                <a:srgbClr val="00B050"/>
              </a:solidFill>
            </a:endParaRPr>
          </a:p>
        </p:txBody>
      </p:sp>
      <p:sp>
        <p:nvSpPr>
          <p:cNvPr id="56" name="TextBox 55"/>
          <p:cNvSpPr txBox="1"/>
          <p:nvPr/>
        </p:nvSpPr>
        <p:spPr>
          <a:xfrm rot="16200000">
            <a:off x="8505890" y="1363080"/>
            <a:ext cx="771365" cy="200055"/>
          </a:xfrm>
          <a:prstGeom prst="rect">
            <a:avLst/>
          </a:prstGeom>
          <a:solidFill>
            <a:schemeClr val="bg1"/>
          </a:solidFill>
        </p:spPr>
        <p:txBody>
          <a:bodyPr wrap="none" rtlCol="0">
            <a:spAutoFit/>
          </a:bodyPr>
          <a:lstStyle/>
          <a:p>
            <a:r>
              <a:rPr lang="en-US" sz="700" b="1" dirty="0" smtClean="0"/>
              <a:t>DJIA Level     </a:t>
            </a:r>
            <a:endParaRPr lang="en-US" sz="700" b="1" dirty="0" smtClean="0">
              <a:solidFill>
                <a:srgbClr val="00B050"/>
              </a:solidFill>
            </a:endParaRPr>
          </a:p>
        </p:txBody>
      </p:sp>
      <p:cxnSp>
        <p:nvCxnSpPr>
          <p:cNvPr id="64" name="Straight Arrow Connector 63"/>
          <p:cNvCxnSpPr/>
          <p:nvPr/>
        </p:nvCxnSpPr>
        <p:spPr>
          <a:xfrm>
            <a:off x="11201400" y="4648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303031" y="4910468"/>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a:off x="304800" y="46482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304800" y="5146594"/>
            <a:ext cx="152400" cy="0"/>
          </a:xfrm>
          <a:prstGeom prst="straightConnector1">
            <a:avLst/>
          </a:prstGeom>
          <a:ln w="57150">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446567" y="4537871"/>
            <a:ext cx="1653017" cy="230832"/>
          </a:xfrm>
          <a:prstGeom prst="rect">
            <a:avLst/>
          </a:prstGeom>
          <a:noFill/>
        </p:spPr>
        <p:txBody>
          <a:bodyPr wrap="none" rtlCol="0">
            <a:spAutoFit/>
          </a:bodyPr>
          <a:lstStyle/>
          <a:p>
            <a:r>
              <a:rPr lang="en-US" sz="900" b="1" dirty="0" smtClean="0"/>
              <a:t>Buy Signal (4 consecutive)</a:t>
            </a:r>
            <a:endParaRPr lang="en-US" sz="900" b="1" dirty="0" smtClean="0">
              <a:solidFill>
                <a:srgbClr val="00B050"/>
              </a:solidFill>
            </a:endParaRPr>
          </a:p>
        </p:txBody>
      </p:sp>
      <p:sp>
        <p:nvSpPr>
          <p:cNvPr id="199" name="TextBox 198"/>
          <p:cNvSpPr txBox="1"/>
          <p:nvPr/>
        </p:nvSpPr>
        <p:spPr>
          <a:xfrm>
            <a:off x="457200" y="4798368"/>
            <a:ext cx="1640193" cy="230832"/>
          </a:xfrm>
          <a:prstGeom prst="rect">
            <a:avLst/>
          </a:prstGeom>
          <a:noFill/>
        </p:spPr>
        <p:txBody>
          <a:bodyPr wrap="none" rtlCol="0">
            <a:spAutoFit/>
          </a:bodyPr>
          <a:lstStyle/>
          <a:p>
            <a:r>
              <a:rPr lang="en-US" sz="900" b="1" dirty="0" smtClean="0"/>
              <a:t>Sell Signal (4 consecutive)</a:t>
            </a:r>
            <a:endParaRPr lang="en-US" sz="900" b="1" dirty="0" smtClean="0">
              <a:solidFill>
                <a:srgbClr val="00B050"/>
              </a:solidFill>
            </a:endParaRPr>
          </a:p>
        </p:txBody>
      </p:sp>
      <p:sp>
        <p:nvSpPr>
          <p:cNvPr id="200" name="TextBox 199"/>
          <p:cNvSpPr txBox="1"/>
          <p:nvPr/>
        </p:nvSpPr>
        <p:spPr>
          <a:xfrm>
            <a:off x="446567" y="5046896"/>
            <a:ext cx="1653017" cy="230832"/>
          </a:xfrm>
          <a:prstGeom prst="rect">
            <a:avLst/>
          </a:prstGeom>
          <a:noFill/>
        </p:spPr>
        <p:txBody>
          <a:bodyPr wrap="none" rtlCol="0">
            <a:spAutoFit/>
          </a:bodyPr>
          <a:lstStyle/>
          <a:p>
            <a:r>
              <a:rPr lang="en-US" sz="900" b="1" dirty="0" smtClean="0"/>
              <a:t>Conflicting Signal – Hold ?</a:t>
            </a:r>
            <a:endParaRPr lang="en-US" sz="900" b="1" dirty="0" smtClean="0">
              <a:solidFill>
                <a:srgbClr val="00B050"/>
              </a:solidFill>
            </a:endParaRPr>
          </a:p>
        </p:txBody>
      </p:sp>
      <p:cxnSp>
        <p:nvCxnSpPr>
          <p:cNvPr id="201" name="Straight Connector 200"/>
          <p:cNvCxnSpPr/>
          <p:nvPr/>
        </p:nvCxnSpPr>
        <p:spPr>
          <a:xfrm>
            <a:off x="381000" y="5410200"/>
            <a:ext cx="0" cy="152400"/>
          </a:xfrm>
          <a:prstGeom prst="line">
            <a:avLst/>
          </a:prstGeom>
          <a:ln w="285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448336" y="5376532"/>
            <a:ext cx="691215" cy="230832"/>
          </a:xfrm>
          <a:prstGeom prst="rect">
            <a:avLst/>
          </a:prstGeom>
          <a:noFill/>
        </p:spPr>
        <p:txBody>
          <a:bodyPr wrap="none" rtlCol="0">
            <a:spAutoFit/>
          </a:bodyPr>
          <a:lstStyle/>
          <a:p>
            <a:r>
              <a:rPr lang="en-US" sz="900" b="1" dirty="0" smtClean="0"/>
              <a:t>In Market</a:t>
            </a:r>
            <a:endParaRPr lang="en-US" sz="900" b="1" dirty="0" smtClean="0">
              <a:solidFill>
                <a:srgbClr val="00B050"/>
              </a:solidFill>
            </a:endParaRPr>
          </a:p>
        </p:txBody>
      </p:sp>
      <p:cxnSp>
        <p:nvCxnSpPr>
          <p:cNvPr id="207" name="Straight Connector 206"/>
          <p:cNvCxnSpPr/>
          <p:nvPr/>
        </p:nvCxnSpPr>
        <p:spPr>
          <a:xfrm>
            <a:off x="388712" y="5690196"/>
            <a:ext cx="0" cy="1524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456048" y="5656528"/>
            <a:ext cx="928459" cy="230832"/>
          </a:xfrm>
          <a:prstGeom prst="rect">
            <a:avLst/>
          </a:prstGeom>
          <a:noFill/>
        </p:spPr>
        <p:txBody>
          <a:bodyPr wrap="none" rtlCol="0">
            <a:spAutoFit/>
          </a:bodyPr>
          <a:lstStyle/>
          <a:p>
            <a:r>
              <a:rPr lang="en-US" sz="900" b="1" dirty="0" smtClean="0"/>
              <a:t>Out of Market</a:t>
            </a:r>
            <a:endParaRPr lang="en-US" sz="900" b="1" dirty="0" smtClean="0">
              <a:solidFill>
                <a:srgbClr val="00B050"/>
              </a:solidFill>
            </a:endParaRPr>
          </a:p>
        </p:txBody>
      </p:sp>
      <p:cxnSp>
        <p:nvCxnSpPr>
          <p:cNvPr id="209" name="Straight Connector 208"/>
          <p:cNvCxnSpPr/>
          <p:nvPr/>
        </p:nvCxnSpPr>
        <p:spPr>
          <a:xfrm>
            <a:off x="391633" y="5943137"/>
            <a:ext cx="0" cy="152400"/>
          </a:xfrm>
          <a:prstGeom prst="line">
            <a:avLst/>
          </a:prstGeom>
          <a:ln w="28575">
            <a:solidFill>
              <a:srgbClr val="9F5FCF"/>
            </a:solidFill>
            <a:prstDash val="sysDot"/>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458969" y="5909469"/>
            <a:ext cx="441146" cy="230832"/>
          </a:xfrm>
          <a:prstGeom prst="rect">
            <a:avLst/>
          </a:prstGeom>
          <a:noFill/>
        </p:spPr>
        <p:txBody>
          <a:bodyPr wrap="none" rtlCol="0">
            <a:spAutoFit/>
          </a:bodyPr>
          <a:lstStyle/>
          <a:p>
            <a:r>
              <a:rPr lang="en-US" sz="900" b="1" dirty="0" smtClean="0"/>
              <a:t>Hold</a:t>
            </a:r>
            <a:endParaRPr lang="en-US" sz="900" b="1" dirty="0" smtClean="0">
              <a:solidFill>
                <a:srgbClr val="00B050"/>
              </a:solidFill>
            </a:endParaRPr>
          </a:p>
        </p:txBody>
      </p:sp>
      <p:pic>
        <p:nvPicPr>
          <p:cNvPr id="211" name="Picture 2"/>
          <p:cNvPicPr>
            <a:picLocks noChangeAspect="1" noChangeArrowheads="1"/>
          </p:cNvPicPr>
          <p:nvPr/>
        </p:nvPicPr>
        <p:blipFill>
          <a:blip r:embed="rId3" cstate="print"/>
          <a:srcRect/>
          <a:stretch>
            <a:fillRect/>
          </a:stretch>
        </p:blipFill>
        <p:spPr bwMode="auto">
          <a:xfrm>
            <a:off x="2819400" y="838200"/>
            <a:ext cx="6096000" cy="2655711"/>
          </a:xfrm>
          <a:prstGeom prst="rect">
            <a:avLst/>
          </a:prstGeom>
          <a:noFill/>
          <a:ln w="9525">
            <a:noFill/>
            <a:miter lim="800000"/>
            <a:headEnd/>
            <a:tailEnd/>
          </a:ln>
        </p:spPr>
      </p:pic>
      <p:cxnSp>
        <p:nvCxnSpPr>
          <p:cNvPr id="77" name="Straight Arrow Connector 76"/>
          <p:cNvCxnSpPr/>
          <p:nvPr/>
        </p:nvCxnSpPr>
        <p:spPr>
          <a:xfrm flipH="1">
            <a:off x="3657600" y="2286000"/>
            <a:ext cx="152400" cy="0"/>
          </a:xfrm>
          <a:prstGeom prst="straightConnector1">
            <a:avLst/>
          </a:prstGeom>
          <a:ln w="57150">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H="1">
            <a:off x="4734532" y="2771063"/>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6400800" y="1648117"/>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3429000" y="52578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4140340" y="5115532"/>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4770204" y="5465926"/>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4800600" y="55626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7010400" y="54864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7772400" y="48006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968209" y="685800"/>
            <a:ext cx="2813591" cy="246221"/>
          </a:xfrm>
          <a:prstGeom prst="rect">
            <a:avLst/>
          </a:prstGeom>
          <a:noFill/>
        </p:spPr>
        <p:txBody>
          <a:bodyPr wrap="none" rtlCol="0">
            <a:spAutoFit/>
          </a:bodyPr>
          <a:lstStyle/>
          <a:p>
            <a:pPr algn="r"/>
            <a:r>
              <a:rPr lang="en-US" sz="1000" b="1" dirty="0" smtClean="0"/>
              <a:t>C50 </a:t>
            </a:r>
            <a:r>
              <a:rPr lang="en-US" sz="1000" b="1" dirty="0" smtClean="0"/>
              <a:t> &amp; NN Sell Recommendations (in </a:t>
            </a:r>
            <a:r>
              <a:rPr lang="en-US" sz="1000" b="1" dirty="0" smtClean="0">
                <a:solidFill>
                  <a:srgbClr val="FF0000"/>
                </a:solidFill>
              </a:rPr>
              <a:t>Red</a:t>
            </a:r>
            <a:r>
              <a:rPr lang="en-US" sz="1000" b="1" dirty="0" smtClean="0"/>
              <a:t>)</a:t>
            </a:r>
            <a:endParaRPr lang="en-US" sz="1000" b="1" dirty="0" smtClean="0">
              <a:solidFill>
                <a:srgbClr val="00B050"/>
              </a:solidFill>
            </a:endParaRPr>
          </a:p>
        </p:txBody>
      </p:sp>
      <p:cxnSp>
        <p:nvCxnSpPr>
          <p:cNvPr id="93" name="Straight Arrow Connector 92"/>
          <p:cNvCxnSpPr/>
          <p:nvPr/>
        </p:nvCxnSpPr>
        <p:spPr>
          <a:xfrm flipH="1">
            <a:off x="4231738" y="2133600"/>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4279865" y="2273335"/>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6781800" y="2057400"/>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6477000" y="1569804"/>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7127338" y="51816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4676063" y="561326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4572000" y="53340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4343400" y="52578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3502667" y="5112999"/>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flipH="1">
            <a:off x="3642402" y="5021601"/>
            <a:ext cx="152400" cy="0"/>
          </a:xfrm>
          <a:prstGeom prst="straightConnector1">
            <a:avLst/>
          </a:prstGeom>
          <a:ln w="57150">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4406935" y="5092525"/>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407734" y="990600"/>
            <a:ext cx="0" cy="4807695"/>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625701" y="990600"/>
            <a:ext cx="0" cy="4786429"/>
          </a:xfrm>
          <a:prstGeom prst="line">
            <a:avLst/>
          </a:prstGeom>
          <a:ln w="3175">
            <a:solidFill>
              <a:srgbClr val="9F5FCF"/>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191000" y="958701"/>
            <a:ext cx="0" cy="4807695"/>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332767" y="972872"/>
            <a:ext cx="0" cy="4807695"/>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4565176" y="2403144"/>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495800" y="970421"/>
            <a:ext cx="0" cy="4807695"/>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586068" y="942388"/>
            <a:ext cx="0" cy="4807695"/>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724400" y="982141"/>
            <a:ext cx="0" cy="4807695"/>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828736" y="954256"/>
            <a:ext cx="0" cy="4807695"/>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420728" y="970672"/>
            <a:ext cx="0" cy="4807695"/>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46744" y="970672"/>
            <a:ext cx="0" cy="4807695"/>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7072532" y="3607343"/>
            <a:ext cx="1614268" cy="216173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826388" y="3607343"/>
            <a:ext cx="1574412" cy="216173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414932" y="3607343"/>
            <a:ext cx="776068" cy="216173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4329332" y="3607343"/>
            <a:ext cx="166468" cy="216173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572000" y="3607343"/>
            <a:ext cx="166468" cy="216173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4191000" y="1000282"/>
            <a:ext cx="152400" cy="2085536"/>
          </a:xfrm>
          <a:prstGeom prst="rect">
            <a:avLst/>
          </a:prstGeom>
          <a:solidFill>
            <a:srgbClr val="FF5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4495800" y="1002475"/>
            <a:ext cx="76200" cy="2085536"/>
          </a:xfrm>
          <a:prstGeom prst="rect">
            <a:avLst/>
          </a:prstGeom>
          <a:solidFill>
            <a:srgbClr val="FF5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724400" y="1002475"/>
            <a:ext cx="76200" cy="2085536"/>
          </a:xfrm>
          <a:prstGeom prst="rect">
            <a:avLst/>
          </a:prstGeom>
          <a:solidFill>
            <a:srgbClr val="FF5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6428936" y="1002475"/>
            <a:ext cx="595532" cy="2085536"/>
          </a:xfrm>
          <a:prstGeom prst="rect">
            <a:avLst/>
          </a:prstGeom>
          <a:solidFill>
            <a:srgbClr val="FF5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3957847" y="3364675"/>
            <a:ext cx="2900153" cy="246221"/>
          </a:xfrm>
          <a:prstGeom prst="rect">
            <a:avLst/>
          </a:prstGeom>
          <a:noFill/>
        </p:spPr>
        <p:txBody>
          <a:bodyPr wrap="none" rtlCol="0">
            <a:spAutoFit/>
          </a:bodyPr>
          <a:lstStyle/>
          <a:p>
            <a:pPr algn="r"/>
            <a:r>
              <a:rPr lang="en-US" sz="1000" b="1" dirty="0" smtClean="0"/>
              <a:t>C50 </a:t>
            </a:r>
            <a:r>
              <a:rPr lang="en-US" sz="1000" b="1" dirty="0" smtClean="0"/>
              <a:t> &amp; NN Buy Recommendations (in </a:t>
            </a:r>
            <a:r>
              <a:rPr lang="en-US" sz="1000" b="1" dirty="0" smtClean="0">
                <a:solidFill>
                  <a:srgbClr val="00B050"/>
                </a:solidFill>
              </a:rPr>
              <a:t>Green</a:t>
            </a:r>
            <a:r>
              <a:rPr lang="en-US" sz="1000" b="1" dirty="0" smtClean="0"/>
              <a:t>)</a:t>
            </a:r>
            <a:endParaRPr lang="en-US" sz="1000" b="1" dirty="0" smtClean="0">
              <a:solidFill>
                <a:srgbClr val="00B05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Recommended Next Steps</a:t>
            </a:r>
            <a:endParaRPr lang="en-US" dirty="0">
              <a:solidFill>
                <a:schemeClr val="bg2">
                  <a:lumMod val="10000"/>
                </a:schemeClr>
              </a:solidFill>
              <a:latin typeface="Calibri" pitchFamily="34" charset="0"/>
              <a:cs typeface="Calibri" pitchFamily="34" charset="0"/>
            </a:endParaRPr>
          </a:p>
        </p:txBody>
      </p:sp>
      <p:sp>
        <p:nvSpPr>
          <p:cNvPr id="7" name="Rectangle 6"/>
          <p:cNvSpPr/>
          <p:nvPr/>
        </p:nvSpPr>
        <p:spPr>
          <a:xfrm>
            <a:off x="4419600" y="23622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smtClean="0"/>
              <a:t>kMeans</a:t>
            </a:r>
            <a:endParaRPr lang="en-US" sz="1050" b="1" dirty="0"/>
          </a:p>
        </p:txBody>
      </p:sp>
      <p:sp>
        <p:nvSpPr>
          <p:cNvPr id="8" name="TextBox 7"/>
          <p:cNvSpPr txBox="1"/>
          <p:nvPr/>
        </p:nvSpPr>
        <p:spPr>
          <a:xfrm>
            <a:off x="6177720" y="1514475"/>
            <a:ext cx="1366080" cy="261610"/>
          </a:xfrm>
          <a:prstGeom prst="rect">
            <a:avLst/>
          </a:prstGeom>
          <a:noFill/>
        </p:spPr>
        <p:txBody>
          <a:bodyPr wrap="none" rtlCol="0">
            <a:spAutoFit/>
          </a:bodyPr>
          <a:lstStyle/>
          <a:p>
            <a:r>
              <a:rPr lang="en-US" sz="1100" i="1" dirty="0" smtClean="0"/>
              <a:t>Latest Observation</a:t>
            </a:r>
            <a:endParaRPr lang="en-US" sz="1100" i="1" dirty="0"/>
          </a:p>
        </p:txBody>
      </p:sp>
      <p:sp>
        <p:nvSpPr>
          <p:cNvPr id="11" name="Rectangle 10"/>
          <p:cNvSpPr/>
          <p:nvPr/>
        </p:nvSpPr>
        <p:spPr>
          <a:xfrm>
            <a:off x="228600" y="1371600"/>
            <a:ext cx="3429000" cy="1754326"/>
          </a:xfrm>
          <a:prstGeom prst="rect">
            <a:avLst/>
          </a:prstGeom>
        </p:spPr>
        <p:txBody>
          <a:bodyPr wrap="square">
            <a:spAutoFit/>
          </a:bodyPr>
          <a:lstStyle/>
          <a:p>
            <a:pPr marL="119063" indent="-119063">
              <a:buFont typeface="Arial" pitchFamily="34" charset="0"/>
              <a:buChar char="•"/>
            </a:pPr>
            <a:r>
              <a:rPr lang="en-US" dirty="0" smtClean="0">
                <a:latin typeface="Calibri" pitchFamily="34" charset="0"/>
                <a:cs typeface="Calibri" pitchFamily="34" charset="0"/>
              </a:rPr>
              <a:t>Create a predictive model that takes in as input a </a:t>
            </a:r>
            <a:r>
              <a:rPr lang="en-US" b="1" dirty="0" smtClean="0">
                <a:latin typeface="Calibri" pitchFamily="34" charset="0"/>
                <a:cs typeface="Calibri" pitchFamily="34" charset="0"/>
              </a:rPr>
              <a:t>series of signals </a:t>
            </a:r>
            <a:r>
              <a:rPr lang="en-US" dirty="0" smtClean="0">
                <a:latin typeface="Calibri" pitchFamily="34" charset="0"/>
                <a:cs typeface="Calibri" pitchFamily="34" charset="0"/>
              </a:rPr>
              <a:t>from </a:t>
            </a:r>
            <a:r>
              <a:rPr lang="en-US" b="1" dirty="0" smtClean="0">
                <a:latin typeface="Calibri" pitchFamily="34" charset="0"/>
                <a:cs typeface="Calibri" pitchFamily="34" charset="0"/>
              </a:rPr>
              <a:t>the other models  </a:t>
            </a:r>
            <a:r>
              <a:rPr lang="en-US" dirty="0" smtClean="0">
                <a:latin typeface="Calibri" pitchFamily="34" charset="0"/>
                <a:cs typeface="Calibri" pitchFamily="34" charset="0"/>
              </a:rPr>
              <a:t>to trigger an entry or exit from the market</a:t>
            </a:r>
          </a:p>
          <a:p>
            <a:pPr marL="119063" indent="-119063">
              <a:buFont typeface="Arial" pitchFamily="34" charset="0"/>
              <a:buChar char="•"/>
            </a:pPr>
            <a:r>
              <a:rPr lang="en-US" dirty="0" smtClean="0">
                <a:latin typeface="Calibri" pitchFamily="34" charset="0"/>
                <a:cs typeface="Calibri" pitchFamily="34" charset="0"/>
              </a:rPr>
              <a:t>Back test the model</a:t>
            </a:r>
          </a:p>
        </p:txBody>
      </p:sp>
      <p:sp>
        <p:nvSpPr>
          <p:cNvPr id="14" name="Rectangle 13"/>
          <p:cNvSpPr/>
          <p:nvPr/>
        </p:nvSpPr>
        <p:spPr>
          <a:xfrm>
            <a:off x="5486400" y="23622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C50</a:t>
            </a:r>
            <a:endParaRPr lang="en-US" sz="1050" b="1" dirty="0"/>
          </a:p>
        </p:txBody>
      </p:sp>
      <p:sp>
        <p:nvSpPr>
          <p:cNvPr id="15" name="Rectangle 14"/>
          <p:cNvSpPr/>
          <p:nvPr/>
        </p:nvSpPr>
        <p:spPr>
          <a:xfrm>
            <a:off x="6553200" y="23622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NN</a:t>
            </a:r>
            <a:endParaRPr lang="en-US" sz="1050" b="1" dirty="0"/>
          </a:p>
        </p:txBody>
      </p:sp>
      <p:sp>
        <p:nvSpPr>
          <p:cNvPr id="16" name="Rectangle 15"/>
          <p:cNvSpPr/>
          <p:nvPr/>
        </p:nvSpPr>
        <p:spPr>
          <a:xfrm>
            <a:off x="5410200" y="4191000"/>
            <a:ext cx="11430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‘Buffer’</a:t>
            </a:r>
            <a:endParaRPr lang="en-US" sz="1050" b="1" dirty="0">
              <a:solidFill>
                <a:schemeClr val="tx1"/>
              </a:solidFill>
            </a:endParaRPr>
          </a:p>
        </p:txBody>
      </p:sp>
      <p:sp>
        <p:nvSpPr>
          <p:cNvPr id="20" name="TextBox 19"/>
          <p:cNvSpPr txBox="1"/>
          <p:nvPr/>
        </p:nvSpPr>
        <p:spPr>
          <a:xfrm>
            <a:off x="6627036" y="4205615"/>
            <a:ext cx="2345514" cy="261610"/>
          </a:xfrm>
          <a:prstGeom prst="rect">
            <a:avLst/>
          </a:prstGeom>
          <a:noFill/>
        </p:spPr>
        <p:txBody>
          <a:bodyPr wrap="none" rtlCol="0">
            <a:spAutoFit/>
          </a:bodyPr>
          <a:lstStyle/>
          <a:p>
            <a:r>
              <a:rPr lang="en-US" sz="1100" i="1" dirty="0" smtClean="0"/>
              <a:t>Predictions for last X Observations</a:t>
            </a:r>
            <a:endParaRPr lang="en-US" sz="1100" i="1" dirty="0"/>
          </a:p>
        </p:txBody>
      </p:sp>
      <p:sp>
        <p:nvSpPr>
          <p:cNvPr id="21" name="Rectangle 20"/>
          <p:cNvSpPr/>
          <p:nvPr/>
        </p:nvSpPr>
        <p:spPr>
          <a:xfrm>
            <a:off x="5410200" y="483870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NN 2</a:t>
            </a:r>
            <a:endParaRPr lang="en-US" sz="1050" b="1" dirty="0"/>
          </a:p>
        </p:txBody>
      </p:sp>
      <p:sp>
        <p:nvSpPr>
          <p:cNvPr id="22" name="Oval 21"/>
          <p:cNvSpPr/>
          <p:nvPr/>
        </p:nvSpPr>
        <p:spPr>
          <a:xfrm>
            <a:off x="5600700" y="5410200"/>
            <a:ext cx="762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Out</a:t>
            </a:r>
            <a:endParaRPr lang="en-US" sz="1200" dirty="0"/>
          </a:p>
        </p:txBody>
      </p:sp>
      <p:sp>
        <p:nvSpPr>
          <p:cNvPr id="23" name="Oval 22"/>
          <p:cNvSpPr/>
          <p:nvPr/>
        </p:nvSpPr>
        <p:spPr>
          <a:xfrm>
            <a:off x="5448300" y="1447800"/>
            <a:ext cx="762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a:t>
            </a:r>
            <a:endParaRPr lang="en-US" sz="1200" dirty="0"/>
          </a:p>
        </p:txBody>
      </p:sp>
      <p:cxnSp>
        <p:nvCxnSpPr>
          <p:cNvPr id="24" name="Elbow Connector 11"/>
          <p:cNvCxnSpPr>
            <a:stCxn id="23" idx="4"/>
            <a:endCxn id="7" idx="0"/>
          </p:cNvCxnSpPr>
          <p:nvPr/>
        </p:nvCxnSpPr>
        <p:spPr>
          <a:xfrm rot="5400000">
            <a:off x="5029200" y="1562100"/>
            <a:ext cx="533400" cy="106680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11"/>
          <p:cNvCxnSpPr>
            <a:stCxn id="23" idx="4"/>
            <a:endCxn id="15" idx="0"/>
          </p:cNvCxnSpPr>
          <p:nvPr/>
        </p:nvCxnSpPr>
        <p:spPr>
          <a:xfrm rot="16200000" flipH="1">
            <a:off x="6096000" y="1562100"/>
            <a:ext cx="533400" cy="106680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11"/>
          <p:cNvCxnSpPr>
            <a:stCxn id="14" idx="2"/>
            <a:endCxn id="16" idx="0"/>
          </p:cNvCxnSpPr>
          <p:nvPr/>
        </p:nvCxnSpPr>
        <p:spPr>
          <a:xfrm rot="16200000" flipH="1">
            <a:off x="5143500" y="3352800"/>
            <a:ext cx="1524000" cy="15240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11"/>
          <p:cNvCxnSpPr>
            <a:stCxn id="15" idx="2"/>
            <a:endCxn id="16" idx="0"/>
          </p:cNvCxnSpPr>
          <p:nvPr/>
        </p:nvCxnSpPr>
        <p:spPr>
          <a:xfrm rot="5400000">
            <a:off x="5676900" y="2971800"/>
            <a:ext cx="1524000" cy="91440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11"/>
          <p:cNvCxnSpPr>
            <a:stCxn id="7" idx="2"/>
            <a:endCxn id="16" idx="0"/>
          </p:cNvCxnSpPr>
          <p:nvPr/>
        </p:nvCxnSpPr>
        <p:spPr>
          <a:xfrm rot="16200000" flipH="1">
            <a:off x="4610100" y="2819400"/>
            <a:ext cx="1524000" cy="121920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33850" y="2762250"/>
            <a:ext cx="1219200" cy="430887"/>
          </a:xfrm>
          <a:prstGeom prst="rect">
            <a:avLst/>
          </a:prstGeom>
          <a:solidFill>
            <a:schemeClr val="bg1"/>
          </a:solidFill>
        </p:spPr>
        <p:txBody>
          <a:bodyPr wrap="square" rtlCol="0">
            <a:spAutoFit/>
          </a:bodyPr>
          <a:lstStyle/>
          <a:p>
            <a:pPr algn="ctr"/>
            <a:r>
              <a:rPr lang="en-US" sz="1100" dirty="0" smtClean="0"/>
              <a:t>Nearest </a:t>
            </a:r>
          </a:p>
          <a:p>
            <a:pPr algn="ctr"/>
            <a:r>
              <a:rPr lang="en-US" sz="1100" dirty="0" smtClean="0"/>
              <a:t>cluster</a:t>
            </a:r>
            <a:endParaRPr lang="en-US" sz="1100" dirty="0"/>
          </a:p>
        </p:txBody>
      </p:sp>
      <p:sp>
        <p:nvSpPr>
          <p:cNvPr id="18" name="TextBox 17"/>
          <p:cNvSpPr txBox="1"/>
          <p:nvPr/>
        </p:nvSpPr>
        <p:spPr>
          <a:xfrm>
            <a:off x="5276850" y="2771864"/>
            <a:ext cx="1143000" cy="430887"/>
          </a:xfrm>
          <a:prstGeom prst="rect">
            <a:avLst/>
          </a:prstGeom>
          <a:solidFill>
            <a:schemeClr val="bg1"/>
          </a:solidFill>
        </p:spPr>
        <p:txBody>
          <a:bodyPr wrap="square" rtlCol="0">
            <a:spAutoFit/>
          </a:bodyPr>
          <a:lstStyle/>
          <a:p>
            <a:pPr algn="ctr"/>
            <a:r>
              <a:rPr lang="en-US" sz="1100" dirty="0" smtClean="0"/>
              <a:t>Buy / Hold /</a:t>
            </a:r>
          </a:p>
          <a:p>
            <a:pPr algn="ctr"/>
            <a:r>
              <a:rPr lang="en-US" sz="1100" dirty="0" smtClean="0"/>
              <a:t>Sell ?</a:t>
            </a:r>
            <a:endParaRPr lang="en-US" sz="1100" dirty="0"/>
          </a:p>
        </p:txBody>
      </p:sp>
      <p:sp>
        <p:nvSpPr>
          <p:cNvPr id="19" name="TextBox 18"/>
          <p:cNvSpPr txBox="1"/>
          <p:nvPr/>
        </p:nvSpPr>
        <p:spPr>
          <a:xfrm>
            <a:off x="6334125" y="2771864"/>
            <a:ext cx="1143000" cy="430887"/>
          </a:xfrm>
          <a:prstGeom prst="rect">
            <a:avLst/>
          </a:prstGeom>
          <a:solidFill>
            <a:schemeClr val="bg1"/>
          </a:solidFill>
        </p:spPr>
        <p:txBody>
          <a:bodyPr wrap="square" rtlCol="0">
            <a:spAutoFit/>
          </a:bodyPr>
          <a:lstStyle/>
          <a:p>
            <a:pPr algn="ctr"/>
            <a:r>
              <a:rPr lang="en-US" sz="1100" dirty="0" smtClean="0"/>
              <a:t>Predicted Return</a:t>
            </a:r>
            <a:endParaRPr lang="en-US" sz="1100" dirty="0"/>
          </a:p>
        </p:txBody>
      </p:sp>
      <p:sp>
        <p:nvSpPr>
          <p:cNvPr id="45" name="TextBox 44"/>
          <p:cNvSpPr txBox="1"/>
          <p:nvPr/>
        </p:nvSpPr>
        <p:spPr>
          <a:xfrm>
            <a:off x="6553200" y="5486400"/>
            <a:ext cx="1290738" cy="261610"/>
          </a:xfrm>
          <a:prstGeom prst="rect">
            <a:avLst/>
          </a:prstGeom>
          <a:noFill/>
        </p:spPr>
        <p:txBody>
          <a:bodyPr wrap="none" rtlCol="0">
            <a:spAutoFit/>
          </a:bodyPr>
          <a:lstStyle/>
          <a:p>
            <a:r>
              <a:rPr lang="en-US" sz="1100" i="1" dirty="0" smtClean="0"/>
              <a:t>Recommendation</a:t>
            </a:r>
            <a:endParaRPr lang="en-US" sz="1100" i="1" dirty="0"/>
          </a:p>
        </p:txBody>
      </p:sp>
      <p:cxnSp>
        <p:nvCxnSpPr>
          <p:cNvPr id="49" name="Straight Arrow Connector 48"/>
          <p:cNvCxnSpPr>
            <a:stCxn id="16" idx="2"/>
            <a:endCxn id="21" idx="0"/>
          </p:cNvCxnSpPr>
          <p:nvPr/>
        </p:nvCxnSpPr>
        <p:spPr>
          <a:xfrm>
            <a:off x="5981700" y="4495800"/>
            <a:ext cx="0" cy="3429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3" idx="4"/>
            <a:endCxn id="14" idx="0"/>
          </p:cNvCxnSpPr>
          <p:nvPr/>
        </p:nvCxnSpPr>
        <p:spPr>
          <a:xfrm>
            <a:off x="5829300" y="1828800"/>
            <a:ext cx="0" cy="5334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1" idx="2"/>
            <a:endCxn id="22" idx="0"/>
          </p:cNvCxnSpPr>
          <p:nvPr/>
        </p:nvCxnSpPr>
        <p:spPr>
          <a:xfrm>
            <a:off x="5981700" y="5143500"/>
            <a:ext cx="0" cy="2667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6" name="Table 25"/>
          <p:cNvGraphicFramePr>
            <a:graphicFrameLocks noGrp="1"/>
          </p:cNvGraphicFramePr>
          <p:nvPr/>
        </p:nvGraphicFramePr>
        <p:xfrm>
          <a:off x="238125" y="4114800"/>
          <a:ext cx="5029206" cy="381000"/>
        </p:xfrm>
        <a:graphic>
          <a:graphicData uri="http://schemas.openxmlformats.org/drawingml/2006/table">
            <a:tbl>
              <a:tblPr/>
              <a:tblGrid>
                <a:gridCol w="386862"/>
                <a:gridCol w="386862"/>
                <a:gridCol w="386862"/>
                <a:gridCol w="386862"/>
                <a:gridCol w="386862"/>
                <a:gridCol w="386862"/>
                <a:gridCol w="386862"/>
                <a:gridCol w="386862"/>
                <a:gridCol w="386862"/>
                <a:gridCol w="386862"/>
                <a:gridCol w="386862"/>
                <a:gridCol w="386862"/>
                <a:gridCol w="386862"/>
              </a:tblGrid>
              <a:tr h="122208">
                <a:tc>
                  <a:txBody>
                    <a:bodyPr/>
                    <a:lstStyle/>
                    <a:p>
                      <a:pPr algn="l" fontAlgn="b"/>
                      <a:endParaRPr lang="en-US" sz="600" b="0" i="0" u="none" strike="noStrike" dirty="0">
                        <a:solidFill>
                          <a:srgbClr val="000000"/>
                        </a:solidFill>
                        <a:latin typeface="Arial"/>
                      </a:endParaRPr>
                    </a:p>
                  </a:txBody>
                  <a:tcPr marL="7327" marR="7327" marT="7327" marB="0" anchor="b">
                    <a:lnL>
                      <a:noFill/>
                    </a:lnL>
                    <a:lnR w="19050" cap="flat" cmpd="sng" algn="ctr">
                      <a:solidFill>
                        <a:schemeClr val="tx1"/>
                      </a:solidFill>
                      <a:prstDash val="solid"/>
                      <a:round/>
                      <a:headEnd type="none" w="med" len="med"/>
                      <a:tailEnd type="none" w="med" len="med"/>
                    </a:lnR>
                    <a:lnT>
                      <a:noFill/>
                    </a:lnT>
                    <a:lnB>
                      <a:noFill/>
                    </a:lnB>
                  </a:tcPr>
                </a:tc>
                <a:tc gridSpan="4">
                  <a:txBody>
                    <a:bodyPr/>
                    <a:lstStyle/>
                    <a:p>
                      <a:pPr algn="ctr" fontAlgn="b"/>
                      <a:r>
                        <a:rPr lang="en-US" sz="600" b="1" i="0" u="none" strike="noStrike" dirty="0">
                          <a:solidFill>
                            <a:srgbClr val="FFFFFF"/>
                          </a:solidFill>
                          <a:latin typeface="Arial"/>
                        </a:rPr>
                        <a:t>Clusters</a:t>
                      </a:r>
                    </a:p>
                  </a:txBody>
                  <a:tcPr marL="7327" marR="7327" marT="7327" marB="0" anchor="b">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600" b="1" i="0" u="none" strike="noStrike" dirty="0">
                          <a:solidFill>
                            <a:srgbClr val="FFFFFF"/>
                          </a:solidFill>
                          <a:latin typeface="Arial"/>
                        </a:rPr>
                        <a:t>C50 Decision Tree</a:t>
                      </a:r>
                    </a:p>
                  </a:txBody>
                  <a:tcPr marL="7327" marR="7327" marT="7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600" b="1" i="0" u="none" strike="noStrike" dirty="0">
                          <a:solidFill>
                            <a:srgbClr val="FFFFFF"/>
                          </a:solidFill>
                          <a:latin typeface="Arial"/>
                        </a:rPr>
                        <a:t>Neural Network</a:t>
                      </a:r>
                    </a:p>
                  </a:txBody>
                  <a:tcPr marL="7327" marR="7327" marT="7327"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9396">
                <a:tc>
                  <a:txBody>
                    <a:bodyPr/>
                    <a:lstStyle/>
                    <a:p>
                      <a:pPr algn="l" fontAlgn="b"/>
                      <a:endParaRPr lang="en-US" sz="600" b="0" i="0" u="none" strike="noStrike">
                        <a:solidFill>
                          <a:srgbClr val="000000"/>
                        </a:solidFill>
                        <a:latin typeface="Arial"/>
                      </a:endParaRPr>
                    </a:p>
                  </a:txBody>
                  <a:tcPr marL="7327" marR="7327" marT="7327" marB="0" anchor="b">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600" b="0" i="0" u="none" strike="noStrike">
                          <a:solidFill>
                            <a:srgbClr val="FFFFFF"/>
                          </a:solidFill>
                          <a:latin typeface="Arial"/>
                        </a:rPr>
                        <a:t>Now</a:t>
                      </a:r>
                    </a:p>
                  </a:txBody>
                  <a:tcPr marL="7327" marR="7327" marT="7327"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 - 2</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 - 3</a:t>
                      </a:r>
                    </a:p>
                  </a:txBody>
                  <a:tcPr marL="7327" marR="7327" marT="7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Now</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 - 2</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 - 3</a:t>
                      </a:r>
                    </a:p>
                  </a:txBody>
                  <a:tcPr marL="7327" marR="7327" marT="7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Now</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 - 2</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 - 3</a:t>
                      </a:r>
                    </a:p>
                  </a:txBody>
                  <a:tcPr marL="7327" marR="7327" marT="7327"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r>
              <a:tr h="129396">
                <a:tc>
                  <a:txBody>
                    <a:bodyPr/>
                    <a:lstStyle/>
                    <a:p>
                      <a:pPr algn="l" fontAlgn="b"/>
                      <a:r>
                        <a:rPr lang="en-US" sz="600" b="1" i="0" u="none" strike="noStrike" dirty="0">
                          <a:solidFill>
                            <a:srgbClr val="000000"/>
                          </a:solidFill>
                          <a:latin typeface="Arial"/>
                        </a:rPr>
                        <a:t>Date</a:t>
                      </a:r>
                    </a:p>
                  </a:txBody>
                  <a:tcPr marL="7327" marR="7327" marT="7327" marB="0" anchor="b">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Calibri" pitchFamily="34" charset="0"/>
                <a:cs typeface="Calibri" pitchFamily="34" charset="0"/>
              </a:rPr>
              <a:t>Appendix</a:t>
            </a:r>
            <a:endParaRPr lang="en-US"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1143000"/>
          <a:ext cx="8001001" cy="5015777"/>
        </p:xfrm>
        <a:graphic>
          <a:graphicData uri="http://schemas.openxmlformats.org/drawingml/2006/table">
            <a:tbl>
              <a:tblPr/>
              <a:tblGrid>
                <a:gridCol w="920212"/>
                <a:gridCol w="1278610"/>
                <a:gridCol w="2615338"/>
                <a:gridCol w="755543"/>
                <a:gridCol w="1259238"/>
                <a:gridCol w="1172060"/>
              </a:tblGrid>
              <a:tr h="164244">
                <a:tc>
                  <a:txBody>
                    <a:bodyPr/>
                    <a:lstStyle/>
                    <a:p>
                      <a:pPr algn="l" fontAlgn="t"/>
                      <a:r>
                        <a:rPr lang="en-US" sz="1050" b="1" i="0" u="none" strike="noStrike" dirty="0">
                          <a:solidFill>
                            <a:srgbClr val="000000"/>
                          </a:solidFill>
                          <a:latin typeface="Calibri"/>
                        </a:rPr>
                        <a:t>Input / Output</a:t>
                      </a: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Variable</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Description</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Type</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Categorized</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dirty="0" smtClean="0">
                          <a:solidFill>
                            <a:srgbClr val="000000"/>
                          </a:solidFill>
                          <a:latin typeface="Calibri"/>
                        </a:rPr>
                        <a:t>Normalized</a:t>
                      </a:r>
                      <a:endParaRPr lang="en-US" sz="1050" b="1"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48515">
                <a:tc>
                  <a:txBody>
                    <a:bodyPr/>
                    <a:lstStyle/>
                    <a:p>
                      <a:pPr algn="l" fontAlgn="t"/>
                      <a:r>
                        <a:rPr lang="en-US" sz="900" b="1" i="0" u="none" strike="noStrike" dirty="0" smtClean="0">
                          <a:solidFill>
                            <a:srgbClr val="000000"/>
                          </a:solidFill>
                          <a:latin typeface="Calibri"/>
                        </a:rPr>
                        <a:t> Raw</a:t>
                      </a:r>
                      <a:endParaRPr lang="en-US" sz="900" b="1" i="0" u="none" strike="noStrike" dirty="0">
                        <a:solidFill>
                          <a:srgbClr val="00000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smtClean="0">
                          <a:solidFill>
                            <a:srgbClr val="000000"/>
                          </a:solidFill>
                          <a:latin typeface="Calibri"/>
                        </a:rPr>
                        <a:t>DJIA close</a:t>
                      </a:r>
                      <a:endParaRPr lang="en-US" sz="900" b="0" i="0" u="none" strike="noStrike" dirty="0">
                        <a:solidFill>
                          <a:srgbClr val="000000"/>
                        </a:solidFill>
                        <a:latin typeface="Calibri"/>
                      </a:endParaRP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Daily closes from 1900 through 2014</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NA</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r>
                        <a:rPr lang="en-US" sz="900" b="0" i="0" u="none" strike="noStrike" dirty="0" smtClean="0">
                          <a:solidFill>
                            <a:srgbClr val="000000"/>
                          </a:solidFill>
                          <a:latin typeface="Calibri"/>
                        </a:rPr>
                        <a:t>NA</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5401">
                <a:tc>
                  <a:txBody>
                    <a:bodyPr/>
                    <a:lstStyle/>
                    <a:p>
                      <a:pPr algn="l" fontAlgn="t"/>
                      <a:r>
                        <a:rPr lang="en-US" sz="900" b="1" i="0" u="none" strike="noStrike" dirty="0" smtClean="0">
                          <a:solidFill>
                            <a:srgbClr val="000000"/>
                          </a:solidFill>
                          <a:latin typeface="Calibri"/>
                        </a:rPr>
                        <a:t> Intermediate</a:t>
                      </a:r>
                      <a:endParaRPr lang="en-US" sz="900" b="1" i="0" u="none" strike="noStrike" dirty="0">
                        <a:solidFill>
                          <a:srgbClr val="00000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Exponential Moving Averages (EMA)</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Derived for each observation, from </a:t>
                      </a:r>
                      <a:r>
                        <a:rPr lang="en-US" sz="900" b="0" i="0" u="none" strike="noStrike" dirty="0" smtClean="0">
                          <a:solidFill>
                            <a:srgbClr val="000000"/>
                          </a:solidFill>
                          <a:latin typeface="Calibri"/>
                        </a:rPr>
                        <a:t>prior daily </a:t>
                      </a:r>
                      <a:r>
                        <a:rPr lang="en-US" sz="900" b="0" i="0" u="none" strike="noStrike" dirty="0">
                          <a:solidFill>
                            <a:srgbClr val="000000"/>
                          </a:solidFill>
                          <a:latin typeface="Calibri"/>
                        </a:rPr>
                        <a:t>closes:</a:t>
                      </a:r>
                      <a:br>
                        <a:rPr lang="en-US" sz="900" b="0" i="0" u="none" strike="noStrike" dirty="0">
                          <a:solidFill>
                            <a:srgbClr val="000000"/>
                          </a:solidFill>
                          <a:latin typeface="Calibri"/>
                        </a:rPr>
                      </a:br>
                      <a:r>
                        <a:rPr lang="en-US" sz="900" b="0" i="0" u="none" strike="noStrike" dirty="0">
                          <a:solidFill>
                            <a:srgbClr val="000000"/>
                          </a:solidFill>
                          <a:latin typeface="Calibri"/>
                        </a:rPr>
                        <a:t>- 126 day trailing </a:t>
                      </a:r>
                      <a:r>
                        <a:rPr lang="en-US" sz="900" b="1" i="0" u="none" strike="noStrike" dirty="0">
                          <a:solidFill>
                            <a:srgbClr val="000000"/>
                          </a:solidFill>
                          <a:latin typeface="Calibri"/>
                        </a:rPr>
                        <a:t>(EMA126)</a:t>
                      </a:r>
                      <a:br>
                        <a:rPr lang="en-US" sz="900" b="1" i="0" u="none" strike="noStrike" dirty="0">
                          <a:solidFill>
                            <a:srgbClr val="000000"/>
                          </a:solidFill>
                          <a:latin typeface="Calibri"/>
                        </a:rPr>
                      </a:br>
                      <a:r>
                        <a:rPr lang="en-US" sz="900" b="0" i="0" u="none" strike="noStrike" dirty="0">
                          <a:solidFill>
                            <a:srgbClr val="000000"/>
                          </a:solidFill>
                          <a:latin typeface="Calibri"/>
                        </a:rPr>
                        <a:t>-  63 day trailing </a:t>
                      </a:r>
                      <a:r>
                        <a:rPr lang="en-US" sz="900" b="1" i="0" u="none" strike="noStrike" dirty="0">
                          <a:solidFill>
                            <a:srgbClr val="000000"/>
                          </a:solidFill>
                          <a:latin typeface="Calibri"/>
                        </a:rPr>
                        <a:t>(EMA63)</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21 day trailing </a:t>
                      </a:r>
                      <a:r>
                        <a:rPr lang="en-US" sz="900" b="1" i="0" u="none" strike="noStrike" dirty="0">
                          <a:solidFill>
                            <a:srgbClr val="000000"/>
                          </a:solidFill>
                          <a:latin typeface="Calibri"/>
                        </a:rPr>
                        <a:t>(EMA21</a:t>
                      </a:r>
                      <a:r>
                        <a:rPr lang="en-US" sz="900" b="1" i="0" u="none" strike="noStrike" dirty="0" smtClean="0">
                          <a:solidFill>
                            <a:srgbClr val="000000"/>
                          </a:solidFill>
                          <a:latin typeface="Calibri"/>
                        </a:rPr>
                        <a:t>)</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NA</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r>
                        <a:rPr lang="en-US" sz="900" b="0" i="0" u="none" strike="noStrike" dirty="0" smtClean="0">
                          <a:solidFill>
                            <a:srgbClr val="000000"/>
                          </a:solidFill>
                          <a:latin typeface="Calibri"/>
                        </a:rPr>
                        <a:t>NA</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2222">
                <a:tc>
                  <a:txBody>
                    <a:bodyPr/>
                    <a:lstStyle/>
                    <a:p>
                      <a:pPr algn="l" fontAlgn="t"/>
                      <a:r>
                        <a:rPr lang="en-US" sz="900" b="1" i="0" u="none" strike="noStrike" dirty="0" smtClean="0">
                          <a:solidFill>
                            <a:srgbClr val="000000"/>
                          </a:solidFill>
                          <a:latin typeface="Calibri"/>
                        </a:rPr>
                        <a:t> Intermediate</a:t>
                      </a:r>
                      <a:endParaRPr lang="en-US" sz="900" b="1" i="0" u="none" strike="noStrike" dirty="0">
                        <a:solidFill>
                          <a:srgbClr val="00000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Exponential Moving Averages (EMA) Slopes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Derived for each observation, from EMAs</a:t>
                      </a:r>
                      <a:br>
                        <a:rPr lang="en-US" sz="900" b="0" i="0" u="none" strike="noStrike" dirty="0">
                          <a:solidFill>
                            <a:srgbClr val="000000"/>
                          </a:solidFill>
                          <a:latin typeface="Calibri"/>
                        </a:rPr>
                      </a:br>
                      <a:r>
                        <a:rPr lang="en-US" sz="900" b="0" i="0" u="none" strike="noStrike" dirty="0">
                          <a:solidFill>
                            <a:srgbClr val="000000"/>
                          </a:solidFill>
                          <a:latin typeface="Calibri"/>
                        </a:rPr>
                        <a:t>- 126 day  </a:t>
                      </a:r>
                      <a:r>
                        <a:rPr lang="en-US" sz="900" b="1" i="0" u="none" strike="noStrike" dirty="0">
                          <a:solidFill>
                            <a:srgbClr val="000000"/>
                          </a:solidFill>
                          <a:latin typeface="Calibri"/>
                        </a:rPr>
                        <a:t>(EMA126_Sl)</a:t>
                      </a:r>
                      <a:br>
                        <a:rPr lang="en-US" sz="900" b="1" i="0" u="none" strike="noStrike" dirty="0">
                          <a:solidFill>
                            <a:srgbClr val="000000"/>
                          </a:solidFill>
                          <a:latin typeface="Calibri"/>
                        </a:rPr>
                      </a:br>
                      <a:r>
                        <a:rPr lang="en-US" sz="900" b="0" i="0" u="none" strike="noStrike" dirty="0">
                          <a:solidFill>
                            <a:srgbClr val="000000"/>
                          </a:solidFill>
                          <a:latin typeface="Calibri"/>
                        </a:rPr>
                        <a:t>-  63 day  </a:t>
                      </a:r>
                      <a:r>
                        <a:rPr lang="en-US" sz="900" b="1" i="0" u="none" strike="noStrike" dirty="0">
                          <a:solidFill>
                            <a:srgbClr val="000000"/>
                          </a:solidFill>
                          <a:latin typeface="Calibri"/>
                        </a:rPr>
                        <a:t>(EMA63_Sl)</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21 day  </a:t>
                      </a:r>
                      <a:r>
                        <a:rPr lang="en-US" sz="900" b="1" i="0" u="none" strike="noStrike" dirty="0">
                          <a:solidFill>
                            <a:srgbClr val="000000"/>
                          </a:solidFill>
                          <a:latin typeface="Calibri"/>
                        </a:rPr>
                        <a:t>(EMA21_Sl</a:t>
                      </a:r>
                      <a:r>
                        <a:rPr lang="en-US" sz="900" b="1" i="0" u="none" strike="noStrike" dirty="0" smtClean="0">
                          <a:solidFill>
                            <a:srgbClr val="000000"/>
                          </a:solidFill>
                          <a:latin typeface="Calibri"/>
                        </a:rPr>
                        <a:t>)</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r>
                        <a:rPr lang="en-US" sz="900" b="0" i="0" u="none" strike="noStrike" dirty="0" smtClean="0">
                          <a:solidFill>
                            <a:srgbClr val="000000"/>
                          </a:solidFill>
                          <a:latin typeface="Calibri"/>
                        </a:rPr>
                        <a:t>NA</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r>
                        <a:rPr lang="en-US" sz="900" b="0" i="0" u="none" strike="noStrike" dirty="0" smtClean="0">
                          <a:solidFill>
                            <a:srgbClr val="000000"/>
                          </a:solidFill>
                          <a:latin typeface="Calibri"/>
                        </a:rPr>
                        <a:t>NA</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6978">
                <a:tc>
                  <a:txBody>
                    <a:bodyPr/>
                    <a:lstStyle/>
                    <a:p>
                      <a:pPr algn="l" fontAlgn="t"/>
                      <a:r>
                        <a:rPr lang="en-US" sz="900" b="1" i="0" u="none" strike="noStrike" dirty="0" smtClean="0">
                          <a:solidFill>
                            <a:srgbClr val="000000"/>
                          </a:solidFill>
                          <a:latin typeface="Calibri"/>
                        </a:rPr>
                        <a:t> Intermediate</a:t>
                      </a:r>
                      <a:endParaRPr lang="en-US" sz="900" b="1" i="0" u="none" strike="noStrike" dirty="0">
                        <a:solidFill>
                          <a:srgbClr val="00000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Returns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Derived for each historical observation</a:t>
                      </a:r>
                      <a:br>
                        <a:rPr lang="en-US" sz="900" b="0" i="0" u="none" strike="noStrike" dirty="0">
                          <a:solidFill>
                            <a:srgbClr val="000000"/>
                          </a:solidFill>
                          <a:latin typeface="Calibri"/>
                        </a:rPr>
                      </a:br>
                      <a:r>
                        <a:rPr lang="en-US" sz="900" b="0" i="0" u="none" strike="noStrike" dirty="0">
                          <a:solidFill>
                            <a:srgbClr val="000000"/>
                          </a:solidFill>
                          <a:latin typeface="Calibri"/>
                        </a:rPr>
                        <a:t> - 1 Month </a:t>
                      </a:r>
                      <a:r>
                        <a:rPr lang="en-US" sz="900" b="1" i="0" u="none" strike="noStrike" dirty="0">
                          <a:solidFill>
                            <a:srgbClr val="000000"/>
                          </a:solidFill>
                          <a:latin typeface="Calibri"/>
                        </a:rPr>
                        <a:t>(</a:t>
                      </a:r>
                      <a:r>
                        <a:rPr lang="en-US" sz="900" b="1" i="0" u="none" strike="noStrike" dirty="0" err="1">
                          <a:solidFill>
                            <a:srgbClr val="000000"/>
                          </a:solidFill>
                          <a:latin typeface="Calibri"/>
                        </a:rPr>
                        <a:t>FwdMReturn</a:t>
                      </a:r>
                      <a:r>
                        <a:rPr lang="en-US" sz="900" b="1" i="0" u="none" strike="noStrike" dirty="0">
                          <a:solidFill>
                            <a:srgbClr val="000000"/>
                          </a:solidFill>
                          <a:latin typeface="Calibri"/>
                        </a:rPr>
                        <a:t>)</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- 1 Quarter </a:t>
                      </a:r>
                      <a:r>
                        <a:rPr lang="en-US" sz="900" b="1" i="0" u="none" strike="noStrike" dirty="0">
                          <a:solidFill>
                            <a:srgbClr val="000000"/>
                          </a:solidFill>
                          <a:latin typeface="Calibri"/>
                        </a:rPr>
                        <a:t>(</a:t>
                      </a:r>
                      <a:r>
                        <a:rPr lang="en-US" sz="900" b="1" i="0" u="none" strike="noStrike" dirty="0" err="1">
                          <a:solidFill>
                            <a:srgbClr val="000000"/>
                          </a:solidFill>
                          <a:latin typeface="Calibri"/>
                        </a:rPr>
                        <a:t>FwdQReturn</a:t>
                      </a:r>
                      <a:r>
                        <a:rPr lang="en-US" sz="900" b="1" i="0" u="none" strike="noStrike" dirty="0">
                          <a:solidFill>
                            <a:srgbClr val="000000"/>
                          </a:solidFill>
                          <a:latin typeface="Calibri"/>
                        </a:rPr>
                        <a:t>) </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smtClean="0">
                          <a:solidFill>
                            <a:srgbClr val="000000"/>
                          </a:solidFill>
                          <a:latin typeface="Calibri"/>
                        </a:rPr>
                        <a:t>NA</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US" sz="900" b="0" i="0" u="none" strike="noStrike" dirty="0">
                          <a:solidFill>
                            <a:srgbClr val="000000"/>
                          </a:solidFill>
                          <a:latin typeface="Calibri"/>
                        </a:rPr>
                        <a:t> </a:t>
                      </a:r>
                      <a:r>
                        <a:rPr lang="en-US" sz="900" b="0" i="0" u="none" strike="noStrike" dirty="0" smtClean="0">
                          <a:solidFill>
                            <a:srgbClr val="000000"/>
                          </a:solidFill>
                          <a:latin typeface="Calibri"/>
                        </a:rPr>
                        <a:t>NA</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2222">
                <a:tc>
                  <a:txBody>
                    <a:bodyPr/>
                    <a:lstStyle/>
                    <a:p>
                      <a:pPr algn="l" fontAlgn="t"/>
                      <a:r>
                        <a:rPr lang="en-US" sz="900" b="1" i="0" u="none" strike="noStrike" dirty="0" smtClean="0">
                          <a:solidFill>
                            <a:srgbClr val="00B050"/>
                          </a:solidFill>
                          <a:latin typeface="Calibri"/>
                        </a:rPr>
                        <a:t> Input</a:t>
                      </a:r>
                      <a:endParaRPr lang="en-US" sz="900" b="1" i="0" u="none" strike="noStrike" dirty="0">
                        <a:solidFill>
                          <a:srgbClr val="00B05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Exponential Moving Averages (EMA) Ratios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pt-BR" sz="900" b="0" i="0" u="none" strike="noStrike" dirty="0">
                          <a:solidFill>
                            <a:srgbClr val="000000"/>
                          </a:solidFill>
                          <a:latin typeface="Calibri"/>
                        </a:rPr>
                        <a:t>Derived for each observation, from EMAs</a:t>
                      </a:r>
                      <a:br>
                        <a:rPr lang="pt-BR" sz="900" b="0" i="0" u="none" strike="noStrike" dirty="0">
                          <a:solidFill>
                            <a:srgbClr val="000000"/>
                          </a:solidFill>
                          <a:latin typeface="Calibri"/>
                        </a:rPr>
                      </a:br>
                      <a:r>
                        <a:rPr lang="pt-BR" sz="900" b="0" i="0" u="none" strike="noStrike" dirty="0">
                          <a:solidFill>
                            <a:srgbClr val="000000"/>
                          </a:solidFill>
                          <a:latin typeface="Calibri"/>
                        </a:rPr>
                        <a:t>- EMA126 / DJIA </a:t>
                      </a:r>
                      <a:r>
                        <a:rPr lang="pt-BR" sz="900" b="0" i="0" u="none" strike="noStrike" dirty="0" smtClean="0">
                          <a:solidFill>
                            <a:srgbClr val="000000"/>
                          </a:solidFill>
                          <a:latin typeface="Calibri"/>
                        </a:rPr>
                        <a:t>= </a:t>
                      </a:r>
                      <a:r>
                        <a:rPr lang="pt-BR" sz="900" b="1" i="0" u="none" strike="noStrike" dirty="0" smtClean="0">
                          <a:solidFill>
                            <a:srgbClr val="000000"/>
                          </a:solidFill>
                          <a:latin typeface="Calibri"/>
                        </a:rPr>
                        <a:t>EMA126_I</a:t>
                      </a:r>
                    </a:p>
                    <a:p>
                      <a:pPr algn="l" fontAlgn="t"/>
                      <a:r>
                        <a:rPr lang="pt-BR" sz="900" b="0" i="0" u="none" strike="noStrike" dirty="0" smtClean="0">
                          <a:solidFill>
                            <a:srgbClr val="000000"/>
                          </a:solidFill>
                          <a:latin typeface="Calibri"/>
                        </a:rPr>
                        <a:t>- </a:t>
                      </a:r>
                      <a:r>
                        <a:rPr lang="pt-BR" sz="900" b="0" i="0" u="none" strike="noStrike" dirty="0">
                          <a:solidFill>
                            <a:srgbClr val="000000"/>
                          </a:solidFill>
                          <a:latin typeface="Calibri"/>
                        </a:rPr>
                        <a:t>EMA63/EMA126 </a:t>
                      </a:r>
                      <a:r>
                        <a:rPr lang="pt-BR" sz="900" b="0" i="0" u="none" strike="noStrike" dirty="0" smtClean="0">
                          <a:solidFill>
                            <a:srgbClr val="000000"/>
                          </a:solidFill>
                          <a:latin typeface="Calibri"/>
                        </a:rPr>
                        <a:t> =</a:t>
                      </a:r>
                      <a:r>
                        <a:rPr lang="pt-BR" sz="900" b="1" i="0" u="none" strike="noStrike" baseline="0" dirty="0" smtClean="0">
                          <a:solidFill>
                            <a:srgbClr val="000000"/>
                          </a:solidFill>
                          <a:latin typeface="Calibri"/>
                        </a:rPr>
                        <a:t> </a:t>
                      </a:r>
                      <a:r>
                        <a:rPr lang="pt-BR" sz="900" b="1" i="0" u="none" strike="noStrike" dirty="0" smtClean="0">
                          <a:solidFill>
                            <a:srgbClr val="000000"/>
                          </a:solidFill>
                          <a:latin typeface="Calibri"/>
                        </a:rPr>
                        <a:t>EMA63_R</a:t>
                      </a:r>
                      <a:r>
                        <a:rPr lang="pt-BR" sz="900" b="0" i="0" u="none" strike="noStrike" dirty="0">
                          <a:solidFill>
                            <a:srgbClr val="000000"/>
                          </a:solidFill>
                          <a:latin typeface="Calibri"/>
                        </a:rPr>
                        <a:t/>
                      </a:r>
                      <a:br>
                        <a:rPr lang="pt-BR" sz="900" b="0" i="0" u="none" strike="noStrike" dirty="0">
                          <a:solidFill>
                            <a:srgbClr val="000000"/>
                          </a:solidFill>
                          <a:latin typeface="Calibri"/>
                        </a:rPr>
                      </a:br>
                      <a:r>
                        <a:rPr lang="pt-BR" sz="900" b="0" i="0" u="none" strike="noStrike" dirty="0">
                          <a:solidFill>
                            <a:srgbClr val="000000"/>
                          </a:solidFill>
                          <a:latin typeface="Calibri"/>
                        </a:rPr>
                        <a:t>- EMA21/EMA63 </a:t>
                      </a:r>
                      <a:r>
                        <a:rPr lang="pt-BR" sz="900" b="1" i="0" u="none" strike="noStrike" dirty="0" smtClean="0">
                          <a:solidFill>
                            <a:srgbClr val="000000"/>
                          </a:solidFill>
                          <a:latin typeface="Calibri"/>
                        </a:rPr>
                        <a:t>=</a:t>
                      </a:r>
                      <a:r>
                        <a:rPr lang="pt-BR" sz="900" b="1" i="0" u="none" strike="noStrike" baseline="0" dirty="0" smtClean="0">
                          <a:solidFill>
                            <a:srgbClr val="000000"/>
                          </a:solidFill>
                          <a:latin typeface="Calibri"/>
                        </a:rPr>
                        <a:t> </a:t>
                      </a:r>
                      <a:r>
                        <a:rPr lang="pt-BR" sz="900" b="1" i="0" u="none" strike="noStrike" dirty="0" smtClean="0">
                          <a:solidFill>
                            <a:srgbClr val="000000"/>
                          </a:solidFill>
                          <a:latin typeface="Calibri"/>
                        </a:rPr>
                        <a:t>EMA21_R</a:t>
                      </a:r>
                      <a:endParaRPr lang="pt-BR"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rowSpan="3">
                  <a:txBody>
                    <a:bodyPr/>
                    <a:lstStyle/>
                    <a:p>
                      <a:pPr algn="l" fontAlgn="t"/>
                      <a:r>
                        <a:rPr lang="pl-PL" sz="900" b="1" i="0" u="none" strike="noStrike" dirty="0">
                          <a:solidFill>
                            <a:srgbClr val="000000"/>
                          </a:solidFill>
                          <a:latin typeface="Calibri"/>
                        </a:rPr>
                        <a:t>Outlier:</a:t>
                      </a:r>
                      <a:r>
                        <a:rPr lang="pl-PL" sz="900" b="0" i="0" u="none" strike="noStrike" dirty="0">
                          <a:solidFill>
                            <a:srgbClr val="000000"/>
                          </a:solidFill>
                          <a:latin typeface="Calibri"/>
                        </a:rPr>
                        <a:t> less than -3Z</a:t>
                      </a:r>
                      <a:br>
                        <a:rPr lang="pl-PL" sz="900" b="0" i="0" u="none" strike="noStrike" dirty="0">
                          <a:solidFill>
                            <a:srgbClr val="000000"/>
                          </a:solidFill>
                          <a:latin typeface="Calibri"/>
                        </a:rPr>
                      </a:br>
                      <a:r>
                        <a:rPr lang="pl-PL" sz="900" b="0" i="0" u="none" strike="noStrike" dirty="0">
                          <a:solidFill>
                            <a:srgbClr val="000000"/>
                          </a:solidFill>
                          <a:latin typeface="Calibri"/>
                        </a:rPr>
                        <a:t>0: -3Z to - 2Z</a:t>
                      </a:r>
                      <a:br>
                        <a:rPr lang="pl-PL" sz="900" b="0" i="0" u="none" strike="noStrike" dirty="0">
                          <a:solidFill>
                            <a:srgbClr val="000000"/>
                          </a:solidFill>
                          <a:latin typeface="Calibri"/>
                        </a:rPr>
                      </a:br>
                      <a:r>
                        <a:rPr lang="pl-PL" sz="900" b="0" i="0" u="none" strike="noStrike" dirty="0">
                          <a:solidFill>
                            <a:srgbClr val="000000"/>
                          </a:solidFill>
                          <a:latin typeface="Calibri"/>
                        </a:rPr>
                        <a:t>1: -2Z to -1Z</a:t>
                      </a:r>
                      <a:br>
                        <a:rPr lang="pl-PL" sz="900" b="0" i="0" u="none" strike="noStrike" dirty="0">
                          <a:solidFill>
                            <a:srgbClr val="000000"/>
                          </a:solidFill>
                          <a:latin typeface="Calibri"/>
                        </a:rPr>
                      </a:br>
                      <a:r>
                        <a:rPr lang="pl-PL" sz="900" b="0" i="0" u="none" strike="noStrike" dirty="0">
                          <a:solidFill>
                            <a:srgbClr val="000000"/>
                          </a:solidFill>
                          <a:latin typeface="Calibri"/>
                        </a:rPr>
                        <a:t>2: -1Z to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0Z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0" i="0" u="none" strike="noStrike" dirty="0">
                          <a:solidFill>
                            <a:srgbClr val="000000"/>
                          </a:solidFill>
                          <a:latin typeface="Calibri"/>
                        </a:rPr>
                        <a:t>3:   0Z to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1Z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0" i="0" u="none" strike="noStrike" dirty="0">
                          <a:solidFill>
                            <a:srgbClr val="000000"/>
                          </a:solidFill>
                          <a:latin typeface="Calibri"/>
                        </a:rPr>
                        <a:t>4: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2Z </a:t>
                      </a:r>
                      <a:r>
                        <a:rPr lang="pl-PL" sz="900" b="0" i="0" u="none" strike="noStrike" dirty="0">
                          <a:solidFill>
                            <a:srgbClr val="000000"/>
                          </a:solidFill>
                          <a:latin typeface="Calibri"/>
                        </a:rPr>
                        <a:t>to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3Z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1" i="0" u="none" strike="noStrike" dirty="0">
                          <a:solidFill>
                            <a:srgbClr val="000000"/>
                          </a:solidFill>
                          <a:latin typeface="Calibri"/>
                        </a:rPr>
                        <a:t>Outlier:</a:t>
                      </a:r>
                      <a:r>
                        <a:rPr lang="pl-PL" sz="900" b="0" i="0" u="none" strike="noStrike" dirty="0">
                          <a:solidFill>
                            <a:srgbClr val="000000"/>
                          </a:solidFill>
                          <a:latin typeface="Calibri"/>
                        </a:rPr>
                        <a:t> more  than 3Z</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Min Max</a:t>
                      </a: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562222">
                <a:tc>
                  <a:txBody>
                    <a:bodyPr/>
                    <a:lstStyle/>
                    <a:p>
                      <a:pPr algn="l" fontAlgn="t"/>
                      <a:r>
                        <a:rPr lang="en-US" sz="900" b="1" i="0" u="none" strike="noStrike" dirty="0" smtClean="0">
                          <a:solidFill>
                            <a:srgbClr val="00B050"/>
                          </a:solidFill>
                          <a:latin typeface="Calibri"/>
                        </a:rPr>
                        <a:t> Input</a:t>
                      </a:r>
                      <a:endParaRPr lang="en-US" sz="900" b="1" i="0" u="none" strike="noStrike" dirty="0">
                        <a:solidFill>
                          <a:srgbClr val="00B05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Exponential Moving Averages (EMA) Slopes Ratios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dirty="0">
                          <a:solidFill>
                            <a:srgbClr val="000000"/>
                          </a:solidFill>
                          <a:latin typeface="Calibri"/>
                        </a:rPr>
                        <a:t>Derived for each observation, from EMA Slopes</a:t>
                      </a:r>
                      <a:br>
                        <a:rPr lang="en-US" sz="900" b="0" i="0" u="none" strike="noStrike" dirty="0">
                          <a:solidFill>
                            <a:srgbClr val="000000"/>
                          </a:solidFill>
                          <a:latin typeface="Calibri"/>
                        </a:rPr>
                      </a:br>
                      <a:r>
                        <a:rPr lang="en-US" sz="900" b="0" i="0" u="none" strike="noStrike" dirty="0">
                          <a:solidFill>
                            <a:srgbClr val="000000"/>
                          </a:solidFill>
                          <a:latin typeface="Calibri"/>
                        </a:rPr>
                        <a:t>- EMA126 / DJIA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smtClean="0">
                          <a:solidFill>
                            <a:srgbClr val="000000"/>
                          </a:solidFill>
                          <a:latin typeface="Calibri"/>
                        </a:rPr>
                        <a:t>EMA126_Sl_I</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EMA63/ DJIA </a:t>
                      </a:r>
                      <a:r>
                        <a:rPr lang="en-US" sz="900" b="0" i="0" u="none" strike="noStrike" dirty="0" smtClean="0">
                          <a:solidFill>
                            <a:srgbClr val="000000"/>
                          </a:solidFill>
                          <a:latin typeface="Calibri"/>
                        </a:rPr>
                        <a:t>=</a:t>
                      </a:r>
                      <a:r>
                        <a:rPr lang="en-US" sz="900" b="0" i="0" u="none" strike="noStrike" baseline="0" dirty="0" smtClean="0">
                          <a:solidFill>
                            <a:srgbClr val="000000"/>
                          </a:solidFill>
                          <a:latin typeface="Calibri"/>
                        </a:rPr>
                        <a:t> </a:t>
                      </a:r>
                      <a:r>
                        <a:rPr lang="en-US" sz="900" b="1" i="0" u="none" strike="noStrike" dirty="0" smtClean="0">
                          <a:solidFill>
                            <a:srgbClr val="000000"/>
                          </a:solidFill>
                          <a:latin typeface="Calibri"/>
                        </a:rPr>
                        <a:t>EMA63_Sl_I</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EMA21/ DJIA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smtClean="0">
                          <a:solidFill>
                            <a:srgbClr val="000000"/>
                          </a:solidFill>
                          <a:latin typeface="Calibri"/>
                        </a:rPr>
                        <a:t>EMA21_Sl_I</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dirty="0">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tc>
                  <a:txBody>
                    <a:bodyPr/>
                    <a:lstStyle/>
                    <a:p>
                      <a:pPr algn="l" fontAlgn="t"/>
                      <a:r>
                        <a:rPr lang="en-US" sz="900" b="0" i="0" u="none" strike="noStrike">
                          <a:solidFill>
                            <a:srgbClr val="000000"/>
                          </a:solidFill>
                          <a:latin typeface="Calibri"/>
                        </a:rPr>
                        <a:t>Min Max</a:t>
                      </a: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562222">
                <a:tc>
                  <a:txBody>
                    <a:bodyPr/>
                    <a:lstStyle/>
                    <a:p>
                      <a:pPr algn="l" fontAlgn="t"/>
                      <a:r>
                        <a:rPr lang="en-US" sz="900" b="1" i="0" u="none" strike="noStrike" dirty="0" smtClean="0">
                          <a:solidFill>
                            <a:srgbClr val="00B050"/>
                          </a:solidFill>
                          <a:latin typeface="Calibri"/>
                        </a:rPr>
                        <a:t> Input</a:t>
                      </a:r>
                      <a:endParaRPr lang="en-US" sz="900" b="1" i="0" u="none" strike="noStrike" dirty="0">
                        <a:solidFill>
                          <a:srgbClr val="00B05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Volatilities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dirty="0">
                          <a:solidFill>
                            <a:srgbClr val="000000"/>
                          </a:solidFill>
                          <a:latin typeface="Calibri"/>
                        </a:rPr>
                        <a:t>Derived for each observation, from daily closes: </a:t>
                      </a:r>
                      <a:br>
                        <a:rPr lang="en-US" sz="900" b="0" i="0" u="none" strike="noStrike" dirty="0">
                          <a:solidFill>
                            <a:srgbClr val="000000"/>
                          </a:solidFill>
                          <a:latin typeface="Calibri"/>
                        </a:rPr>
                      </a:br>
                      <a:r>
                        <a:rPr lang="en-US" sz="900" b="0" i="0" u="none" strike="noStrike" dirty="0">
                          <a:solidFill>
                            <a:srgbClr val="000000"/>
                          </a:solidFill>
                          <a:latin typeface="Calibri"/>
                        </a:rPr>
                        <a:t> - 63 day actual annualized </a:t>
                      </a:r>
                      <a:r>
                        <a:rPr lang="en-US" sz="900" b="1" i="0" u="none" strike="noStrike" dirty="0">
                          <a:solidFill>
                            <a:srgbClr val="000000"/>
                          </a:solidFill>
                          <a:latin typeface="Calibri"/>
                        </a:rPr>
                        <a:t>(Vol63DayAnn)</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21 day actual annualized </a:t>
                      </a:r>
                      <a:r>
                        <a:rPr lang="en-US" sz="900" b="1" i="0" u="none" strike="noStrike" dirty="0">
                          <a:solidFill>
                            <a:srgbClr val="000000"/>
                          </a:solidFill>
                          <a:latin typeface="Calibri"/>
                        </a:rPr>
                        <a:t>(Vol21DayAnn)</a:t>
                      </a:r>
                      <a:r>
                        <a:rPr lang="en-US" sz="900" b="0" i="0" u="none" strike="noStrike" dirty="0">
                          <a:solidFill>
                            <a:srgbClr val="000000"/>
                          </a:solidFill>
                          <a:latin typeface="Calibri"/>
                        </a:rPr>
                        <a:t/>
                      </a:r>
                      <a:br>
                        <a:rPr lang="en-US" sz="900" b="0" i="0" u="none" strike="noStrike" dirty="0">
                          <a:solidFill>
                            <a:srgbClr val="000000"/>
                          </a:solidFill>
                          <a:latin typeface="Calibri"/>
                        </a:rPr>
                      </a:b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tc>
                  <a:txBody>
                    <a:bodyPr/>
                    <a:lstStyle/>
                    <a:p>
                      <a:pPr algn="l" fontAlgn="t"/>
                      <a:r>
                        <a:rPr lang="en-US" sz="900" b="0" i="0" u="none" strike="noStrike" dirty="0">
                          <a:solidFill>
                            <a:srgbClr val="000000"/>
                          </a:solidFill>
                          <a:latin typeface="Calibri"/>
                        </a:rPr>
                        <a:t>Min </a:t>
                      </a:r>
                      <a:r>
                        <a:rPr lang="en-US" sz="900" b="0" i="0" u="none" strike="noStrike" dirty="0" smtClean="0">
                          <a:solidFill>
                            <a:srgbClr val="000000"/>
                          </a:solidFill>
                          <a:latin typeface="Calibri"/>
                        </a:rPr>
                        <a:t>Max </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890711">
                <a:tc>
                  <a:txBody>
                    <a:bodyPr/>
                    <a:lstStyle/>
                    <a:p>
                      <a:pPr algn="l" fontAlgn="t"/>
                      <a:r>
                        <a:rPr lang="en-US" sz="900" b="1" i="0" u="none" strike="noStrike" dirty="0" smtClean="0">
                          <a:solidFill>
                            <a:srgbClr val="0070C0"/>
                          </a:solidFill>
                          <a:latin typeface="Calibri"/>
                        </a:rPr>
                        <a:t> Target</a:t>
                      </a:r>
                      <a:endParaRPr lang="en-US" sz="900" b="1" i="0" u="none" strike="noStrike" dirty="0">
                        <a:solidFill>
                          <a:srgbClr val="0070C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a:solidFill>
                            <a:srgbClr val="000000"/>
                          </a:solidFill>
                          <a:latin typeface="Calibri"/>
                        </a:rPr>
                        <a:t>Return Measure</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dirty="0" smtClean="0">
                          <a:solidFill>
                            <a:srgbClr val="000000"/>
                          </a:solidFill>
                          <a:latin typeface="Calibri"/>
                        </a:rPr>
                        <a:t>In </a:t>
                      </a:r>
                      <a:r>
                        <a:rPr lang="en-US" sz="900" b="0" i="1" u="none" strike="noStrike" dirty="0" smtClean="0">
                          <a:solidFill>
                            <a:srgbClr val="000000"/>
                          </a:solidFill>
                          <a:latin typeface="Calibri"/>
                        </a:rPr>
                        <a:t>Training</a:t>
                      </a:r>
                      <a:r>
                        <a:rPr lang="en-US" sz="900" b="0" i="0" u="none" strike="noStrike" dirty="0" smtClean="0">
                          <a:solidFill>
                            <a:srgbClr val="000000"/>
                          </a:solidFill>
                          <a:latin typeface="Calibri"/>
                        </a:rPr>
                        <a:t> data, Derived </a:t>
                      </a:r>
                      <a:r>
                        <a:rPr lang="en-US" sz="900" b="0" i="0" u="none" strike="noStrike" dirty="0">
                          <a:solidFill>
                            <a:srgbClr val="000000"/>
                          </a:solidFill>
                          <a:latin typeface="Calibri"/>
                        </a:rPr>
                        <a:t>from Returns</a:t>
                      </a:r>
                      <a:r>
                        <a:rPr lang="en-US" sz="900" b="1" i="0" u="none" strike="noStrike" dirty="0">
                          <a:solidFill>
                            <a:srgbClr val="000000"/>
                          </a:solidFill>
                          <a:latin typeface="Calibri"/>
                        </a:rPr>
                        <a:t/>
                      </a:r>
                      <a:br>
                        <a:rPr lang="en-US" sz="900" b="1" i="0" u="none" strike="noStrike" dirty="0">
                          <a:solidFill>
                            <a:srgbClr val="000000"/>
                          </a:solidFill>
                          <a:latin typeface="Calibri"/>
                        </a:rPr>
                      </a:br>
                      <a:r>
                        <a:rPr lang="en-US" sz="900" b="0" i="0" u="none" strike="noStrike" dirty="0">
                          <a:solidFill>
                            <a:srgbClr val="000000"/>
                          </a:solidFill>
                          <a:latin typeface="Calibri"/>
                        </a:rPr>
                        <a:t>- Average (1M+1Q)/2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err="1" smtClean="0">
                          <a:solidFill>
                            <a:srgbClr val="000000"/>
                          </a:solidFill>
                          <a:latin typeface="Calibri"/>
                        </a:rPr>
                        <a:t>FwdEReturn</a:t>
                      </a:r>
                      <a:r>
                        <a:rPr lang="en-US" sz="900" b="0" i="0" u="none" strike="noStrike" dirty="0">
                          <a:solidFill>
                            <a:srgbClr val="000000"/>
                          </a:solidFill>
                          <a:latin typeface="Calibri"/>
                        </a:rPr>
                        <a:t/>
                      </a:r>
                      <a:br>
                        <a:rPr lang="en-US" sz="900" b="0" i="0" u="none" strike="noStrike" dirty="0">
                          <a:solidFill>
                            <a:srgbClr val="000000"/>
                          </a:solidFill>
                          <a:latin typeface="Calibri"/>
                        </a:rPr>
                      </a:b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pl-PL" sz="900" b="1" i="0" u="none" strike="noStrike" dirty="0">
                          <a:solidFill>
                            <a:srgbClr val="000000"/>
                          </a:solidFill>
                          <a:latin typeface="Calibri"/>
                        </a:rPr>
                        <a:t>Outlier:</a:t>
                      </a:r>
                      <a:r>
                        <a:rPr lang="pl-PL" sz="900" b="0" i="0" u="none" strike="noStrike" dirty="0">
                          <a:solidFill>
                            <a:srgbClr val="000000"/>
                          </a:solidFill>
                          <a:latin typeface="Calibri"/>
                        </a:rPr>
                        <a:t> less than -3Z</a:t>
                      </a:r>
                      <a:br>
                        <a:rPr lang="pl-PL" sz="900" b="0" i="0" u="none" strike="noStrike" dirty="0">
                          <a:solidFill>
                            <a:srgbClr val="000000"/>
                          </a:solidFill>
                          <a:latin typeface="Calibri"/>
                        </a:rPr>
                      </a:br>
                      <a:r>
                        <a:rPr lang="pl-PL" sz="900" b="0" i="0" u="none" strike="noStrike" dirty="0" smtClean="0">
                          <a:solidFill>
                            <a:srgbClr val="000000"/>
                          </a:solidFill>
                          <a:latin typeface="Calibri"/>
                        </a:rPr>
                        <a:t>0</a:t>
                      </a:r>
                      <a:r>
                        <a:rPr lang="en-US" sz="900" b="0" i="0" u="none" strike="noStrike" dirty="0" smtClean="0">
                          <a:solidFill>
                            <a:srgbClr val="000000"/>
                          </a:solidFill>
                          <a:latin typeface="Calibri"/>
                        </a:rPr>
                        <a:t> (Sell) </a:t>
                      </a:r>
                      <a:r>
                        <a:rPr lang="pl-PL" sz="900" b="0" i="0" u="none" strike="noStrike" dirty="0" smtClean="0">
                          <a:solidFill>
                            <a:srgbClr val="000000"/>
                          </a:solidFill>
                          <a:latin typeface="Calibri"/>
                        </a:rPr>
                        <a:t>: </a:t>
                      </a:r>
                      <a:r>
                        <a:rPr lang="pl-PL" sz="900" b="0" i="0" u="none" strike="noStrike" dirty="0">
                          <a:solidFill>
                            <a:srgbClr val="000000"/>
                          </a:solidFill>
                          <a:latin typeface="Calibri"/>
                        </a:rPr>
                        <a:t>-3Z to </a:t>
                      </a:r>
                      <a:r>
                        <a:rPr lang="pl-PL" sz="900" b="0" i="0" u="none" strike="noStrike" dirty="0" smtClean="0">
                          <a:solidFill>
                            <a:srgbClr val="000000"/>
                          </a:solidFill>
                          <a:latin typeface="Calibri"/>
                        </a:rPr>
                        <a:t>– </a:t>
                      </a:r>
                      <a:r>
                        <a:rPr lang="en-US" sz="900" b="0" i="0" u="none" strike="noStrike" dirty="0" smtClean="0">
                          <a:solidFill>
                            <a:srgbClr val="000000"/>
                          </a:solidFill>
                          <a:latin typeface="Calibri"/>
                        </a:rPr>
                        <a:t>0.5Z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en-US" sz="900" b="0" i="0" u="none" strike="noStrike" dirty="0" smtClean="0">
                          <a:solidFill>
                            <a:srgbClr val="000000"/>
                          </a:solidFill>
                          <a:latin typeface="Calibri"/>
                        </a:rPr>
                        <a:t>1(Hold)</a:t>
                      </a:r>
                      <a:r>
                        <a:rPr lang="en-US" sz="900" b="0" i="0" u="none" strike="noStrike" baseline="0" dirty="0" smtClean="0">
                          <a:solidFill>
                            <a:srgbClr val="000000"/>
                          </a:solidFill>
                          <a:latin typeface="Calibri"/>
                        </a:rPr>
                        <a:t> </a:t>
                      </a:r>
                      <a:r>
                        <a:rPr lang="en-US" sz="900" b="0" i="0" u="none" strike="noStrike" dirty="0" smtClean="0">
                          <a:solidFill>
                            <a:srgbClr val="000000"/>
                          </a:solidFill>
                          <a:latin typeface="Calibri"/>
                        </a:rPr>
                        <a:t>:</a:t>
                      </a:r>
                      <a:r>
                        <a:rPr lang="en-US" sz="900" b="0" i="0" u="none" strike="noStrike" baseline="0" dirty="0" smtClean="0">
                          <a:solidFill>
                            <a:srgbClr val="000000"/>
                          </a:solidFill>
                          <a:latin typeface="Calibri"/>
                        </a:rPr>
                        <a:t>   -0.5 Z to 0.5 Z</a:t>
                      </a:r>
                      <a:endParaRPr lang="en-US" sz="900" b="0" i="0" u="none" strike="noStrike" dirty="0" smtClean="0">
                        <a:solidFill>
                          <a:srgbClr val="000000"/>
                        </a:solidFill>
                        <a:latin typeface="Calibri"/>
                      </a:endParaRPr>
                    </a:p>
                    <a:p>
                      <a:pPr algn="l" fontAlgn="t"/>
                      <a:r>
                        <a:rPr lang="en-US" sz="900" b="0" i="0" u="none" strike="noStrike" dirty="0" smtClean="0">
                          <a:solidFill>
                            <a:srgbClr val="000000"/>
                          </a:solidFill>
                          <a:latin typeface="Calibri"/>
                        </a:rPr>
                        <a:t>2 (Buy) </a:t>
                      </a:r>
                      <a:r>
                        <a:rPr lang="pl-PL" sz="900" b="0" i="0" u="none" strike="noStrike" dirty="0" smtClean="0">
                          <a:solidFill>
                            <a:srgbClr val="000000"/>
                          </a:solidFill>
                          <a:latin typeface="Calibri"/>
                        </a:rPr>
                        <a:t>: </a:t>
                      </a:r>
                      <a:r>
                        <a:rPr lang="en-US" sz="900" b="0" i="0" u="none" strike="noStrike" baseline="0" dirty="0" smtClean="0">
                          <a:solidFill>
                            <a:srgbClr val="000000"/>
                          </a:solidFill>
                          <a:latin typeface="Calibri"/>
                        </a:rPr>
                        <a:t> 0.5</a:t>
                      </a:r>
                      <a:r>
                        <a:rPr lang="pl-PL" sz="900" b="0" i="0" u="none" strike="noStrike" dirty="0" smtClean="0">
                          <a:solidFill>
                            <a:srgbClr val="000000"/>
                          </a:solidFill>
                          <a:latin typeface="Calibri"/>
                        </a:rPr>
                        <a:t>Z </a:t>
                      </a:r>
                      <a:r>
                        <a:rPr lang="en-US" sz="900" b="0" i="0" u="none" strike="noStrike" dirty="0" smtClean="0">
                          <a:solidFill>
                            <a:srgbClr val="000000"/>
                          </a:solidFill>
                          <a:latin typeface="Calibri"/>
                        </a:rPr>
                        <a:t> </a:t>
                      </a:r>
                      <a:r>
                        <a:rPr lang="pl-PL" sz="900" b="0" i="0" u="none" strike="noStrike" dirty="0" smtClean="0">
                          <a:solidFill>
                            <a:srgbClr val="000000"/>
                          </a:solidFill>
                          <a:latin typeface="Calibri"/>
                        </a:rPr>
                        <a:t>to 3Z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1" i="0" u="none" strike="noStrike" dirty="0">
                          <a:solidFill>
                            <a:srgbClr val="000000"/>
                          </a:solidFill>
                          <a:latin typeface="Calibri"/>
                        </a:rPr>
                        <a:t>Outlier:</a:t>
                      </a:r>
                      <a:r>
                        <a:rPr lang="pl-PL" sz="900" b="0" i="0" u="none" strike="noStrike" dirty="0">
                          <a:solidFill>
                            <a:srgbClr val="000000"/>
                          </a:solidFill>
                          <a:latin typeface="Calibri"/>
                        </a:rPr>
                        <a:t> more  than 3Z</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dirty="0">
                          <a:solidFill>
                            <a:srgbClr val="000000"/>
                          </a:solidFill>
                          <a:latin typeface="Calibri"/>
                        </a:rPr>
                        <a:t>Min Max</a:t>
                      </a: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r>
            </a:tbl>
          </a:graphicData>
        </a:graphic>
      </p:graphicFrame>
      <p:sp>
        <p:nvSpPr>
          <p:cNvPr id="6" name="Title 1"/>
          <p:cNvSpPr txBox="1">
            <a:spLocks/>
          </p:cNvSpPr>
          <p:nvPr/>
        </p:nvSpPr>
        <p:spPr>
          <a:xfrm>
            <a:off x="533400" y="76200"/>
            <a:ext cx="8229600" cy="990600"/>
          </a:xfrm>
          <a:prstGeom prst="rect">
            <a:avLst/>
          </a:prstGeom>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t>Data </a:t>
            </a:r>
            <a:endParaRPr lang="en-US" sz="3200" dirty="0" smtClean="0">
              <a:solidFill>
                <a:schemeClr val="bg2">
                  <a:lumMod val="10000"/>
                </a:schemeClr>
              </a:solidFill>
              <a:latin typeface="Calibri" pitchFamily="34" charset="0"/>
              <a:ea typeface="+mj-ea"/>
              <a:cs typeface="Calibr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t>Inputs (8 variables) and Target</a:t>
            </a:r>
            <a:r>
              <a:rPr kumimoji="0" lang="en-US" sz="2200" b="0" i="0" u="none" strike="noStrike" kern="1200" cap="none" spc="0" normalizeH="0" noProof="0" dirty="0" smtClean="0">
                <a:ln>
                  <a:noFill/>
                </a:ln>
                <a:solidFill>
                  <a:schemeClr val="bg2">
                    <a:lumMod val="10000"/>
                  </a:schemeClr>
                </a:solidFill>
                <a:effectLst/>
                <a:uLnTx/>
                <a:uFillTx/>
                <a:latin typeface="Calibri" pitchFamily="34" charset="0"/>
                <a:ea typeface="+mj-ea"/>
                <a:cs typeface="Calibri" pitchFamily="34" charset="0"/>
              </a:rPr>
              <a:t> (1 </a:t>
            </a:r>
            <a:r>
              <a:rPr kumimoji="0" lang="en-US" sz="2200" b="0" i="0" u="none" strike="noStrike" kern="1200" cap="none" spc="0" normalizeH="0" noProof="0" dirty="0" err="1" smtClean="0">
                <a:ln>
                  <a:noFill/>
                </a:ln>
                <a:solidFill>
                  <a:schemeClr val="bg2">
                    <a:lumMod val="10000"/>
                  </a:schemeClr>
                </a:solidFill>
                <a:effectLst/>
                <a:uLnTx/>
                <a:uFillTx/>
                <a:latin typeface="Calibri" pitchFamily="34" charset="0"/>
                <a:ea typeface="+mj-ea"/>
                <a:cs typeface="Calibri" pitchFamily="34" charset="0"/>
              </a:rPr>
              <a:t>variabl</a:t>
            </a:r>
            <a:r>
              <a:rPr lang="en-US" sz="2200" dirty="0" smtClean="0">
                <a:solidFill>
                  <a:schemeClr val="bg2">
                    <a:lumMod val="10000"/>
                  </a:schemeClr>
                </a:solidFill>
                <a:latin typeface="Calibri" pitchFamily="34" charset="0"/>
                <a:ea typeface="+mj-ea"/>
                <a:cs typeface="Calibri" pitchFamily="34" charset="0"/>
              </a:rPr>
              <a:t>e)</a:t>
            </a:r>
            <a:endParaRPr kumimoji="0" lang="en-US" sz="2200" b="0" i="0" u="none" strike="noStrike" kern="1200" cap="none" spc="0" normalizeH="0" baseline="0" noProof="0" dirty="0">
              <a:ln>
                <a:noFill/>
              </a:ln>
              <a:solidFill>
                <a:schemeClr val="bg2">
                  <a:lumMod val="10000"/>
                </a:schemeClr>
              </a:solidFill>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Preparation</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Exponential Moving Averages – Calculations and Indexing  </a:t>
            </a:r>
            <a:endParaRPr lang="en-US" sz="2200" dirty="0">
              <a:solidFill>
                <a:schemeClr val="bg2">
                  <a:lumMod val="10000"/>
                </a:schemeClr>
              </a:solidFill>
              <a:latin typeface="Calibri" pitchFamily="34" charset="0"/>
              <a:cs typeface="Calibri" pitchFamily="34" charset="0"/>
            </a:endParaRPr>
          </a:p>
        </p:txBody>
      </p:sp>
      <p:sp>
        <p:nvSpPr>
          <p:cNvPr id="4" name="TextBox 3"/>
          <p:cNvSpPr txBox="1"/>
          <p:nvPr/>
        </p:nvSpPr>
        <p:spPr>
          <a:xfrm>
            <a:off x="457200" y="1219200"/>
            <a:ext cx="7069564" cy="1046440"/>
          </a:xfrm>
          <a:prstGeom prst="rect">
            <a:avLst/>
          </a:prstGeom>
          <a:noFill/>
        </p:spPr>
        <p:txBody>
          <a:bodyPr wrap="none" rtlCol="0">
            <a:spAutoFit/>
          </a:bodyPr>
          <a:lstStyle/>
          <a:p>
            <a:r>
              <a:rPr lang="en-US" sz="1200" dirty="0" smtClean="0"/>
              <a:t>The R EMA function was used to calculate 3 different moving averages ; </a:t>
            </a:r>
            <a:r>
              <a:rPr lang="en-US" sz="1200" b="1" dirty="0" smtClean="0"/>
              <a:t>21</a:t>
            </a:r>
            <a:r>
              <a:rPr lang="en-US" sz="1200" dirty="0" smtClean="0"/>
              <a:t>, </a:t>
            </a:r>
            <a:r>
              <a:rPr lang="en-US" sz="1200" b="1" dirty="0" smtClean="0"/>
              <a:t>63</a:t>
            </a:r>
            <a:r>
              <a:rPr lang="en-US" sz="1200" dirty="0" smtClean="0"/>
              <a:t> and </a:t>
            </a:r>
            <a:r>
              <a:rPr lang="en-US" sz="1200" b="1" dirty="0" smtClean="0"/>
              <a:t>126</a:t>
            </a:r>
            <a:r>
              <a:rPr lang="en-US" sz="1200" dirty="0" smtClean="0"/>
              <a:t> trading days </a:t>
            </a:r>
          </a:p>
          <a:p>
            <a:endParaRPr lang="en-US" sz="1200" dirty="0" smtClean="0"/>
          </a:p>
          <a:p>
            <a:r>
              <a:rPr lang="en-US" sz="1200" dirty="0" smtClean="0"/>
              <a:t>EMA was used in order to </a:t>
            </a:r>
            <a:r>
              <a:rPr lang="en-US" sz="1400" b="1" dirty="0" smtClean="0"/>
              <a:t>weigh</a:t>
            </a:r>
            <a:r>
              <a:rPr lang="en-US" sz="1400" dirty="0" smtClean="0"/>
              <a:t> </a:t>
            </a:r>
            <a:r>
              <a:rPr lang="en-US" sz="1400" b="1" dirty="0" smtClean="0"/>
              <a:t>recent observations </a:t>
            </a:r>
            <a:r>
              <a:rPr lang="en-US" sz="1200" dirty="0" smtClean="0"/>
              <a:t>more heavily than past observations</a:t>
            </a:r>
          </a:p>
          <a:p>
            <a:endParaRPr lang="en-US" sz="1200" dirty="0" smtClean="0"/>
          </a:p>
          <a:p>
            <a:r>
              <a:rPr lang="en-US" sz="1200" dirty="0" smtClean="0"/>
              <a:t>For illustration the EMAs  calculated are plotted below for 3 different time periods</a:t>
            </a:r>
            <a:endParaRPr lang="en-US" sz="1200" dirty="0"/>
          </a:p>
        </p:txBody>
      </p:sp>
      <p:pic>
        <p:nvPicPr>
          <p:cNvPr id="2050" name="Picture 2"/>
          <p:cNvPicPr>
            <a:picLocks noChangeAspect="1" noChangeArrowheads="1"/>
          </p:cNvPicPr>
          <p:nvPr/>
        </p:nvPicPr>
        <p:blipFill>
          <a:blip r:embed="rId2" cstate="print"/>
          <a:srcRect/>
          <a:stretch>
            <a:fillRect/>
          </a:stretch>
        </p:blipFill>
        <p:spPr bwMode="auto">
          <a:xfrm>
            <a:off x="1448474" y="2286000"/>
            <a:ext cx="6323926"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Preparation</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Exponential Moving Averages Slopes – Calculations and Indexing </a:t>
            </a:r>
            <a:endParaRPr lang="en-US" sz="2200" dirty="0">
              <a:solidFill>
                <a:schemeClr val="bg2">
                  <a:lumMod val="10000"/>
                </a:schemeClr>
              </a:solidFill>
              <a:latin typeface="Calibri" pitchFamily="34" charset="0"/>
              <a:cs typeface="Calibri" pitchFamily="34" charset="0"/>
            </a:endParaRPr>
          </a:p>
        </p:txBody>
      </p:sp>
      <p:sp>
        <p:nvSpPr>
          <p:cNvPr id="4" name="TextBox 3"/>
          <p:cNvSpPr txBox="1"/>
          <p:nvPr/>
        </p:nvSpPr>
        <p:spPr>
          <a:xfrm>
            <a:off x="457200" y="1219200"/>
            <a:ext cx="8153322" cy="646331"/>
          </a:xfrm>
          <a:prstGeom prst="rect">
            <a:avLst/>
          </a:prstGeom>
          <a:noFill/>
        </p:spPr>
        <p:txBody>
          <a:bodyPr wrap="none" rtlCol="0">
            <a:spAutoFit/>
          </a:bodyPr>
          <a:lstStyle/>
          <a:p>
            <a:r>
              <a:rPr lang="en-US" sz="1200" dirty="0" smtClean="0"/>
              <a:t>To account for the rising value of the DJIA over time, the EMAs were “indexed” against the DJIA;  EMA_I = EMA/DJIA</a:t>
            </a:r>
          </a:p>
          <a:p>
            <a:endParaRPr lang="en-US" sz="1200" dirty="0" smtClean="0"/>
          </a:p>
          <a:p>
            <a:r>
              <a:rPr lang="en-US" sz="1200" dirty="0" smtClean="0"/>
              <a:t>For illustration the indexed EMAs calculated are plotted below for 3 different time periods</a:t>
            </a:r>
          </a:p>
        </p:txBody>
      </p:sp>
      <p:pic>
        <p:nvPicPr>
          <p:cNvPr id="1026" name="Picture 2"/>
          <p:cNvPicPr>
            <a:picLocks noChangeAspect="1" noChangeArrowheads="1"/>
          </p:cNvPicPr>
          <p:nvPr/>
        </p:nvPicPr>
        <p:blipFill>
          <a:blip r:embed="rId2" cstate="print"/>
          <a:srcRect/>
          <a:stretch>
            <a:fillRect/>
          </a:stretch>
        </p:blipFill>
        <p:spPr bwMode="auto">
          <a:xfrm>
            <a:off x="1447800" y="1981200"/>
            <a:ext cx="5867400" cy="41399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Preparation</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Exponential Moving Averages Slopes – Calculations</a:t>
            </a:r>
            <a:endParaRPr lang="en-US" sz="2200" dirty="0">
              <a:solidFill>
                <a:schemeClr val="bg2">
                  <a:lumMod val="10000"/>
                </a:schemeClr>
              </a:solidFill>
              <a:latin typeface="Calibri" pitchFamily="34" charset="0"/>
              <a:cs typeface="Calibri" pitchFamily="34" charset="0"/>
            </a:endParaRPr>
          </a:p>
        </p:txBody>
      </p:sp>
      <p:sp>
        <p:nvSpPr>
          <p:cNvPr id="4" name="TextBox 3"/>
          <p:cNvSpPr txBox="1"/>
          <p:nvPr/>
        </p:nvSpPr>
        <p:spPr>
          <a:xfrm>
            <a:off x="457200" y="1219200"/>
            <a:ext cx="7189789" cy="1015663"/>
          </a:xfrm>
          <a:prstGeom prst="rect">
            <a:avLst/>
          </a:prstGeom>
          <a:noFill/>
        </p:spPr>
        <p:txBody>
          <a:bodyPr wrap="none" rtlCol="0">
            <a:spAutoFit/>
          </a:bodyPr>
          <a:lstStyle/>
          <a:p>
            <a:r>
              <a:rPr lang="en-US" sz="1200" dirty="0" smtClean="0"/>
              <a:t>The slopes of the EMAs were calculated for each observation as well</a:t>
            </a:r>
          </a:p>
          <a:p>
            <a:endParaRPr lang="en-US" sz="1200" dirty="0" smtClean="0"/>
          </a:p>
          <a:p>
            <a:r>
              <a:rPr lang="en-US" sz="1200" dirty="0" smtClean="0"/>
              <a:t>For simplicity: </a:t>
            </a:r>
            <a:r>
              <a:rPr lang="en-US" sz="1200" dirty="0" err="1" smtClean="0"/>
              <a:t>EMA_Sl</a:t>
            </a:r>
            <a:r>
              <a:rPr lang="en-US" sz="1200" dirty="0" smtClean="0"/>
              <a:t>= [</a:t>
            </a:r>
            <a:r>
              <a:rPr lang="en-US" sz="1200" dirty="0" err="1" smtClean="0"/>
              <a:t>EMA</a:t>
            </a:r>
            <a:r>
              <a:rPr lang="en-US" sz="800" dirty="0" err="1" smtClean="0"/>
              <a:t>Curr</a:t>
            </a:r>
            <a:r>
              <a:rPr lang="en-US" sz="1200" dirty="0" err="1" smtClean="0"/>
              <a:t>-EMA</a:t>
            </a:r>
            <a:r>
              <a:rPr lang="en-US" sz="900" dirty="0" err="1" smtClean="0"/>
              <a:t>t</a:t>
            </a:r>
            <a:r>
              <a:rPr lang="en-US" sz="900" dirty="0" smtClean="0"/>
              <a:t>/2</a:t>
            </a:r>
            <a:r>
              <a:rPr lang="en-US" sz="1200" dirty="0" smtClean="0"/>
              <a:t>] / t/2.  For example  EMA21_Sl = [EMA</a:t>
            </a:r>
            <a:r>
              <a:rPr lang="en-US" sz="800" dirty="0" smtClean="0"/>
              <a:t>Curr</a:t>
            </a:r>
            <a:r>
              <a:rPr lang="en-US" sz="1200" dirty="0" smtClean="0"/>
              <a:t>-EMA</a:t>
            </a:r>
            <a:r>
              <a:rPr lang="en-US" sz="900" dirty="0" smtClean="0"/>
              <a:t>10pointsago</a:t>
            </a:r>
            <a:r>
              <a:rPr lang="en-US" sz="1200" dirty="0" smtClean="0"/>
              <a:t>] / 10</a:t>
            </a:r>
          </a:p>
          <a:p>
            <a:endParaRPr lang="en-US" sz="1200" dirty="0" smtClean="0"/>
          </a:p>
          <a:p>
            <a:r>
              <a:rPr lang="en-US" sz="1200" dirty="0" smtClean="0"/>
              <a:t>For illustration the indexed EMA Slopes calculated are plotted below for 3 different time periods</a:t>
            </a:r>
          </a:p>
        </p:txBody>
      </p:sp>
      <p:pic>
        <p:nvPicPr>
          <p:cNvPr id="5" name="Picture 4"/>
          <p:cNvPicPr/>
          <p:nvPr/>
        </p:nvPicPr>
        <p:blipFill>
          <a:blip r:embed="rId2" cstate="print"/>
          <a:srcRect/>
          <a:stretch>
            <a:fillRect/>
          </a:stretch>
        </p:blipFill>
        <p:spPr bwMode="auto">
          <a:xfrm>
            <a:off x="1295400" y="2286000"/>
            <a:ext cx="62484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Background</a:t>
            </a:r>
            <a:endParaRPr lang="en-US" dirty="0">
              <a:solidFill>
                <a:schemeClr val="bg2">
                  <a:lumMod val="10000"/>
                </a:schemeClr>
              </a:solidFill>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80975" y="1219200"/>
            <a:ext cx="8782050" cy="1724025"/>
          </a:xfrm>
          <a:prstGeom prst="rect">
            <a:avLst/>
          </a:prstGeom>
          <a:noFill/>
          <a:ln w="9525">
            <a:noFill/>
            <a:miter lim="800000"/>
            <a:headEnd/>
            <a:tailEnd/>
          </a:ln>
        </p:spPr>
      </p:pic>
      <p:sp>
        <p:nvSpPr>
          <p:cNvPr id="22" name="Content Placeholder 2"/>
          <p:cNvSpPr>
            <a:spLocks noGrp="1"/>
          </p:cNvSpPr>
          <p:nvPr>
            <p:ph sz="quarter" idx="1"/>
          </p:nvPr>
        </p:nvSpPr>
        <p:spPr>
          <a:xfrm>
            <a:off x="304800" y="3124200"/>
            <a:ext cx="8610600" cy="3276600"/>
          </a:xfrm>
          <a:ln>
            <a:noFill/>
          </a:ln>
        </p:spPr>
        <p:txBody>
          <a:bodyPr>
            <a:noAutofit/>
          </a:bodyPr>
          <a:lstStyle/>
          <a:p>
            <a:r>
              <a:rPr lang="en-US" sz="1800" dirty="0" smtClean="0">
                <a:latin typeface="Calibri" pitchFamily="34" charset="0"/>
                <a:cs typeface="Calibri" pitchFamily="34" charset="0"/>
              </a:rPr>
              <a:t>The chart above shows the closing price of the Dow Jones industrial average over the last decade</a:t>
            </a:r>
          </a:p>
          <a:p>
            <a:r>
              <a:rPr lang="en-US" sz="1800" dirty="0" smtClean="0">
                <a:latin typeface="Calibri" pitchFamily="34" charset="0"/>
                <a:cs typeface="Calibri" pitchFamily="34" charset="0"/>
              </a:rPr>
              <a:t>Though in this project we will use purely </a:t>
            </a:r>
            <a:r>
              <a:rPr lang="en-US" sz="1800" b="1" dirty="0" smtClean="0">
                <a:latin typeface="Calibri" pitchFamily="34" charset="0"/>
                <a:cs typeface="Calibri" pitchFamily="34" charset="0"/>
              </a:rPr>
              <a:t>technical indicators </a:t>
            </a:r>
            <a:r>
              <a:rPr lang="en-US" sz="1800" dirty="0" smtClean="0">
                <a:latin typeface="Calibri" pitchFamily="34" charset="0"/>
                <a:cs typeface="Calibri" pitchFamily="34" charset="0"/>
              </a:rPr>
              <a:t>(i.e. no macro economic indicators) the assumption is that price history and pattern reflect the ‘crowd’s’ reaction, in terms of buying and selling, to geo-political and macro economic events</a:t>
            </a:r>
          </a:p>
          <a:p>
            <a:r>
              <a:rPr lang="en-US" sz="1800" dirty="0" smtClean="0">
                <a:latin typeface="Calibri" pitchFamily="34" charset="0"/>
                <a:cs typeface="Calibri" pitchFamily="34" charset="0"/>
              </a:rPr>
              <a:t>Another assumption is that the ‘crowd’s’ psychology does not significantly change over time, so </a:t>
            </a:r>
            <a:r>
              <a:rPr lang="en-US" sz="1800" b="1" dirty="0" smtClean="0">
                <a:latin typeface="Calibri" pitchFamily="34" charset="0"/>
                <a:cs typeface="Calibri" pitchFamily="34" charset="0"/>
              </a:rPr>
              <a:t>that historical patterns in the price movement of the index reflect that ‘crowd’ psychology and hence can predict where the ‘crowd’ is going next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Preparation</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Example</a:t>
            </a:r>
            <a:endParaRPr lang="en-US" sz="2200" dirty="0">
              <a:solidFill>
                <a:schemeClr val="bg2">
                  <a:lumMod val="10000"/>
                </a:schemeClr>
              </a:solidFill>
              <a:latin typeface="Calibri" pitchFamily="34" charset="0"/>
              <a:cs typeface="Calibri" pitchFamily="34" charset="0"/>
            </a:endParaRPr>
          </a:p>
        </p:txBody>
      </p:sp>
      <p:sp>
        <p:nvSpPr>
          <p:cNvPr id="4" name="TextBox 3"/>
          <p:cNvSpPr txBox="1"/>
          <p:nvPr/>
        </p:nvSpPr>
        <p:spPr>
          <a:xfrm>
            <a:off x="457200" y="1219200"/>
            <a:ext cx="5930278" cy="276999"/>
          </a:xfrm>
          <a:prstGeom prst="rect">
            <a:avLst/>
          </a:prstGeom>
          <a:noFill/>
        </p:spPr>
        <p:txBody>
          <a:bodyPr wrap="none" rtlCol="0">
            <a:spAutoFit/>
          </a:bodyPr>
          <a:lstStyle/>
          <a:p>
            <a:r>
              <a:rPr lang="en-US" sz="1200" dirty="0" smtClean="0"/>
              <a:t>For illustration the different derived values for a specific time period are shown below</a:t>
            </a:r>
          </a:p>
        </p:txBody>
      </p:sp>
      <p:pic>
        <p:nvPicPr>
          <p:cNvPr id="3074" name="Picture 2"/>
          <p:cNvPicPr>
            <a:picLocks noChangeAspect="1" noChangeArrowheads="1"/>
          </p:cNvPicPr>
          <p:nvPr/>
        </p:nvPicPr>
        <p:blipFill>
          <a:blip r:embed="rId2" cstate="print"/>
          <a:srcRect/>
          <a:stretch>
            <a:fillRect/>
          </a:stretch>
        </p:blipFill>
        <p:spPr bwMode="auto">
          <a:xfrm>
            <a:off x="152400" y="1447800"/>
            <a:ext cx="8686800" cy="1917635"/>
          </a:xfrm>
          <a:prstGeom prst="rect">
            <a:avLst/>
          </a:prstGeom>
          <a:noFill/>
          <a:ln w="9525">
            <a:noFill/>
            <a:miter lim="800000"/>
            <a:headEnd/>
            <a:tailEnd/>
          </a:ln>
        </p:spPr>
      </p:pic>
      <p:pic>
        <p:nvPicPr>
          <p:cNvPr id="3076" name="Picture 4"/>
          <p:cNvPicPr>
            <a:picLocks noChangeAspect="1" noChangeArrowheads="1"/>
          </p:cNvPicPr>
          <p:nvPr/>
        </p:nvPicPr>
        <p:blipFill>
          <a:blip r:embed="rId3" cstate="print"/>
          <a:srcRect/>
          <a:stretch>
            <a:fillRect/>
          </a:stretch>
        </p:blipFill>
        <p:spPr bwMode="auto">
          <a:xfrm>
            <a:off x="152400" y="3048000"/>
            <a:ext cx="8610600" cy="1314450"/>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152400" y="4514850"/>
            <a:ext cx="8534400" cy="1276350"/>
          </a:xfrm>
          <a:prstGeom prst="rect">
            <a:avLst/>
          </a:prstGeom>
          <a:noFill/>
          <a:ln w="9525">
            <a:noFill/>
            <a:miter lim="800000"/>
            <a:headEnd/>
            <a:tailEnd/>
          </a:ln>
        </p:spPr>
      </p:pic>
      <p:sp>
        <p:nvSpPr>
          <p:cNvPr id="9" name="TextBox 8"/>
          <p:cNvSpPr txBox="1"/>
          <p:nvPr/>
        </p:nvSpPr>
        <p:spPr>
          <a:xfrm>
            <a:off x="7338950" y="2502725"/>
            <a:ext cx="1315488" cy="276999"/>
          </a:xfrm>
          <a:prstGeom prst="rect">
            <a:avLst/>
          </a:prstGeom>
          <a:noFill/>
        </p:spPr>
        <p:txBody>
          <a:bodyPr wrap="none" rtlCol="0">
            <a:spAutoFit/>
          </a:bodyPr>
          <a:lstStyle/>
          <a:p>
            <a:r>
              <a:rPr lang="en-US" sz="1200" b="1" dirty="0" smtClean="0"/>
              <a:t>DJIA and EMAs</a:t>
            </a:r>
          </a:p>
        </p:txBody>
      </p:sp>
      <p:sp>
        <p:nvSpPr>
          <p:cNvPr id="10" name="TextBox 9"/>
          <p:cNvSpPr txBox="1"/>
          <p:nvPr/>
        </p:nvSpPr>
        <p:spPr>
          <a:xfrm>
            <a:off x="7438689" y="3228201"/>
            <a:ext cx="1236236" cy="276999"/>
          </a:xfrm>
          <a:prstGeom prst="rect">
            <a:avLst/>
          </a:prstGeom>
          <a:noFill/>
        </p:spPr>
        <p:txBody>
          <a:bodyPr wrap="none" rtlCol="0">
            <a:spAutoFit/>
          </a:bodyPr>
          <a:lstStyle/>
          <a:p>
            <a:r>
              <a:rPr lang="en-US" sz="1200" b="1" dirty="0" smtClean="0"/>
              <a:t>Indexed EMAs</a:t>
            </a:r>
          </a:p>
        </p:txBody>
      </p:sp>
      <p:sp>
        <p:nvSpPr>
          <p:cNvPr id="11" name="TextBox 10"/>
          <p:cNvSpPr txBox="1"/>
          <p:nvPr/>
        </p:nvSpPr>
        <p:spPr>
          <a:xfrm>
            <a:off x="7315200" y="5486400"/>
            <a:ext cx="1068626" cy="276999"/>
          </a:xfrm>
          <a:prstGeom prst="rect">
            <a:avLst/>
          </a:prstGeom>
          <a:noFill/>
        </p:spPr>
        <p:txBody>
          <a:bodyPr wrap="none" rtlCol="0">
            <a:spAutoFit/>
          </a:bodyPr>
          <a:lstStyle/>
          <a:p>
            <a:r>
              <a:rPr lang="en-US" sz="1200" b="1" dirty="0" smtClean="0"/>
              <a:t>EMA Slopes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3400" y="1295400"/>
            <a:ext cx="5375981" cy="3733800"/>
          </a:xfrm>
          <a:prstGeom prst="rect">
            <a:avLst/>
          </a:prstGeom>
          <a:noFill/>
          <a:ln w="9525">
            <a:noFill/>
            <a:miter lim="800000"/>
            <a:headEnd/>
            <a:tailEnd/>
          </a:ln>
        </p:spPr>
      </p:pic>
      <p:sp>
        <p:nvSpPr>
          <p:cNvPr id="5" name="Content Placeholder 2"/>
          <p:cNvSpPr>
            <a:spLocks noGrp="1"/>
          </p:cNvSpPr>
          <p:nvPr>
            <p:ph sz="quarter" idx="1"/>
          </p:nvPr>
        </p:nvSpPr>
        <p:spPr>
          <a:xfrm>
            <a:off x="4191000" y="5105400"/>
            <a:ext cx="4724400" cy="1219200"/>
          </a:xfrm>
        </p:spPr>
        <p:txBody>
          <a:bodyPr>
            <a:normAutofit/>
          </a:bodyPr>
          <a:lstStyle/>
          <a:p>
            <a:pPr lvl="1"/>
            <a:r>
              <a:rPr lang="en-US" sz="1800" dirty="0" smtClean="0">
                <a:solidFill>
                  <a:schemeClr val="bg2">
                    <a:lumMod val="10000"/>
                  </a:schemeClr>
                </a:solidFill>
                <a:latin typeface="Calibri" pitchFamily="34" charset="0"/>
                <a:cs typeface="Calibri" pitchFamily="34" charset="0"/>
              </a:rPr>
              <a:t>Option prices </a:t>
            </a:r>
            <a:r>
              <a:rPr lang="en-US" sz="1800" i="1" dirty="0" smtClean="0">
                <a:solidFill>
                  <a:schemeClr val="bg2">
                    <a:lumMod val="10000"/>
                  </a:schemeClr>
                </a:solidFill>
                <a:latin typeface="Calibri" pitchFamily="34" charset="0"/>
                <a:cs typeface="Calibri" pitchFamily="34" charset="0"/>
              </a:rPr>
              <a:t>could</a:t>
            </a:r>
            <a:r>
              <a:rPr lang="en-US" sz="1800" dirty="0" smtClean="0">
                <a:solidFill>
                  <a:schemeClr val="bg2">
                    <a:lumMod val="10000"/>
                  </a:schemeClr>
                </a:solidFill>
                <a:latin typeface="Calibri" pitchFamily="34" charset="0"/>
                <a:cs typeface="Calibri" pitchFamily="34" charset="0"/>
              </a:rPr>
              <a:t> be used to understand implied, or </a:t>
            </a:r>
            <a:r>
              <a:rPr lang="en-US" sz="1800" i="1" dirty="0" smtClean="0">
                <a:solidFill>
                  <a:schemeClr val="bg2">
                    <a:lumMod val="10000"/>
                  </a:schemeClr>
                </a:solidFill>
                <a:latin typeface="Calibri" pitchFamily="34" charset="0"/>
                <a:cs typeface="Calibri" pitchFamily="34" charset="0"/>
              </a:rPr>
              <a:t>expected</a:t>
            </a:r>
            <a:r>
              <a:rPr lang="en-US" sz="1800" dirty="0" smtClean="0">
                <a:solidFill>
                  <a:schemeClr val="bg2">
                    <a:lumMod val="10000"/>
                  </a:schemeClr>
                </a:solidFill>
                <a:latin typeface="Calibri" pitchFamily="34" charset="0"/>
                <a:cs typeface="Calibri" pitchFamily="34" charset="0"/>
              </a:rPr>
              <a:t>, volatility however this data is not available for the entire historical period </a:t>
            </a:r>
          </a:p>
        </p:txBody>
      </p:sp>
      <p:sp>
        <p:nvSpPr>
          <p:cNvPr id="7" name="Title 1"/>
          <p:cNvSpPr>
            <a:spLocks noGrp="1"/>
          </p:cNvSpPr>
          <p:nvPr>
            <p:ph type="title"/>
          </p:nvPr>
        </p:nvSpPr>
        <p:spPr>
          <a:xfrm>
            <a:off x="457200" y="152400"/>
            <a:ext cx="8229600" cy="990600"/>
          </a:xfrm>
        </p:spPr>
        <p:txBody>
          <a:bodyPr>
            <a:normAutofit/>
          </a:bodyPr>
          <a:lstStyle/>
          <a:p>
            <a:r>
              <a:rPr lang="en-US" dirty="0" smtClean="0">
                <a:solidFill>
                  <a:schemeClr val="bg2">
                    <a:lumMod val="10000"/>
                  </a:schemeClr>
                </a:solidFill>
                <a:latin typeface="Calibri" pitchFamily="34" charset="0"/>
                <a:cs typeface="Calibri" pitchFamily="34" charset="0"/>
              </a:rPr>
              <a:t>Data Preparation</a:t>
            </a:r>
            <a:br>
              <a:rPr lang="en-US" dirty="0" smtClean="0">
                <a:solidFill>
                  <a:schemeClr val="bg2">
                    <a:lumMod val="10000"/>
                  </a:schemeClr>
                </a:solidFill>
                <a:latin typeface="Calibri" pitchFamily="34" charset="0"/>
                <a:cs typeface="Calibri" pitchFamily="34" charset="0"/>
              </a:rPr>
            </a:br>
            <a:r>
              <a:rPr lang="en-US" sz="2000" dirty="0" smtClean="0">
                <a:solidFill>
                  <a:schemeClr val="bg2">
                    <a:lumMod val="10000"/>
                  </a:schemeClr>
                </a:solidFill>
                <a:latin typeface="Calibri" pitchFamily="34" charset="0"/>
                <a:cs typeface="Calibri" pitchFamily="34" charset="0"/>
              </a:rPr>
              <a:t>Volatility – Calculation</a:t>
            </a:r>
            <a:endParaRPr lang="en-US" sz="2200" dirty="0">
              <a:solidFill>
                <a:schemeClr val="bg2">
                  <a:lumMod val="1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Exploration And Preparation</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Input and Output Parameters</a:t>
            </a:r>
            <a:endParaRPr lang="en-US" sz="2200" dirty="0">
              <a:solidFill>
                <a:schemeClr val="bg2">
                  <a:lumMod val="10000"/>
                </a:schemeClr>
              </a:solidFill>
              <a:latin typeface="Calibri" pitchFamily="34" charset="0"/>
              <a:cs typeface="Calibri" pitchFamily="34" charset="0"/>
            </a:endParaRPr>
          </a:p>
        </p:txBody>
      </p:sp>
      <p:graphicFrame>
        <p:nvGraphicFramePr>
          <p:cNvPr id="4" name="Table 3"/>
          <p:cNvGraphicFramePr>
            <a:graphicFrameLocks noGrp="1"/>
          </p:cNvGraphicFramePr>
          <p:nvPr/>
        </p:nvGraphicFramePr>
        <p:xfrm>
          <a:off x="381000" y="1219200"/>
          <a:ext cx="8458200" cy="5105400"/>
        </p:xfrm>
        <a:graphic>
          <a:graphicData uri="http://schemas.openxmlformats.org/drawingml/2006/table">
            <a:tbl>
              <a:tblPr firstRow="1" bandRow="1">
                <a:tableStyleId>{2D5ABB26-0587-4C30-8999-92F81FD0307C}</a:tableStyleId>
              </a:tblPr>
              <a:tblGrid>
                <a:gridCol w="2819400"/>
                <a:gridCol w="2819400"/>
                <a:gridCol w="2819400"/>
              </a:tblGrid>
              <a:tr h="1701800">
                <a:tc>
                  <a:txBody>
                    <a:bodyPr/>
                    <a:lstStyle/>
                    <a:p>
                      <a:pPr algn="ctr"/>
                      <a:r>
                        <a:rPr lang="en-US" sz="1200" b="1" dirty="0" smtClean="0">
                          <a:latin typeface="Calibri" pitchFamily="34" charset="0"/>
                          <a:cs typeface="Calibri" pitchFamily="34" charset="0"/>
                        </a:rPr>
                        <a:t>EMA21 Index</a:t>
                      </a:r>
                      <a:endParaRPr lang="en-US" sz="1200" b="1" dirty="0">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Calibri" pitchFamily="34" charset="0"/>
                          <a:cs typeface="Calibri" pitchFamily="34" charset="0"/>
                        </a:rPr>
                        <a:t>EMA63 Index</a:t>
                      </a:r>
                      <a:endParaRPr lang="en-US" sz="1200" b="1" dirty="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Calibri" pitchFamily="34" charset="0"/>
                          <a:cs typeface="Calibri" pitchFamily="34" charset="0"/>
                        </a:rPr>
                        <a:t>EMA126 Index</a:t>
                      </a:r>
                      <a:endParaRPr lang="en-US" sz="1200" b="1" dirty="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701800">
                <a:tc>
                  <a:txBody>
                    <a:bodyPr/>
                    <a:lstStyle/>
                    <a:p>
                      <a:pPr algn="ctr"/>
                      <a:r>
                        <a:rPr lang="en-US" sz="1200" b="1" dirty="0" smtClean="0">
                          <a:latin typeface="Calibri" pitchFamily="34" charset="0"/>
                          <a:cs typeface="Calibri" pitchFamily="34" charset="0"/>
                        </a:rPr>
                        <a:t>EMA2</a:t>
                      </a:r>
                      <a:r>
                        <a:rPr lang="en-US" sz="1200" b="1" baseline="0" dirty="0" smtClean="0">
                          <a:latin typeface="Calibri" pitchFamily="34" charset="0"/>
                          <a:cs typeface="Calibri" pitchFamily="34" charset="0"/>
                        </a:rPr>
                        <a:t>1 Slope</a:t>
                      </a:r>
                      <a:endParaRPr lang="en-US" sz="1200" b="1" dirty="0">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r>
                        <a:rPr lang="en-US" sz="1200" b="1" dirty="0" smtClean="0">
                          <a:latin typeface="Calibri" pitchFamily="34" charset="0"/>
                          <a:cs typeface="Calibri" pitchFamily="34" charset="0"/>
                        </a:rPr>
                        <a:t>EMA63</a:t>
                      </a:r>
                      <a:r>
                        <a:rPr lang="en-US" sz="1200" b="1" baseline="0" dirty="0" smtClean="0">
                          <a:latin typeface="Calibri" pitchFamily="34" charset="0"/>
                          <a:cs typeface="Calibri" pitchFamily="34" charset="0"/>
                        </a:rPr>
                        <a:t> Slope</a:t>
                      </a:r>
                      <a:endParaRPr lang="en-US" sz="1200" b="1" dirty="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EMA126</a:t>
                      </a:r>
                      <a:r>
                        <a:rPr lang="en-US" sz="1200" b="1" baseline="0" dirty="0" smtClean="0">
                          <a:latin typeface="Calibri" pitchFamily="34" charset="0"/>
                          <a:cs typeface="Calibri" pitchFamily="34" charset="0"/>
                        </a:rPr>
                        <a:t> Slope</a:t>
                      </a:r>
                      <a:endParaRPr lang="en-US" sz="1200" b="1" dirty="0" smtClean="0">
                        <a:latin typeface="Calibri" pitchFamily="34" charset="0"/>
                        <a:cs typeface="Calibri" pitchFamily="34" charset="0"/>
                      </a:endParaRPr>
                    </a:p>
                    <a:p>
                      <a:pPr algn="ctr"/>
                      <a:endParaRPr lang="en-US" sz="1200" b="1" dirty="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701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latin typeface="Calibri" pitchFamily="34" charset="0"/>
                          <a:cs typeface="Calibri" pitchFamily="34" charset="0"/>
                        </a:rPr>
                        <a:t>Vol21</a:t>
                      </a: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ctr"/>
                      <a:r>
                        <a:rPr lang="en-US" sz="1200" b="1" dirty="0" smtClean="0">
                          <a:latin typeface="Calibri" pitchFamily="34" charset="0"/>
                          <a:cs typeface="Calibri" pitchFamily="34" charset="0"/>
                        </a:rPr>
                        <a:t>Vol63</a:t>
                      </a:r>
                      <a:endParaRPr lang="en-US" sz="1200" b="1" dirty="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ctr"/>
                      <a:r>
                        <a:rPr lang="en-US" sz="1200" b="1" dirty="0" err="1" smtClean="0">
                          <a:latin typeface="Calibri" pitchFamily="34" charset="0"/>
                          <a:cs typeface="Calibri" pitchFamily="34" charset="0"/>
                        </a:rPr>
                        <a:t>FwdReturn</a:t>
                      </a:r>
                      <a:endParaRPr lang="en-US" sz="1200" b="1" dirty="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r>
            </a:tbl>
          </a:graphicData>
        </a:graphic>
      </p:graphicFrame>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3" name="Object 1"/>
          <p:cNvGraphicFramePr>
            <a:graphicFrameLocks noChangeAspect="1"/>
          </p:cNvGraphicFramePr>
          <p:nvPr/>
        </p:nvGraphicFramePr>
        <p:xfrm>
          <a:off x="7239000" y="4912425"/>
          <a:ext cx="1447800" cy="1296126"/>
        </p:xfrm>
        <a:graphic>
          <a:graphicData uri="http://schemas.openxmlformats.org/presentationml/2006/ole">
            <p:oleObj spid="_x0000_s28673" name="Bitmap Image" r:id="rId3" imgW="6133333" imgH="6268325" progId="PBrush">
              <p:embed/>
            </p:oleObj>
          </a:graphicData>
        </a:graphic>
      </p:graphicFrame>
      <p:sp>
        <p:nvSpPr>
          <p:cNvPr id="28676" name="Rectangle 4"/>
          <p:cNvSpPr>
            <a:spLocks noChangeArrowheads="1"/>
          </p:cNvSpPr>
          <p:nvPr/>
        </p:nvSpPr>
        <p:spPr bwMode="auto">
          <a:xfrm>
            <a:off x="6067300" y="5029200"/>
            <a:ext cx="1143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-0.18000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-0.01000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0.01000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0.00527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0.02000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0.30000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Skew = -0.4430828</a:t>
            </a:r>
            <a:endParaRPr kumimoji="0" lang="en-US" sz="1800" i="0" u="none" strike="noStrike" cap="none" normalizeH="0" baseline="0" dirty="0" smtClean="0">
              <a:ln>
                <a:noFill/>
              </a:ln>
              <a:solidFill>
                <a:schemeClr val="tx1"/>
              </a:solidFill>
              <a:effectLst/>
              <a:latin typeface="Calibri" pitchFamily="34" charset="0"/>
              <a:cs typeface="Calibri" pitchFamily="34" charset="0"/>
            </a:endParaRPr>
          </a:p>
        </p:txBody>
      </p:sp>
      <p:sp>
        <p:nvSpPr>
          <p:cNvPr id="286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77" name="Object 5"/>
          <p:cNvGraphicFramePr>
            <a:graphicFrameLocks noChangeAspect="1"/>
          </p:cNvGraphicFramePr>
          <p:nvPr/>
        </p:nvGraphicFramePr>
        <p:xfrm>
          <a:off x="1623950" y="4876800"/>
          <a:ext cx="1447800" cy="1219200"/>
        </p:xfrm>
        <a:graphic>
          <a:graphicData uri="http://schemas.openxmlformats.org/presentationml/2006/ole">
            <p:oleObj spid="_x0000_s28677" name="Bitmap Image" r:id="rId4" imgW="6257143" imgH="6238095" progId="PBrush">
              <p:embed/>
            </p:oleObj>
          </a:graphicData>
        </a:graphic>
      </p:graphicFrame>
      <p:sp>
        <p:nvSpPr>
          <p:cNvPr id="28679" name="Rectangle 7"/>
          <p:cNvSpPr>
            <a:spLocks noChangeArrowheads="1"/>
          </p:cNvSpPr>
          <p:nvPr/>
        </p:nvSpPr>
        <p:spPr bwMode="auto">
          <a:xfrm>
            <a:off x="457200" y="5029200"/>
            <a:ext cx="944489"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0.0331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0.0931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0.1219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0.1461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0.1666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1.0950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Skew = 0.7931515</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12" name="Picture 11"/>
          <p:cNvPicPr/>
          <p:nvPr/>
        </p:nvPicPr>
        <p:blipFill>
          <a:blip r:embed="rId5" cstate="print"/>
          <a:srcRect/>
          <a:stretch>
            <a:fillRect/>
          </a:stretch>
        </p:blipFill>
        <p:spPr bwMode="auto">
          <a:xfrm>
            <a:off x="4495800" y="4876800"/>
            <a:ext cx="1371600" cy="1295400"/>
          </a:xfrm>
          <a:prstGeom prst="rect">
            <a:avLst/>
          </a:prstGeom>
          <a:noFill/>
          <a:ln w="9525">
            <a:noFill/>
            <a:miter lim="800000"/>
            <a:headEnd/>
            <a:tailEnd/>
          </a:ln>
        </p:spPr>
      </p:pic>
      <p:sp>
        <p:nvSpPr>
          <p:cNvPr id="28680" name="Rectangle 8"/>
          <p:cNvSpPr>
            <a:spLocks noChangeArrowheads="1"/>
          </p:cNvSpPr>
          <p:nvPr/>
        </p:nvSpPr>
        <p:spPr bwMode="auto">
          <a:xfrm>
            <a:off x="3352800" y="5029200"/>
            <a:ext cx="17526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a:t>
            </a:r>
            <a:r>
              <a:rPr kumimoji="0" lang="en-US" sz="10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0.0435</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0.0992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0.1279</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0.1508</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0.1711</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0.6900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Skew = 0.81302</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28681" name="Picture 9"/>
          <p:cNvPicPr>
            <a:picLocks noChangeAspect="1" noChangeArrowheads="1"/>
          </p:cNvPicPr>
          <p:nvPr/>
        </p:nvPicPr>
        <p:blipFill>
          <a:blip r:embed="rId6" cstate="print"/>
          <a:srcRect/>
          <a:stretch>
            <a:fillRect/>
          </a:stretch>
        </p:blipFill>
        <p:spPr bwMode="auto">
          <a:xfrm>
            <a:off x="1612075" y="1612075"/>
            <a:ext cx="1371600" cy="1219200"/>
          </a:xfrm>
          <a:prstGeom prst="rect">
            <a:avLst/>
          </a:prstGeom>
          <a:noFill/>
          <a:ln w="9525">
            <a:noFill/>
            <a:miter lim="800000"/>
            <a:headEnd/>
            <a:tailEnd/>
          </a:ln>
        </p:spPr>
      </p:pic>
      <p:sp>
        <p:nvSpPr>
          <p:cNvPr id="28682" name="Rectangle 10"/>
          <p:cNvSpPr>
            <a:spLocks noChangeArrowheads="1"/>
          </p:cNvSpPr>
          <p:nvPr/>
        </p:nvSpPr>
        <p:spPr bwMode="auto">
          <a:xfrm>
            <a:off x="457200" y="1676400"/>
            <a:ext cx="92365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0.8010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0.9844</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0.9959</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0.9988</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1.0100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1.3990</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28683" name="Picture 11"/>
          <p:cNvPicPr>
            <a:picLocks noChangeAspect="1" noChangeArrowheads="1"/>
          </p:cNvPicPr>
          <p:nvPr/>
        </p:nvPicPr>
        <p:blipFill>
          <a:blip r:embed="rId7" cstate="print"/>
          <a:srcRect/>
          <a:stretch>
            <a:fillRect/>
          </a:stretch>
        </p:blipFill>
        <p:spPr bwMode="auto">
          <a:xfrm>
            <a:off x="4419600" y="1600200"/>
            <a:ext cx="1447800" cy="1207325"/>
          </a:xfrm>
          <a:prstGeom prst="rect">
            <a:avLst/>
          </a:prstGeom>
          <a:noFill/>
          <a:ln w="9525">
            <a:noFill/>
            <a:miter lim="800000"/>
            <a:headEnd/>
            <a:tailEnd/>
          </a:ln>
        </p:spPr>
      </p:pic>
      <p:sp>
        <p:nvSpPr>
          <p:cNvPr id="28684" name="Rectangle 12"/>
          <p:cNvSpPr>
            <a:spLocks noChangeArrowheads="1"/>
          </p:cNvSpPr>
          <p:nvPr/>
        </p:nvSpPr>
        <p:spPr bwMode="auto">
          <a:xfrm>
            <a:off x="3276600" y="1676400"/>
            <a:ext cx="923651"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0.7618</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0.9689</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0.9902</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0.9964</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1.0160</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1.5680</a:t>
            </a:r>
            <a:r>
              <a:rPr kumimoji="0" lang="en-US" sz="700" b="0" i="0" u="none" strike="noStrike" cap="none" normalizeH="0" baseline="0" dirty="0" smtClean="0">
                <a:ln>
                  <a:noFill/>
                </a:ln>
                <a:solidFill>
                  <a:schemeClr val="tx1"/>
                </a:solidFill>
                <a:effectLst/>
                <a:latin typeface="Calibri" pitchFamily="34" charset="0"/>
                <a:cs typeface="Calibri" pitchFamily="34" charset="0"/>
              </a:rPr>
              <a:t> </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28685" name="Picture 13"/>
          <p:cNvPicPr>
            <a:picLocks noChangeAspect="1" noChangeArrowheads="1"/>
          </p:cNvPicPr>
          <p:nvPr/>
        </p:nvPicPr>
        <p:blipFill>
          <a:blip r:embed="rId8" cstate="print"/>
          <a:srcRect/>
          <a:stretch>
            <a:fillRect/>
          </a:stretch>
        </p:blipFill>
        <p:spPr bwMode="auto">
          <a:xfrm>
            <a:off x="7162800" y="1600200"/>
            <a:ext cx="1439961" cy="1219200"/>
          </a:xfrm>
          <a:prstGeom prst="rect">
            <a:avLst/>
          </a:prstGeom>
          <a:noFill/>
          <a:ln w="9525">
            <a:noFill/>
            <a:miter lim="800000"/>
            <a:headEnd/>
            <a:tailEnd/>
          </a:ln>
        </p:spPr>
      </p:pic>
      <p:sp>
        <p:nvSpPr>
          <p:cNvPr id="28686" name="Rectangle 14"/>
          <p:cNvSpPr>
            <a:spLocks noChangeArrowheads="1"/>
          </p:cNvSpPr>
          <p:nvPr/>
        </p:nvSpPr>
        <p:spPr bwMode="auto">
          <a:xfrm>
            <a:off x="6096000" y="1676400"/>
            <a:ext cx="12192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0.7443</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0.9516</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0.9832</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0.9931</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1.0210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1.6270</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pic>
        <p:nvPicPr>
          <p:cNvPr id="20" name="Picture 19"/>
          <p:cNvPicPr/>
          <p:nvPr/>
        </p:nvPicPr>
        <p:blipFill>
          <a:blip r:embed="rId9" cstate="print"/>
          <a:srcRect/>
          <a:stretch>
            <a:fillRect/>
          </a:stretch>
        </p:blipFill>
        <p:spPr bwMode="auto">
          <a:xfrm>
            <a:off x="1605150" y="3240975"/>
            <a:ext cx="1371600" cy="1219200"/>
          </a:xfrm>
          <a:prstGeom prst="rect">
            <a:avLst/>
          </a:prstGeom>
          <a:noFill/>
          <a:ln w="9525">
            <a:noFill/>
            <a:miter lim="800000"/>
            <a:headEnd/>
            <a:tailEnd/>
          </a:ln>
        </p:spPr>
      </p:pic>
      <p:sp>
        <p:nvSpPr>
          <p:cNvPr id="28687" name="Rectangle 15"/>
          <p:cNvSpPr>
            <a:spLocks noChangeArrowheads="1"/>
          </p:cNvSpPr>
          <p:nvPr/>
        </p:nvSpPr>
        <p:spPr bwMode="auto">
          <a:xfrm>
            <a:off x="457200" y="3352800"/>
            <a:ext cx="1077539"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-0.0282600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-0.0008322</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0.0003920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0.0001212</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0.0013910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0.0153700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Skew = -0.3724162</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8689"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88" name="Object 16"/>
          <p:cNvGraphicFramePr>
            <a:graphicFrameLocks noChangeAspect="1"/>
          </p:cNvGraphicFramePr>
          <p:nvPr/>
        </p:nvGraphicFramePr>
        <p:xfrm>
          <a:off x="4495800" y="3308913"/>
          <a:ext cx="1371600" cy="1186887"/>
        </p:xfrm>
        <a:graphic>
          <a:graphicData uri="http://schemas.openxmlformats.org/presentationml/2006/ole">
            <p:oleObj spid="_x0000_s28688" name="Bitmap Image" r:id="rId10" imgW="6076190" imgH="6295238" progId="PBrush">
              <p:embed/>
            </p:oleObj>
          </a:graphicData>
        </a:graphic>
      </p:graphicFrame>
      <p:sp>
        <p:nvSpPr>
          <p:cNvPr id="28690" name="Rectangle 18"/>
          <p:cNvSpPr>
            <a:spLocks noChangeArrowheads="1"/>
          </p:cNvSpPr>
          <p:nvPr/>
        </p:nvSpPr>
        <p:spPr bwMode="auto">
          <a:xfrm>
            <a:off x="3288475" y="3364675"/>
            <a:ext cx="109998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--0.0088750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-0.0004452</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0.0002954</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0.0001127</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0.0008993</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0.0063230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Skew = --0.4197178</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2869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8691" name="Object 19"/>
          <p:cNvGraphicFramePr>
            <a:graphicFrameLocks noChangeAspect="1"/>
          </p:cNvGraphicFramePr>
          <p:nvPr/>
        </p:nvGraphicFramePr>
        <p:xfrm>
          <a:off x="7239000" y="3200400"/>
          <a:ext cx="1371600" cy="1295400"/>
        </p:xfrm>
        <a:graphic>
          <a:graphicData uri="http://schemas.openxmlformats.org/presentationml/2006/ole">
            <p:oleObj spid="_x0000_s28691" name="Bitmap Image" r:id="rId11" imgW="6287378" imgH="6276190" progId="PBrush">
              <p:embed/>
            </p:oleObj>
          </a:graphicData>
        </a:graphic>
      </p:graphicFrame>
      <p:sp>
        <p:nvSpPr>
          <p:cNvPr id="28693" name="Rectangle 21"/>
          <p:cNvSpPr>
            <a:spLocks noChangeArrowheads="1"/>
          </p:cNvSpPr>
          <p:nvPr/>
        </p:nvSpPr>
        <p:spPr bwMode="auto">
          <a:xfrm>
            <a:off x="6062819" y="3313093"/>
            <a:ext cx="1099981" cy="95410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Min --0.0080440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1st Qu.  -0.0002903</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Median       0.0002566</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Mean  0.0001047</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3rd Qu.    0.0007126</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Max.    0.0036380</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Skew = -0.4660933</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76200"/>
            <a:ext cx="8229600" cy="990600"/>
          </a:xfrm>
          <a:prstGeom prst="rect">
            <a:avLst/>
          </a:prstGeom>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t>Data </a:t>
            </a:r>
            <a:endParaRPr lang="en-US" sz="3200" dirty="0" smtClean="0">
              <a:solidFill>
                <a:schemeClr val="bg2">
                  <a:lumMod val="10000"/>
                </a:schemeClr>
              </a:solidFill>
              <a:latin typeface="Calibri" pitchFamily="34" charset="0"/>
              <a:ea typeface="+mj-ea"/>
              <a:cs typeface="Calibri"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t>Outliers</a:t>
            </a:r>
            <a:endParaRPr kumimoji="0" lang="en-US" sz="2200" b="0" i="0" u="none" strike="noStrike" kern="1200" cap="none" spc="0" normalizeH="0" baseline="0" noProof="0" dirty="0">
              <a:ln>
                <a:noFill/>
              </a:ln>
              <a:solidFill>
                <a:schemeClr val="bg2">
                  <a:lumMod val="10000"/>
                </a:schemeClr>
              </a:solidFill>
              <a:effectLst/>
              <a:uLnTx/>
              <a:uFillTx/>
              <a:latin typeface="Calibri" pitchFamily="34" charset="0"/>
              <a:ea typeface="+mj-ea"/>
              <a:cs typeface="Calibri" pitchFamily="34" charset="0"/>
            </a:endParaRPr>
          </a:p>
        </p:txBody>
      </p:sp>
      <p:sp>
        <p:nvSpPr>
          <p:cNvPr id="5" name="Content Placeholder 2"/>
          <p:cNvSpPr>
            <a:spLocks noGrp="1"/>
          </p:cNvSpPr>
          <p:nvPr>
            <p:ph sz="quarter" idx="1"/>
          </p:nvPr>
        </p:nvSpPr>
        <p:spPr>
          <a:xfrm>
            <a:off x="304800" y="1295400"/>
            <a:ext cx="4953000" cy="4114800"/>
          </a:xfrm>
        </p:spPr>
        <p:txBody>
          <a:bodyPr>
            <a:noAutofit/>
          </a:bodyPr>
          <a:lstStyle/>
          <a:p>
            <a:r>
              <a:rPr lang="en-US" sz="2000" dirty="0" smtClean="0">
                <a:latin typeface="Calibri" pitchFamily="34" charset="0"/>
                <a:cs typeface="Calibri" pitchFamily="34" charset="0"/>
              </a:rPr>
              <a:t>Records with outliers in any of the input or target variables will be excluded</a:t>
            </a:r>
          </a:p>
          <a:p>
            <a:pPr lvl="1"/>
            <a:r>
              <a:rPr lang="en-US" sz="1700" b="1" dirty="0" smtClean="0">
                <a:latin typeface="Calibri" pitchFamily="34" charset="0"/>
                <a:cs typeface="Calibri" pitchFamily="34" charset="0"/>
              </a:rPr>
              <a:t>Moving Averages</a:t>
            </a:r>
          </a:p>
          <a:p>
            <a:pPr lvl="1"/>
            <a:r>
              <a:rPr lang="en-US" sz="1700" b="1" dirty="0" smtClean="0">
                <a:latin typeface="Calibri" pitchFamily="34" charset="0"/>
                <a:cs typeface="Calibri" pitchFamily="34" charset="0"/>
              </a:rPr>
              <a:t>Volatilities</a:t>
            </a:r>
            <a:r>
              <a:rPr lang="en-US" sz="1700" dirty="0" smtClean="0">
                <a:latin typeface="Calibri" pitchFamily="34" charset="0"/>
                <a:cs typeface="Calibri" pitchFamily="34" charset="0"/>
              </a:rPr>
              <a:t> </a:t>
            </a:r>
          </a:p>
          <a:p>
            <a:pPr lvl="1"/>
            <a:r>
              <a:rPr lang="en-US" sz="1700" b="1" dirty="0" smtClean="0">
                <a:latin typeface="Calibri" pitchFamily="34" charset="0"/>
                <a:cs typeface="Calibri" pitchFamily="34" charset="0"/>
              </a:rPr>
              <a:t>Returns</a:t>
            </a:r>
          </a:p>
          <a:p>
            <a:pPr lvl="1"/>
            <a:endParaRPr lang="en-US" sz="1700" b="1" dirty="0" smtClean="0">
              <a:latin typeface="Calibri" pitchFamily="34" charset="0"/>
              <a:cs typeface="Calibri" pitchFamily="34" charset="0"/>
            </a:endParaRPr>
          </a:p>
          <a:p>
            <a:r>
              <a:rPr lang="en-US" sz="2000" dirty="0" smtClean="0">
                <a:latin typeface="Calibri" pitchFamily="34" charset="0"/>
                <a:cs typeface="Calibri" pitchFamily="34" charset="0"/>
              </a:rPr>
              <a:t>Z Scores will be used to detect outliers</a:t>
            </a:r>
          </a:p>
          <a:p>
            <a:pPr lvl="1"/>
            <a:r>
              <a:rPr lang="en-US" sz="1700" dirty="0" smtClean="0">
                <a:latin typeface="Calibri" pitchFamily="34" charset="0"/>
                <a:cs typeface="Calibri" pitchFamily="34" charset="0"/>
              </a:rPr>
              <a:t>&lt; - 3Z or &gt; 3Z</a:t>
            </a:r>
          </a:p>
          <a:p>
            <a:pPr lvl="1"/>
            <a:endParaRPr lang="en-US" sz="1700" dirty="0" smtClean="0">
              <a:latin typeface="Calibri" pitchFamily="34" charset="0"/>
              <a:cs typeface="Calibri" pitchFamily="34" charset="0"/>
            </a:endParaRPr>
          </a:p>
          <a:p>
            <a:r>
              <a:rPr lang="en-US" sz="2000" dirty="0" smtClean="0">
                <a:latin typeface="Calibri" pitchFamily="34" charset="0"/>
                <a:cs typeface="Calibri" pitchFamily="34" charset="0"/>
              </a:rPr>
              <a:t>Outliers do not represent ‘incorrect’ data points, but times of </a:t>
            </a:r>
            <a:r>
              <a:rPr lang="en-US" sz="2000" b="1" dirty="0" smtClean="0">
                <a:latin typeface="Calibri" pitchFamily="34" charset="0"/>
                <a:cs typeface="Calibri" pitchFamily="34" charset="0"/>
              </a:rPr>
              <a:t>extreme stress or euphoria </a:t>
            </a:r>
            <a:r>
              <a:rPr lang="en-US" sz="2000" dirty="0" smtClean="0">
                <a:latin typeface="Calibri" pitchFamily="34" charset="0"/>
                <a:cs typeface="Calibri" pitchFamily="34" charset="0"/>
              </a:rPr>
              <a:t>in the markets.  These would be modeled separately as these market events represent the greatest times of risk / opportunity (</a:t>
            </a:r>
            <a:r>
              <a:rPr lang="en-US" sz="2000" b="1" dirty="0" smtClean="0">
                <a:latin typeface="Calibri" pitchFamily="34" charset="0"/>
                <a:cs typeface="Calibri" pitchFamily="34" charset="0"/>
              </a:rPr>
              <a:t>out of scope</a:t>
            </a:r>
            <a:r>
              <a:rPr lang="en-US" sz="2000" dirty="0" smtClean="0">
                <a:latin typeface="Calibri" pitchFamily="34" charset="0"/>
                <a:cs typeface="Calibri" pitchFamily="34" charset="0"/>
              </a:rPr>
              <a:t>)</a:t>
            </a:r>
          </a:p>
          <a:p>
            <a:endParaRPr lang="en-US" sz="2000" dirty="0" smtClean="0">
              <a:latin typeface="Calibri" pitchFamily="34" charset="0"/>
              <a:cs typeface="Calibri" pitchFamily="34" charset="0"/>
            </a:endParaRPr>
          </a:p>
          <a:p>
            <a:endParaRPr lang="en-US" sz="2000" b="1" dirty="0" smtClean="0">
              <a:latin typeface="Calibri" pitchFamily="34" charset="0"/>
              <a:cs typeface="Calibri" pitchFamily="34" charset="0"/>
            </a:endParaRPr>
          </a:p>
          <a:p>
            <a:pPr lvl="1"/>
            <a:endParaRPr lang="en-US" sz="1700" dirty="0" smtClean="0">
              <a:latin typeface="Calibri" pitchFamily="34" charset="0"/>
              <a:cs typeface="Calibri" pitchFamily="34" charset="0"/>
            </a:endParaRPr>
          </a:p>
        </p:txBody>
      </p:sp>
      <p:sp>
        <p:nvSpPr>
          <p:cNvPr id="8" name="Rectangle 7"/>
          <p:cNvSpPr/>
          <p:nvPr/>
        </p:nvSpPr>
        <p:spPr>
          <a:xfrm>
            <a:off x="7086600" y="40386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Run through ‘Normal’ model </a:t>
            </a:r>
            <a:r>
              <a:rPr lang="en-US" sz="1400" b="1" dirty="0" smtClean="0"/>
              <a:t>(this project)</a:t>
            </a:r>
            <a:endParaRPr lang="en-US" sz="1400" b="1" dirty="0"/>
          </a:p>
        </p:txBody>
      </p:sp>
      <p:sp>
        <p:nvSpPr>
          <p:cNvPr id="10" name="Diamond 9"/>
          <p:cNvSpPr/>
          <p:nvPr/>
        </p:nvSpPr>
        <p:spPr>
          <a:xfrm>
            <a:off x="4724400" y="2667000"/>
            <a:ext cx="2209800" cy="11430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Is Record Outlier?</a:t>
            </a:r>
            <a:endParaRPr lang="en-US" sz="1400" dirty="0"/>
          </a:p>
        </p:txBody>
      </p:sp>
      <p:cxnSp>
        <p:nvCxnSpPr>
          <p:cNvPr id="12" name="Elbow Connector 11"/>
          <p:cNvCxnSpPr>
            <a:stCxn id="10" idx="3"/>
            <a:endCxn id="23" idx="2"/>
          </p:cNvCxnSpPr>
          <p:nvPr/>
        </p:nvCxnSpPr>
        <p:spPr>
          <a:xfrm flipV="1">
            <a:off x="6934200" y="2438400"/>
            <a:ext cx="990600" cy="8001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Elbow Connector 11"/>
          <p:cNvCxnSpPr>
            <a:stCxn id="10" idx="2"/>
            <a:endCxn id="8" idx="1"/>
          </p:cNvCxnSpPr>
          <p:nvPr/>
        </p:nvCxnSpPr>
        <p:spPr>
          <a:xfrm rot="16200000" flipH="1">
            <a:off x="6115050" y="3524250"/>
            <a:ext cx="685800" cy="1257300"/>
          </a:xfrm>
          <a:prstGeom prst="bentConnector2">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086600" y="15240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Run through ‘Stressed’ model </a:t>
            </a:r>
            <a:r>
              <a:rPr lang="en-US" sz="1400" b="1" dirty="0" smtClean="0"/>
              <a:t>(not in scope)</a:t>
            </a:r>
            <a:endParaRPr lang="en-US" sz="1400" b="1" dirty="0"/>
          </a:p>
        </p:txBody>
      </p:sp>
      <p:sp>
        <p:nvSpPr>
          <p:cNvPr id="26" name="TextBox 25"/>
          <p:cNvSpPr txBox="1"/>
          <p:nvPr/>
        </p:nvSpPr>
        <p:spPr>
          <a:xfrm>
            <a:off x="7315200" y="2819400"/>
            <a:ext cx="561051" cy="369332"/>
          </a:xfrm>
          <a:prstGeom prst="rect">
            <a:avLst/>
          </a:prstGeom>
          <a:noFill/>
        </p:spPr>
        <p:txBody>
          <a:bodyPr wrap="none" rtlCol="0">
            <a:spAutoFit/>
          </a:bodyPr>
          <a:lstStyle/>
          <a:p>
            <a:r>
              <a:rPr lang="en-US" dirty="0" smtClean="0"/>
              <a:t>Yes</a:t>
            </a:r>
            <a:endParaRPr lang="en-US" dirty="0"/>
          </a:p>
        </p:txBody>
      </p:sp>
      <p:sp>
        <p:nvSpPr>
          <p:cNvPr id="33" name="TextBox 32"/>
          <p:cNvSpPr txBox="1"/>
          <p:nvPr/>
        </p:nvSpPr>
        <p:spPr>
          <a:xfrm>
            <a:off x="5867400" y="4114800"/>
            <a:ext cx="479618" cy="369332"/>
          </a:xfrm>
          <a:prstGeom prst="rect">
            <a:avLst/>
          </a:prstGeom>
          <a:noFill/>
        </p:spPr>
        <p:txBody>
          <a:bodyPr wrap="none" rtlCol="0">
            <a:spAutoFit/>
          </a:bodyPr>
          <a:lstStyle/>
          <a:p>
            <a:r>
              <a:rPr lang="en-US" dirty="0" smtClean="0"/>
              <a:t>No</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Preparation</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Outliers</a:t>
            </a:r>
            <a:endParaRPr lang="en-US" sz="2200" dirty="0">
              <a:solidFill>
                <a:schemeClr val="bg2">
                  <a:lumMod val="10000"/>
                </a:schemeClr>
              </a:solidFill>
              <a:latin typeface="Calibri" pitchFamily="34" charset="0"/>
              <a:cs typeface="Calibri" pitchFamily="34" charset="0"/>
            </a:endParaRPr>
          </a:p>
        </p:txBody>
      </p:sp>
      <p:sp>
        <p:nvSpPr>
          <p:cNvPr id="3" name="TextBox 2"/>
          <p:cNvSpPr txBox="1"/>
          <p:nvPr/>
        </p:nvSpPr>
        <p:spPr>
          <a:xfrm>
            <a:off x="457200" y="1219200"/>
            <a:ext cx="7439857" cy="1754326"/>
          </a:xfrm>
          <a:prstGeom prst="rect">
            <a:avLst/>
          </a:prstGeom>
          <a:noFill/>
        </p:spPr>
        <p:txBody>
          <a:bodyPr wrap="none" rtlCol="0">
            <a:spAutoFit/>
          </a:bodyPr>
          <a:lstStyle/>
          <a:p>
            <a:r>
              <a:rPr lang="en-US" sz="1200" dirty="0" smtClean="0"/>
              <a:t>Outliers were identified in each of the input and output parameters by using Z Scores</a:t>
            </a:r>
          </a:p>
          <a:p>
            <a:endParaRPr lang="en-US" sz="1200" dirty="0" smtClean="0"/>
          </a:p>
          <a:p>
            <a:r>
              <a:rPr lang="en-US" sz="1200" dirty="0" smtClean="0"/>
              <a:t>Outliers were those whose Z score was less than or equal to -3Z and greater than or equal to 3Z </a:t>
            </a:r>
          </a:p>
          <a:p>
            <a:endParaRPr lang="en-US" sz="1200" dirty="0" smtClean="0"/>
          </a:p>
          <a:p>
            <a:r>
              <a:rPr lang="en-US" sz="1200" b="1" dirty="0" smtClean="0"/>
              <a:t>Records</a:t>
            </a:r>
            <a:r>
              <a:rPr lang="en-US" sz="1200" dirty="0" smtClean="0"/>
              <a:t> containing an outlier for </a:t>
            </a:r>
            <a:r>
              <a:rPr lang="en-US" sz="1200" i="1" dirty="0" smtClean="0"/>
              <a:t>any</a:t>
            </a:r>
            <a:r>
              <a:rPr lang="en-US" sz="1200" dirty="0" smtClean="0"/>
              <a:t> parameter were then removed from the data set</a:t>
            </a:r>
          </a:p>
          <a:p>
            <a:endParaRPr lang="en-US" sz="1200" dirty="0" smtClean="0"/>
          </a:p>
          <a:p>
            <a:r>
              <a:rPr lang="en-US" sz="1200" dirty="0" smtClean="0"/>
              <a:t>Below is an illustration of the records removed – which represented extreme times of stress on the markets</a:t>
            </a:r>
          </a:p>
          <a:p>
            <a:endParaRPr lang="en-US" sz="1200" dirty="0" smtClean="0"/>
          </a:p>
          <a:p>
            <a:endParaRPr lang="en-US" sz="1200" dirty="0" smtClean="0"/>
          </a:p>
        </p:txBody>
      </p:sp>
      <p:pic>
        <p:nvPicPr>
          <p:cNvPr id="4" name="Picture 3"/>
          <p:cNvPicPr/>
          <p:nvPr/>
        </p:nvPicPr>
        <p:blipFill>
          <a:blip r:embed="rId2" cstate="print"/>
          <a:srcRect/>
          <a:stretch>
            <a:fillRect/>
          </a:stretch>
        </p:blipFill>
        <p:spPr bwMode="auto">
          <a:xfrm>
            <a:off x="609600" y="2819400"/>
            <a:ext cx="7620000" cy="3429000"/>
          </a:xfrm>
          <a:prstGeom prst="rect">
            <a:avLst/>
          </a:prstGeom>
          <a:noFill/>
          <a:ln w="9525">
            <a:noFill/>
            <a:miter lim="800000"/>
            <a:headEnd/>
            <a:tailEnd/>
          </a:ln>
        </p:spPr>
      </p:pic>
      <p:sp>
        <p:nvSpPr>
          <p:cNvPr id="5" name="TextBox 4"/>
          <p:cNvSpPr txBox="1"/>
          <p:nvPr/>
        </p:nvSpPr>
        <p:spPr>
          <a:xfrm>
            <a:off x="4114800" y="3200400"/>
            <a:ext cx="1050288" cy="276999"/>
          </a:xfrm>
          <a:prstGeom prst="rect">
            <a:avLst/>
          </a:prstGeom>
          <a:noFill/>
        </p:spPr>
        <p:txBody>
          <a:bodyPr wrap="none" rtlCol="0">
            <a:spAutoFit/>
          </a:bodyPr>
          <a:lstStyle/>
          <a:p>
            <a:r>
              <a:rPr lang="en-US" sz="1200" b="1" dirty="0" smtClean="0"/>
              <a:t>Log of DJIA</a:t>
            </a:r>
          </a:p>
        </p:txBody>
      </p:sp>
      <p:sp>
        <p:nvSpPr>
          <p:cNvPr id="6" name="TextBox 5"/>
          <p:cNvSpPr txBox="1"/>
          <p:nvPr/>
        </p:nvSpPr>
        <p:spPr>
          <a:xfrm>
            <a:off x="4114800" y="4980801"/>
            <a:ext cx="766557" cy="276999"/>
          </a:xfrm>
          <a:prstGeom prst="rect">
            <a:avLst/>
          </a:prstGeom>
          <a:noFill/>
        </p:spPr>
        <p:txBody>
          <a:bodyPr wrap="none" rtlCol="0">
            <a:spAutoFit/>
          </a:bodyPr>
          <a:lstStyle/>
          <a:p>
            <a:r>
              <a:rPr lang="en-US" sz="1200" b="1" dirty="0" smtClean="0"/>
              <a:t>Outliers</a:t>
            </a:r>
          </a:p>
        </p:txBody>
      </p:sp>
      <p:cxnSp>
        <p:nvCxnSpPr>
          <p:cNvPr id="8" name="Straight Connector 7"/>
          <p:cNvCxnSpPr/>
          <p:nvPr/>
        </p:nvCxnSpPr>
        <p:spPr>
          <a:xfrm>
            <a:off x="3124200" y="3048000"/>
            <a:ext cx="0" cy="2667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657600" y="3048000"/>
            <a:ext cx="0" cy="2667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08125" y="3048000"/>
            <a:ext cx="0" cy="2667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17625" y="3048000"/>
            <a:ext cx="0" cy="26670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590423" y="2743200"/>
            <a:ext cx="990977" cy="261610"/>
          </a:xfrm>
          <a:prstGeom prst="rect">
            <a:avLst/>
          </a:prstGeom>
          <a:noFill/>
        </p:spPr>
        <p:txBody>
          <a:bodyPr wrap="none" rtlCol="0">
            <a:spAutoFit/>
          </a:bodyPr>
          <a:lstStyle/>
          <a:p>
            <a:r>
              <a:rPr lang="en-US" sz="1050" b="1" dirty="0" smtClean="0"/>
              <a:t>Crash of ‘29</a:t>
            </a:r>
            <a:endParaRPr lang="en-US" sz="1050" b="1" dirty="0"/>
          </a:p>
        </p:txBody>
      </p:sp>
      <p:sp>
        <p:nvSpPr>
          <p:cNvPr id="14" name="TextBox 13"/>
          <p:cNvSpPr txBox="1"/>
          <p:nvPr/>
        </p:nvSpPr>
        <p:spPr>
          <a:xfrm>
            <a:off x="3505200" y="2745815"/>
            <a:ext cx="994183" cy="253916"/>
          </a:xfrm>
          <a:prstGeom prst="rect">
            <a:avLst/>
          </a:prstGeom>
          <a:noFill/>
        </p:spPr>
        <p:txBody>
          <a:bodyPr wrap="none" rtlCol="0">
            <a:spAutoFit/>
          </a:bodyPr>
          <a:lstStyle/>
          <a:p>
            <a:r>
              <a:rPr lang="en-US" sz="1050" b="1" dirty="0" smtClean="0"/>
              <a:t>Pearl Harbor</a:t>
            </a:r>
            <a:endParaRPr lang="en-US" sz="1050" b="1" dirty="0"/>
          </a:p>
        </p:txBody>
      </p:sp>
      <p:sp>
        <p:nvSpPr>
          <p:cNvPr id="15" name="TextBox 14"/>
          <p:cNvSpPr txBox="1"/>
          <p:nvPr/>
        </p:nvSpPr>
        <p:spPr>
          <a:xfrm>
            <a:off x="5867400" y="2667000"/>
            <a:ext cx="1090363" cy="415498"/>
          </a:xfrm>
          <a:prstGeom prst="rect">
            <a:avLst/>
          </a:prstGeom>
          <a:noFill/>
        </p:spPr>
        <p:txBody>
          <a:bodyPr wrap="none" rtlCol="0">
            <a:spAutoFit/>
          </a:bodyPr>
          <a:lstStyle/>
          <a:p>
            <a:r>
              <a:rPr lang="en-US" sz="1050" b="1" dirty="0" smtClean="0"/>
              <a:t>Black Monday</a:t>
            </a:r>
          </a:p>
          <a:p>
            <a:pPr algn="ctr"/>
            <a:r>
              <a:rPr lang="en-US" sz="1050" b="1" dirty="0" smtClean="0"/>
              <a:t>‘87</a:t>
            </a:r>
            <a:endParaRPr lang="en-US" sz="1050" b="1" dirty="0"/>
          </a:p>
        </p:txBody>
      </p:sp>
      <p:sp>
        <p:nvSpPr>
          <p:cNvPr id="16" name="TextBox 15"/>
          <p:cNvSpPr txBox="1"/>
          <p:nvPr/>
        </p:nvSpPr>
        <p:spPr>
          <a:xfrm>
            <a:off x="7010400" y="2717884"/>
            <a:ext cx="1178528" cy="253916"/>
          </a:xfrm>
          <a:prstGeom prst="rect">
            <a:avLst/>
          </a:prstGeom>
          <a:noFill/>
        </p:spPr>
        <p:txBody>
          <a:bodyPr wrap="none" rtlCol="0">
            <a:spAutoFit/>
          </a:bodyPr>
          <a:lstStyle/>
          <a:p>
            <a:r>
              <a:rPr lang="en-US" sz="1050" b="1" dirty="0" smtClean="0"/>
              <a:t>Financial Crisis</a:t>
            </a:r>
            <a:endParaRPr lang="en-US" sz="105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Preparation</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Categorization for Decision Tree</a:t>
            </a:r>
            <a:endParaRPr lang="en-US" sz="2200" dirty="0">
              <a:solidFill>
                <a:schemeClr val="bg2">
                  <a:lumMod val="10000"/>
                </a:schemeClr>
              </a:solidFill>
              <a:latin typeface="Calibri" pitchFamily="34" charset="0"/>
              <a:cs typeface="Calibri" pitchFamily="34" charset="0"/>
            </a:endParaRPr>
          </a:p>
        </p:txBody>
      </p:sp>
      <p:sp>
        <p:nvSpPr>
          <p:cNvPr id="3" name="TextBox 2"/>
          <p:cNvSpPr txBox="1"/>
          <p:nvPr/>
        </p:nvSpPr>
        <p:spPr>
          <a:xfrm>
            <a:off x="457201" y="1219200"/>
            <a:ext cx="7848599" cy="5262979"/>
          </a:xfrm>
          <a:prstGeom prst="rect">
            <a:avLst/>
          </a:prstGeom>
          <a:noFill/>
        </p:spPr>
        <p:txBody>
          <a:bodyPr wrap="square" rtlCol="0">
            <a:spAutoFit/>
          </a:bodyPr>
          <a:lstStyle/>
          <a:p>
            <a:r>
              <a:rPr lang="en-US" sz="1400" dirty="0" smtClean="0"/>
              <a:t>Z Scores were used to categorize </a:t>
            </a:r>
            <a:r>
              <a:rPr lang="en-US" sz="1400" b="1" dirty="0" smtClean="0"/>
              <a:t>input</a:t>
            </a:r>
            <a:r>
              <a:rPr lang="en-US" sz="1400" dirty="0" smtClean="0"/>
              <a:t> variables, to be used as inputs to the decision C50 algorithm in order to simplify branching decisions</a:t>
            </a:r>
          </a:p>
          <a:p>
            <a:endParaRPr lang="en-US" sz="1400" b="1" dirty="0" smtClean="0"/>
          </a:p>
          <a:p>
            <a:r>
              <a:rPr lang="en-US" sz="1400" b="1" u="sng" dirty="0" smtClean="0">
                <a:solidFill>
                  <a:srgbClr val="000000"/>
                </a:solidFill>
                <a:latin typeface="Calibri"/>
              </a:rPr>
              <a:t>CATEGORY    THRESHOLDS</a:t>
            </a:r>
          </a:p>
          <a:p>
            <a:r>
              <a:rPr lang="pl-PL" sz="1400" b="1" dirty="0" smtClean="0">
                <a:solidFill>
                  <a:srgbClr val="000000"/>
                </a:solidFill>
                <a:latin typeface="Calibri"/>
              </a:rPr>
              <a:t>Outlier:</a:t>
            </a:r>
            <a:r>
              <a:rPr lang="pl-PL" sz="1400" dirty="0" smtClean="0">
                <a:solidFill>
                  <a:srgbClr val="000000"/>
                </a:solidFill>
                <a:latin typeface="Calibri"/>
              </a:rPr>
              <a:t> </a:t>
            </a:r>
            <a:r>
              <a:rPr lang="en-US" sz="1400" dirty="0" smtClean="0">
                <a:solidFill>
                  <a:srgbClr val="000000"/>
                </a:solidFill>
                <a:latin typeface="Calibri"/>
              </a:rPr>
              <a:t>      </a:t>
            </a:r>
            <a:r>
              <a:rPr lang="pl-PL" sz="1400" dirty="0" smtClean="0">
                <a:solidFill>
                  <a:srgbClr val="000000"/>
                </a:solidFill>
                <a:latin typeface="Calibri"/>
              </a:rPr>
              <a:t>less than -3Z</a:t>
            </a:r>
            <a:br>
              <a:rPr lang="pl-PL" sz="1400" dirty="0" smtClean="0">
                <a:solidFill>
                  <a:srgbClr val="000000"/>
                </a:solidFill>
                <a:latin typeface="Calibri"/>
              </a:rPr>
            </a:br>
            <a:r>
              <a:rPr lang="pl-PL" sz="1400" dirty="0" smtClean="0">
                <a:solidFill>
                  <a:srgbClr val="000000"/>
                </a:solidFill>
                <a:latin typeface="Calibri"/>
              </a:rPr>
              <a:t>0:</a:t>
            </a:r>
            <a:r>
              <a:rPr lang="en-US" sz="1400" dirty="0" smtClean="0">
                <a:solidFill>
                  <a:srgbClr val="000000"/>
                </a:solidFill>
                <a:latin typeface="Calibri"/>
              </a:rPr>
              <a:t>	</a:t>
            </a:r>
            <a:r>
              <a:rPr lang="pl-PL" sz="1400" dirty="0" smtClean="0">
                <a:solidFill>
                  <a:srgbClr val="000000"/>
                </a:solidFill>
                <a:latin typeface="Calibri"/>
              </a:rPr>
              <a:t> -3Z to -2Z</a:t>
            </a:r>
            <a:br>
              <a:rPr lang="pl-PL" sz="1400" dirty="0" smtClean="0">
                <a:solidFill>
                  <a:srgbClr val="000000"/>
                </a:solidFill>
                <a:latin typeface="Calibri"/>
              </a:rPr>
            </a:br>
            <a:r>
              <a:rPr lang="pl-PL" sz="1400" dirty="0" smtClean="0">
                <a:solidFill>
                  <a:srgbClr val="000000"/>
                </a:solidFill>
                <a:latin typeface="Calibri"/>
              </a:rPr>
              <a:t>1: </a:t>
            </a:r>
            <a:r>
              <a:rPr lang="en-US" sz="1400" dirty="0" smtClean="0">
                <a:solidFill>
                  <a:srgbClr val="000000"/>
                </a:solidFill>
                <a:latin typeface="Calibri"/>
              </a:rPr>
              <a:t>	 </a:t>
            </a:r>
            <a:r>
              <a:rPr lang="pl-PL" sz="1400" dirty="0" smtClean="0">
                <a:solidFill>
                  <a:srgbClr val="000000"/>
                </a:solidFill>
                <a:latin typeface="Calibri"/>
              </a:rPr>
              <a:t>-2Z to -1Z</a:t>
            </a:r>
            <a:br>
              <a:rPr lang="pl-PL" sz="1400" dirty="0" smtClean="0">
                <a:solidFill>
                  <a:srgbClr val="000000"/>
                </a:solidFill>
                <a:latin typeface="Calibri"/>
              </a:rPr>
            </a:br>
            <a:r>
              <a:rPr lang="pl-PL" sz="1400" dirty="0" smtClean="0">
                <a:solidFill>
                  <a:srgbClr val="000000"/>
                </a:solidFill>
                <a:latin typeface="Calibri"/>
              </a:rPr>
              <a:t>2: </a:t>
            </a:r>
            <a:r>
              <a:rPr lang="en-US" sz="1400" dirty="0" smtClean="0">
                <a:solidFill>
                  <a:srgbClr val="000000"/>
                </a:solidFill>
                <a:latin typeface="Calibri"/>
              </a:rPr>
              <a:t>	 </a:t>
            </a:r>
            <a:r>
              <a:rPr lang="pl-PL" sz="1400" dirty="0" smtClean="0">
                <a:solidFill>
                  <a:srgbClr val="000000"/>
                </a:solidFill>
                <a:latin typeface="Calibri"/>
              </a:rPr>
              <a:t>-1Z to </a:t>
            </a:r>
            <a:r>
              <a:rPr lang="en-US" sz="1400" dirty="0" smtClean="0">
                <a:solidFill>
                  <a:srgbClr val="000000"/>
                </a:solidFill>
                <a:latin typeface="Calibri"/>
              </a:rPr>
              <a:t> </a:t>
            </a:r>
            <a:r>
              <a:rPr lang="pl-PL" sz="1400" dirty="0" smtClean="0">
                <a:solidFill>
                  <a:srgbClr val="000000"/>
                </a:solidFill>
                <a:latin typeface="Calibri"/>
              </a:rPr>
              <a:t>0Z</a:t>
            </a:r>
            <a:br>
              <a:rPr lang="pl-PL" sz="1400" dirty="0" smtClean="0">
                <a:solidFill>
                  <a:srgbClr val="000000"/>
                </a:solidFill>
                <a:latin typeface="Calibri"/>
              </a:rPr>
            </a:br>
            <a:r>
              <a:rPr lang="pl-PL" sz="1400" dirty="0" smtClean="0">
                <a:solidFill>
                  <a:srgbClr val="000000"/>
                </a:solidFill>
                <a:latin typeface="Calibri"/>
              </a:rPr>
              <a:t>3:   </a:t>
            </a:r>
            <a:r>
              <a:rPr lang="en-US" sz="1400" dirty="0" smtClean="0">
                <a:solidFill>
                  <a:srgbClr val="000000"/>
                </a:solidFill>
                <a:latin typeface="Calibri"/>
              </a:rPr>
              <a:t>	   </a:t>
            </a:r>
            <a:r>
              <a:rPr lang="pl-PL" sz="1400" dirty="0" smtClean="0">
                <a:solidFill>
                  <a:srgbClr val="000000"/>
                </a:solidFill>
                <a:latin typeface="Calibri"/>
              </a:rPr>
              <a:t>0Z to 1Z</a:t>
            </a:r>
            <a:br>
              <a:rPr lang="pl-PL" sz="1400" dirty="0" smtClean="0">
                <a:solidFill>
                  <a:srgbClr val="000000"/>
                </a:solidFill>
                <a:latin typeface="Calibri"/>
              </a:rPr>
            </a:br>
            <a:r>
              <a:rPr lang="pl-PL" sz="1400" dirty="0" smtClean="0">
                <a:solidFill>
                  <a:srgbClr val="000000"/>
                </a:solidFill>
                <a:latin typeface="Calibri"/>
              </a:rPr>
              <a:t>4: </a:t>
            </a:r>
            <a:r>
              <a:rPr lang="en-US" sz="1400" dirty="0" smtClean="0">
                <a:solidFill>
                  <a:srgbClr val="000000"/>
                </a:solidFill>
                <a:latin typeface="Calibri"/>
              </a:rPr>
              <a:t> 	   </a:t>
            </a:r>
            <a:r>
              <a:rPr lang="pl-PL" sz="1400" dirty="0" smtClean="0">
                <a:solidFill>
                  <a:srgbClr val="000000"/>
                </a:solidFill>
                <a:latin typeface="Calibri"/>
              </a:rPr>
              <a:t>2Z to </a:t>
            </a:r>
            <a:r>
              <a:rPr lang="en-US" sz="1400" dirty="0" smtClean="0">
                <a:solidFill>
                  <a:srgbClr val="000000"/>
                </a:solidFill>
                <a:latin typeface="Calibri"/>
              </a:rPr>
              <a:t> </a:t>
            </a:r>
            <a:r>
              <a:rPr lang="pl-PL" sz="1400" dirty="0" smtClean="0">
                <a:solidFill>
                  <a:srgbClr val="000000"/>
                </a:solidFill>
                <a:latin typeface="Calibri"/>
              </a:rPr>
              <a:t>3Z</a:t>
            </a:r>
            <a:br>
              <a:rPr lang="pl-PL" sz="1400" dirty="0" smtClean="0">
                <a:solidFill>
                  <a:srgbClr val="000000"/>
                </a:solidFill>
                <a:latin typeface="Calibri"/>
              </a:rPr>
            </a:br>
            <a:r>
              <a:rPr lang="pl-PL" sz="1400" b="1" dirty="0" smtClean="0">
                <a:solidFill>
                  <a:srgbClr val="000000"/>
                </a:solidFill>
                <a:latin typeface="Calibri"/>
              </a:rPr>
              <a:t>Outlier:</a:t>
            </a:r>
            <a:r>
              <a:rPr lang="pl-PL" sz="1400" dirty="0" smtClean="0">
                <a:solidFill>
                  <a:srgbClr val="000000"/>
                </a:solidFill>
                <a:latin typeface="Calibri"/>
              </a:rPr>
              <a:t> </a:t>
            </a:r>
            <a:r>
              <a:rPr lang="en-US" sz="1400" dirty="0" smtClean="0">
                <a:solidFill>
                  <a:srgbClr val="000000"/>
                </a:solidFill>
                <a:latin typeface="Calibri"/>
              </a:rPr>
              <a:t>    </a:t>
            </a:r>
            <a:r>
              <a:rPr lang="pl-PL" sz="1400" dirty="0" smtClean="0">
                <a:solidFill>
                  <a:srgbClr val="000000"/>
                </a:solidFill>
                <a:latin typeface="Calibri"/>
              </a:rPr>
              <a:t>more  than 3Z</a:t>
            </a:r>
            <a:endParaRPr lang="en-US" sz="1400" dirty="0" smtClean="0">
              <a:solidFill>
                <a:srgbClr val="000000"/>
              </a:solidFill>
              <a:latin typeface="Calibri"/>
            </a:endParaRPr>
          </a:p>
          <a:p>
            <a:endParaRPr lang="en-US" sz="1400" dirty="0" smtClean="0">
              <a:solidFill>
                <a:srgbClr val="000000"/>
              </a:solidFill>
              <a:latin typeface="Calibri"/>
            </a:endParaRPr>
          </a:p>
          <a:p>
            <a:r>
              <a:rPr lang="en-US" sz="1400" dirty="0" smtClean="0"/>
              <a:t>Z Scores were also used to categorize the </a:t>
            </a:r>
            <a:r>
              <a:rPr lang="en-US" sz="1400" b="1" dirty="0" smtClean="0"/>
              <a:t>target </a:t>
            </a:r>
            <a:r>
              <a:rPr lang="en-US" sz="1400" dirty="0" smtClean="0"/>
              <a:t>variable</a:t>
            </a:r>
          </a:p>
          <a:p>
            <a:endParaRPr lang="en-US" sz="1400" b="1" dirty="0" smtClean="0"/>
          </a:p>
          <a:p>
            <a:r>
              <a:rPr lang="en-US" sz="1400" b="1" u="sng" dirty="0" smtClean="0">
                <a:solidFill>
                  <a:srgbClr val="000000"/>
                </a:solidFill>
                <a:latin typeface="Calibri"/>
              </a:rPr>
              <a:t>CATEGORY     THRESHOLDS</a:t>
            </a:r>
          </a:p>
          <a:p>
            <a:r>
              <a:rPr lang="pl-PL" sz="1400" b="1" dirty="0" smtClean="0">
                <a:solidFill>
                  <a:srgbClr val="000000"/>
                </a:solidFill>
                <a:latin typeface="Calibri"/>
              </a:rPr>
              <a:t>Outlier:</a:t>
            </a:r>
            <a:r>
              <a:rPr lang="pl-PL" sz="1400" dirty="0" smtClean="0">
                <a:solidFill>
                  <a:srgbClr val="000000"/>
                </a:solidFill>
                <a:latin typeface="Calibri"/>
              </a:rPr>
              <a:t> </a:t>
            </a:r>
            <a:r>
              <a:rPr lang="en-US" sz="1400" dirty="0" smtClean="0">
                <a:solidFill>
                  <a:srgbClr val="000000"/>
                </a:solidFill>
                <a:latin typeface="Calibri"/>
              </a:rPr>
              <a:t>             </a:t>
            </a:r>
            <a:r>
              <a:rPr lang="pl-PL" sz="1400" dirty="0" smtClean="0">
                <a:solidFill>
                  <a:srgbClr val="000000"/>
                </a:solidFill>
                <a:latin typeface="Calibri"/>
              </a:rPr>
              <a:t>less than -3Z</a:t>
            </a:r>
            <a:br>
              <a:rPr lang="pl-PL" sz="1400" dirty="0" smtClean="0">
                <a:solidFill>
                  <a:srgbClr val="000000"/>
                </a:solidFill>
                <a:latin typeface="Calibri"/>
              </a:rPr>
            </a:br>
            <a:r>
              <a:rPr lang="pl-PL" sz="1400" dirty="0" smtClean="0">
                <a:solidFill>
                  <a:srgbClr val="000000"/>
                </a:solidFill>
                <a:latin typeface="Calibri"/>
              </a:rPr>
              <a:t>0:</a:t>
            </a:r>
            <a:r>
              <a:rPr lang="en-US" sz="1400" dirty="0" smtClean="0">
                <a:solidFill>
                  <a:srgbClr val="000000"/>
                </a:solidFill>
                <a:latin typeface="Calibri"/>
              </a:rPr>
              <a:t> (</a:t>
            </a:r>
            <a:r>
              <a:rPr lang="en-US" sz="1400" b="1" dirty="0" smtClean="0">
                <a:solidFill>
                  <a:srgbClr val="FF0000"/>
                </a:solidFill>
                <a:latin typeface="Calibri"/>
              </a:rPr>
              <a:t>Sell</a:t>
            </a:r>
            <a:r>
              <a:rPr lang="en-US" sz="1400" dirty="0" smtClean="0">
                <a:solidFill>
                  <a:srgbClr val="000000"/>
                </a:solidFill>
                <a:latin typeface="Calibri"/>
              </a:rPr>
              <a:t>)	       </a:t>
            </a:r>
            <a:r>
              <a:rPr lang="pl-PL" sz="1400" dirty="0" smtClean="0">
                <a:solidFill>
                  <a:srgbClr val="000000"/>
                </a:solidFill>
                <a:latin typeface="Calibri"/>
              </a:rPr>
              <a:t> -3Z to -</a:t>
            </a:r>
            <a:r>
              <a:rPr lang="en-US" sz="1400" dirty="0" smtClean="0">
                <a:solidFill>
                  <a:srgbClr val="000000"/>
                </a:solidFill>
                <a:latin typeface="Calibri"/>
              </a:rPr>
              <a:t>0.5</a:t>
            </a:r>
            <a:r>
              <a:rPr lang="pl-PL" sz="1400" dirty="0" smtClean="0">
                <a:solidFill>
                  <a:srgbClr val="000000"/>
                </a:solidFill>
                <a:latin typeface="Calibri"/>
              </a:rPr>
              <a:t>Z</a:t>
            </a:r>
            <a:br>
              <a:rPr lang="pl-PL" sz="1400" dirty="0" smtClean="0">
                <a:solidFill>
                  <a:srgbClr val="000000"/>
                </a:solidFill>
                <a:latin typeface="Calibri"/>
              </a:rPr>
            </a:br>
            <a:r>
              <a:rPr lang="pl-PL" sz="1400" dirty="0" smtClean="0">
                <a:solidFill>
                  <a:srgbClr val="000000"/>
                </a:solidFill>
                <a:latin typeface="Calibri"/>
              </a:rPr>
              <a:t>1: </a:t>
            </a:r>
            <a:r>
              <a:rPr lang="en-US" sz="1400" dirty="0" smtClean="0">
                <a:solidFill>
                  <a:srgbClr val="000000"/>
                </a:solidFill>
                <a:latin typeface="Calibri"/>
              </a:rPr>
              <a:t>(</a:t>
            </a:r>
            <a:r>
              <a:rPr lang="en-US" sz="1400" b="1" dirty="0" smtClean="0">
                <a:solidFill>
                  <a:srgbClr val="000000"/>
                </a:solidFill>
                <a:latin typeface="Calibri"/>
              </a:rPr>
              <a:t>Hold</a:t>
            </a:r>
            <a:r>
              <a:rPr lang="en-US" sz="1400" dirty="0" smtClean="0">
                <a:solidFill>
                  <a:srgbClr val="000000"/>
                </a:solidFill>
                <a:latin typeface="Calibri"/>
              </a:rPr>
              <a:t>)            </a:t>
            </a:r>
            <a:r>
              <a:rPr lang="pl-PL" sz="1400" dirty="0" smtClean="0">
                <a:solidFill>
                  <a:srgbClr val="000000"/>
                </a:solidFill>
                <a:latin typeface="Calibri"/>
              </a:rPr>
              <a:t>-</a:t>
            </a:r>
            <a:r>
              <a:rPr lang="en-US" sz="1400" dirty="0" smtClean="0">
                <a:solidFill>
                  <a:srgbClr val="000000"/>
                </a:solidFill>
                <a:latin typeface="Calibri"/>
              </a:rPr>
              <a:t>0.5</a:t>
            </a:r>
            <a:r>
              <a:rPr lang="pl-PL" sz="1400" dirty="0" smtClean="0">
                <a:solidFill>
                  <a:srgbClr val="000000"/>
                </a:solidFill>
                <a:latin typeface="Calibri"/>
              </a:rPr>
              <a:t>Z to </a:t>
            </a:r>
            <a:r>
              <a:rPr lang="en-US" sz="1400" dirty="0" smtClean="0">
                <a:solidFill>
                  <a:srgbClr val="000000"/>
                </a:solidFill>
                <a:latin typeface="Calibri"/>
              </a:rPr>
              <a:t> 0.5</a:t>
            </a:r>
            <a:r>
              <a:rPr lang="pl-PL" sz="1400" dirty="0" smtClean="0">
                <a:solidFill>
                  <a:srgbClr val="000000"/>
                </a:solidFill>
                <a:latin typeface="Calibri"/>
              </a:rPr>
              <a:t>Z</a:t>
            </a:r>
            <a:br>
              <a:rPr lang="pl-PL" sz="1400" dirty="0" smtClean="0">
                <a:solidFill>
                  <a:srgbClr val="000000"/>
                </a:solidFill>
                <a:latin typeface="Calibri"/>
              </a:rPr>
            </a:br>
            <a:r>
              <a:rPr lang="pl-PL" sz="1400" dirty="0" smtClean="0">
                <a:solidFill>
                  <a:srgbClr val="000000"/>
                </a:solidFill>
                <a:latin typeface="Calibri"/>
              </a:rPr>
              <a:t>2: </a:t>
            </a:r>
            <a:r>
              <a:rPr lang="en-US" sz="1400" dirty="0" smtClean="0">
                <a:solidFill>
                  <a:srgbClr val="000000"/>
                </a:solidFill>
                <a:latin typeface="Calibri"/>
              </a:rPr>
              <a:t>(</a:t>
            </a:r>
            <a:r>
              <a:rPr lang="en-US" sz="1400" b="1" dirty="0" smtClean="0">
                <a:solidFill>
                  <a:srgbClr val="00B050"/>
                </a:solidFill>
                <a:latin typeface="Calibri"/>
              </a:rPr>
              <a:t>Buy</a:t>
            </a:r>
            <a:r>
              <a:rPr lang="en-US" sz="1400" dirty="0" smtClean="0">
                <a:solidFill>
                  <a:srgbClr val="000000"/>
                </a:solidFill>
                <a:latin typeface="Calibri"/>
              </a:rPr>
              <a:t> )              0.5</a:t>
            </a:r>
            <a:r>
              <a:rPr lang="pl-PL" sz="1400" dirty="0" smtClean="0">
                <a:solidFill>
                  <a:srgbClr val="000000"/>
                </a:solidFill>
                <a:latin typeface="Calibri"/>
              </a:rPr>
              <a:t>Z to </a:t>
            </a:r>
            <a:r>
              <a:rPr lang="en-US" sz="1400" dirty="0" smtClean="0">
                <a:solidFill>
                  <a:srgbClr val="000000"/>
                </a:solidFill>
                <a:latin typeface="Calibri"/>
              </a:rPr>
              <a:t> 3</a:t>
            </a:r>
            <a:r>
              <a:rPr lang="pl-PL" sz="1400" dirty="0" smtClean="0">
                <a:solidFill>
                  <a:srgbClr val="000000"/>
                </a:solidFill>
                <a:latin typeface="Calibri"/>
              </a:rPr>
              <a:t>Z</a:t>
            </a:r>
            <a:br>
              <a:rPr lang="pl-PL" sz="1400" dirty="0" smtClean="0">
                <a:solidFill>
                  <a:srgbClr val="000000"/>
                </a:solidFill>
                <a:latin typeface="Calibri"/>
              </a:rPr>
            </a:br>
            <a:r>
              <a:rPr lang="pl-PL" sz="1400" b="1" dirty="0" smtClean="0">
                <a:solidFill>
                  <a:srgbClr val="000000"/>
                </a:solidFill>
                <a:latin typeface="Calibri"/>
              </a:rPr>
              <a:t>Outlier:</a:t>
            </a:r>
            <a:r>
              <a:rPr lang="pl-PL" sz="1400" dirty="0" smtClean="0">
                <a:solidFill>
                  <a:srgbClr val="000000"/>
                </a:solidFill>
                <a:latin typeface="Calibri"/>
              </a:rPr>
              <a:t> </a:t>
            </a:r>
            <a:r>
              <a:rPr lang="en-US" sz="1400" dirty="0" smtClean="0">
                <a:solidFill>
                  <a:srgbClr val="000000"/>
                </a:solidFill>
                <a:latin typeface="Calibri"/>
              </a:rPr>
              <a:t>          </a:t>
            </a:r>
            <a:r>
              <a:rPr lang="pl-PL" sz="1400" dirty="0" smtClean="0">
                <a:solidFill>
                  <a:srgbClr val="000000"/>
                </a:solidFill>
                <a:latin typeface="Calibri"/>
              </a:rPr>
              <a:t>more  than</a:t>
            </a:r>
            <a:r>
              <a:rPr lang="en-US" sz="1400" dirty="0" smtClean="0">
                <a:solidFill>
                  <a:srgbClr val="000000"/>
                </a:solidFill>
                <a:latin typeface="Calibri"/>
              </a:rPr>
              <a:t> </a:t>
            </a:r>
            <a:r>
              <a:rPr lang="pl-PL" sz="1400" dirty="0" smtClean="0">
                <a:solidFill>
                  <a:srgbClr val="000000"/>
                </a:solidFill>
                <a:latin typeface="Calibri"/>
              </a:rPr>
              <a:t> 3Z</a:t>
            </a:r>
          </a:p>
          <a:p>
            <a:endParaRPr lang="pl-PL" sz="1400" dirty="0" smtClean="0">
              <a:solidFill>
                <a:srgbClr val="000000"/>
              </a:solidFill>
              <a:latin typeface="Calibri"/>
            </a:endParaRPr>
          </a:p>
          <a:p>
            <a:endParaRPr lang="en-US" sz="1400" dirty="0" smtClean="0"/>
          </a:p>
          <a:p>
            <a:endParaRPr lang="en-US" sz="1400" dirty="0" smtClean="0"/>
          </a:p>
          <a:p>
            <a:endParaRPr lang="en-US" sz="1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Preparation</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Min Max Normalization for Neural Network</a:t>
            </a:r>
            <a:endParaRPr lang="en-US" sz="2200" dirty="0">
              <a:solidFill>
                <a:schemeClr val="bg2">
                  <a:lumMod val="10000"/>
                </a:schemeClr>
              </a:solidFill>
              <a:latin typeface="Calibri" pitchFamily="34" charset="0"/>
              <a:cs typeface="Calibri" pitchFamily="34" charset="0"/>
            </a:endParaRPr>
          </a:p>
        </p:txBody>
      </p:sp>
      <p:sp>
        <p:nvSpPr>
          <p:cNvPr id="3" name="TextBox 2"/>
          <p:cNvSpPr txBox="1"/>
          <p:nvPr/>
        </p:nvSpPr>
        <p:spPr>
          <a:xfrm>
            <a:off x="457201" y="1219200"/>
            <a:ext cx="7848599" cy="1169551"/>
          </a:xfrm>
          <a:prstGeom prst="rect">
            <a:avLst/>
          </a:prstGeom>
          <a:noFill/>
        </p:spPr>
        <p:txBody>
          <a:bodyPr wrap="square" rtlCol="0">
            <a:spAutoFit/>
          </a:bodyPr>
          <a:lstStyle/>
          <a:p>
            <a:r>
              <a:rPr lang="en-US" sz="1400" dirty="0" smtClean="0"/>
              <a:t>All input variables and the target variable were also </a:t>
            </a:r>
            <a:r>
              <a:rPr lang="en-US" sz="1400" dirty="0" err="1" smtClean="0"/>
              <a:t>MinMax</a:t>
            </a:r>
            <a:r>
              <a:rPr lang="en-US" sz="1400" dirty="0" smtClean="0"/>
              <a:t> normalized in preparation for use in a Neural Network model</a:t>
            </a:r>
          </a:p>
          <a:p>
            <a:endParaRPr lang="en-US" sz="1400" b="1" dirty="0" smtClean="0"/>
          </a:p>
          <a:p>
            <a:endParaRPr lang="en-US" sz="1400" dirty="0" smtClean="0"/>
          </a:p>
          <a:p>
            <a:endParaRPr lang="en-US" sz="1400" dirty="0" smtClean="0"/>
          </a:p>
        </p:txBody>
      </p:sp>
      <p:pic>
        <p:nvPicPr>
          <p:cNvPr id="4" name="Picture 3"/>
          <p:cNvPicPr/>
          <p:nvPr/>
        </p:nvPicPr>
        <p:blipFill>
          <a:blip r:embed="rId2" cstate="print"/>
          <a:srcRect/>
          <a:stretch>
            <a:fillRect/>
          </a:stretch>
        </p:blipFill>
        <p:spPr bwMode="auto">
          <a:xfrm>
            <a:off x="762000" y="1981200"/>
            <a:ext cx="70104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Preparation</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Sample Data</a:t>
            </a:r>
            <a:endParaRPr lang="en-US" sz="2200" dirty="0">
              <a:solidFill>
                <a:schemeClr val="bg2">
                  <a:lumMod val="10000"/>
                </a:schemeClr>
              </a:solidFill>
              <a:latin typeface="Calibri" pitchFamily="34" charset="0"/>
              <a:cs typeface="Calibri" pitchFamily="34" charset="0"/>
            </a:endParaRPr>
          </a:p>
        </p:txBody>
      </p:sp>
      <p:sp>
        <p:nvSpPr>
          <p:cNvPr id="3" name="TextBox 2"/>
          <p:cNvSpPr txBox="1"/>
          <p:nvPr/>
        </p:nvSpPr>
        <p:spPr>
          <a:xfrm>
            <a:off x="457201" y="1371600"/>
            <a:ext cx="7848599" cy="738664"/>
          </a:xfrm>
          <a:prstGeom prst="rect">
            <a:avLst/>
          </a:prstGeom>
          <a:noFill/>
        </p:spPr>
        <p:txBody>
          <a:bodyPr wrap="square" rtlCol="0">
            <a:spAutoFit/>
          </a:bodyPr>
          <a:lstStyle/>
          <a:p>
            <a:endParaRPr lang="en-US" sz="1400" b="1" dirty="0" smtClean="0"/>
          </a:p>
          <a:p>
            <a:endParaRPr lang="en-US" sz="1400" dirty="0" smtClean="0"/>
          </a:p>
          <a:p>
            <a:endParaRPr lang="en-US" sz="1400" dirty="0" smtClean="0"/>
          </a:p>
        </p:txBody>
      </p:sp>
      <p:graphicFrame>
        <p:nvGraphicFramePr>
          <p:cNvPr id="4" name="Table 3"/>
          <p:cNvGraphicFramePr>
            <a:graphicFrameLocks noGrp="1"/>
          </p:cNvGraphicFramePr>
          <p:nvPr/>
        </p:nvGraphicFramePr>
        <p:xfrm>
          <a:off x="352425" y="1523999"/>
          <a:ext cx="8410578" cy="1096967"/>
        </p:xfrm>
        <a:graphic>
          <a:graphicData uri="http://schemas.openxmlformats.org/drawingml/2006/table">
            <a:tbl>
              <a:tblPr/>
              <a:tblGrid>
                <a:gridCol w="708364"/>
                <a:gridCol w="638525"/>
                <a:gridCol w="784854"/>
                <a:gridCol w="864669"/>
                <a:gridCol w="864669"/>
                <a:gridCol w="638525"/>
                <a:gridCol w="638525"/>
                <a:gridCol w="638525"/>
                <a:gridCol w="877974"/>
                <a:gridCol w="877974"/>
                <a:gridCol w="877974"/>
              </a:tblGrid>
              <a:tr h="222797">
                <a:tc>
                  <a:txBody>
                    <a:bodyPr/>
                    <a:lstStyle/>
                    <a:p>
                      <a:pPr algn="ctr" fontAlgn="b"/>
                      <a:r>
                        <a:rPr lang="en-US" sz="800" b="1" i="0" u="none" strike="noStrike" dirty="0">
                          <a:solidFill>
                            <a:schemeClr val="bg1"/>
                          </a:solidFill>
                          <a:latin typeface="Arial"/>
                        </a:rPr>
                        <a:t>Date</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Close</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err="1">
                          <a:solidFill>
                            <a:schemeClr val="bg1"/>
                          </a:solidFill>
                          <a:latin typeface="Arial"/>
                        </a:rPr>
                        <a:t>FwdEReturn</a:t>
                      </a:r>
                      <a:endParaRPr lang="en-US" sz="800" b="1" i="0" u="none" strike="noStrike" dirty="0">
                        <a:solidFill>
                          <a:schemeClr val="bg1"/>
                        </a:solidFill>
                        <a:latin typeface="Arial"/>
                      </a:endParaRP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Vol21DayAnn</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Vol63DayAnn</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EMA126</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EMA21_Sl</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EMA63_Sl</a:t>
                      </a:r>
                    </a:p>
                  </a:txBody>
                  <a:tcPr marL="7234" marR="7234" marT="7234"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EMA126_Sl</a:t>
                      </a:r>
                    </a:p>
                  </a:txBody>
                  <a:tcPr marL="7234" marR="7234" marT="7234" marB="0" anchor="b">
                    <a:lnL>
                      <a:noFill/>
                    </a:lnL>
                    <a:lnR>
                      <a:noFill/>
                    </a:lnR>
                    <a:lnT>
                      <a:noFill/>
                    </a:lnT>
                    <a:lnB>
                      <a:noFill/>
                    </a:lnB>
                    <a:solidFill>
                      <a:schemeClr val="tx1"/>
                    </a:solidFill>
                  </a:tcPr>
                </a:tc>
              </a:tr>
              <a:tr h="174834">
                <a:tc>
                  <a:txBody>
                    <a:bodyPr/>
                    <a:lstStyle/>
                    <a:p>
                      <a:pPr algn="r" fontAlgn="b"/>
                      <a:r>
                        <a:rPr lang="en-US" sz="800" b="0" i="0" u="none" strike="noStrike">
                          <a:solidFill>
                            <a:srgbClr val="000000"/>
                          </a:solidFill>
                          <a:latin typeface="Arial"/>
                        </a:rPr>
                        <a:t>1/31/1900</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48.4445</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-0.03</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0.1971</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0.3335</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47.65314</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49.12558</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50.60529</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-0.002008264</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-0.079532777</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-0.047436733</a:t>
                      </a:r>
                    </a:p>
                  </a:txBody>
                  <a:tcPr marL="7234" marR="7234" marT="7234" marB="0" anchor="b">
                    <a:lnL>
                      <a:noFill/>
                    </a:lnL>
                    <a:lnR>
                      <a:noFill/>
                    </a:lnR>
                    <a:lnT>
                      <a:noFill/>
                    </a:lnT>
                    <a:lnB>
                      <a:noFill/>
                    </a:lnB>
                  </a:tcPr>
                </a:tc>
              </a:tr>
              <a:tr h="174834">
                <a:tc>
                  <a:txBody>
                    <a:bodyPr/>
                    <a:lstStyle/>
                    <a:p>
                      <a:pPr algn="r" fontAlgn="b"/>
                      <a:r>
                        <a:rPr lang="en-US" sz="800" b="0" i="0" u="none" strike="noStrike">
                          <a:solidFill>
                            <a:srgbClr val="000000"/>
                          </a:solidFill>
                          <a:latin typeface="Arial"/>
                        </a:rPr>
                        <a:t>2/28/1900</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46.8548</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-0.02</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0.1188</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0.3243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47.93817</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48.75544</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49.98313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-0.087247005</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-0.028136365</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-0.059122598</a:t>
                      </a:r>
                    </a:p>
                  </a:txBody>
                  <a:tcPr marL="7234" marR="7234" marT="7234" marB="0" anchor="b">
                    <a:lnL>
                      <a:noFill/>
                    </a:lnL>
                    <a:lnR>
                      <a:noFill/>
                    </a:lnR>
                    <a:lnT>
                      <a:noFill/>
                    </a:lnT>
                    <a:lnB>
                      <a:noFill/>
                    </a:lnB>
                  </a:tcPr>
                </a:tc>
              </a:tr>
              <a:tr h="174834">
                <a:tc>
                  <a:txBody>
                    <a:bodyPr/>
                    <a:lstStyle/>
                    <a:p>
                      <a:pPr algn="r" fontAlgn="b"/>
                      <a:r>
                        <a:rPr lang="en-US" sz="800" b="0" i="0" u="none" strike="noStrike">
                          <a:solidFill>
                            <a:srgbClr val="000000"/>
                          </a:solidFill>
                          <a:latin typeface="Arial"/>
                        </a:rPr>
                        <a:t>3/31/1900</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48.3639</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-0.05</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0.1676</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0.1622</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46.91434</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47.42329</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48.71421</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0.077138832</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-0.05196293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-0.042202309</a:t>
                      </a:r>
                    </a:p>
                  </a:txBody>
                  <a:tcPr marL="7234" marR="7234" marT="7234" marB="0" anchor="b">
                    <a:lnL>
                      <a:noFill/>
                    </a:lnL>
                    <a:lnR>
                      <a:noFill/>
                    </a:lnR>
                    <a:lnT>
                      <a:noFill/>
                    </a:lnT>
                    <a:lnB>
                      <a:noFill/>
                    </a:lnB>
                  </a:tcPr>
                </a:tc>
              </a:tr>
              <a:tr h="174834">
                <a:tc>
                  <a:txBody>
                    <a:bodyPr/>
                    <a:lstStyle/>
                    <a:p>
                      <a:pPr algn="r" fontAlgn="b"/>
                      <a:r>
                        <a:rPr lang="en-US" sz="800" b="0" i="0" u="none" strike="noStrike">
                          <a:solidFill>
                            <a:srgbClr val="000000"/>
                          </a:solidFill>
                          <a:latin typeface="Arial"/>
                        </a:rPr>
                        <a:t>4/30/1900</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44.9282</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-0.04</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0.2273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0.1877</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45.90888</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46.76605</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47.9653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-0.097437074</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-0.021396405</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-0.039592945</a:t>
                      </a:r>
                    </a:p>
                  </a:txBody>
                  <a:tcPr marL="7234" marR="7234" marT="7234" marB="0" anchor="b">
                    <a:lnL>
                      <a:noFill/>
                    </a:lnL>
                    <a:lnR>
                      <a:noFill/>
                    </a:lnR>
                    <a:lnT>
                      <a:noFill/>
                    </a:lnT>
                    <a:lnB>
                      <a:noFill/>
                    </a:lnB>
                  </a:tcPr>
                </a:tc>
              </a:tr>
              <a:tr h="174834">
                <a:tc>
                  <a:txBody>
                    <a:bodyPr/>
                    <a:lstStyle/>
                    <a:p>
                      <a:pPr algn="r" fontAlgn="b"/>
                      <a:r>
                        <a:rPr lang="en-US" sz="800" b="0" i="0" u="none" strike="noStrike">
                          <a:solidFill>
                            <a:srgbClr val="000000"/>
                          </a:solidFill>
                          <a:latin typeface="Arial"/>
                        </a:rPr>
                        <a:t>5/31/1900</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43.2946</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0.2024</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0.1917</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42.89091</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44.56927</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46.26723</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-0.068690046</a:t>
                      </a:r>
                    </a:p>
                  </a:txBody>
                  <a:tcPr marL="7234" marR="7234" marT="7234" marB="0" anchor="b">
                    <a:lnL>
                      <a:noFill/>
                    </a:lnL>
                    <a:lnR>
                      <a:noFill/>
                    </a:lnR>
                    <a:lnT>
                      <a:noFill/>
                    </a:lnT>
                    <a:lnB>
                      <a:noFill/>
                    </a:lnB>
                  </a:tcPr>
                </a:tc>
                <a:tc>
                  <a:txBody>
                    <a:bodyPr/>
                    <a:lstStyle/>
                    <a:p>
                      <a:pPr algn="r" fontAlgn="b"/>
                      <a:r>
                        <a:rPr lang="en-US" sz="800" b="0" i="0" u="none" strike="noStrike">
                          <a:solidFill>
                            <a:srgbClr val="000000"/>
                          </a:solidFill>
                          <a:latin typeface="Arial"/>
                        </a:rPr>
                        <a:t>-0.078149941</a:t>
                      </a:r>
                    </a:p>
                  </a:txBody>
                  <a:tcPr marL="7234" marR="7234" marT="7234" marB="0" anchor="b">
                    <a:lnL>
                      <a:noFill/>
                    </a:lnL>
                    <a:lnR>
                      <a:noFill/>
                    </a:lnR>
                    <a:lnT>
                      <a:noFill/>
                    </a:lnT>
                    <a:lnB>
                      <a:noFill/>
                    </a:lnB>
                  </a:tcPr>
                </a:tc>
                <a:tc>
                  <a:txBody>
                    <a:bodyPr/>
                    <a:lstStyle/>
                    <a:p>
                      <a:pPr algn="r" fontAlgn="b"/>
                      <a:r>
                        <a:rPr lang="en-US" sz="800" b="0" i="0" u="none" strike="noStrike" dirty="0">
                          <a:solidFill>
                            <a:srgbClr val="000000"/>
                          </a:solidFill>
                          <a:latin typeface="Arial"/>
                        </a:rPr>
                        <a:t>-0.045844793</a:t>
                      </a:r>
                    </a:p>
                  </a:txBody>
                  <a:tcPr marL="7234" marR="7234" marT="7234" marB="0" anchor="b">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361950" y="3047999"/>
          <a:ext cx="8382000" cy="1143001"/>
        </p:xfrm>
        <a:graphic>
          <a:graphicData uri="http://schemas.openxmlformats.org/drawingml/2006/table">
            <a:tbl>
              <a:tblPr/>
              <a:tblGrid>
                <a:gridCol w="585368"/>
                <a:gridCol w="527653"/>
                <a:gridCol w="637581"/>
                <a:gridCol w="637581"/>
                <a:gridCol w="857438"/>
                <a:gridCol w="692544"/>
                <a:gridCol w="802472"/>
                <a:gridCol w="802472"/>
                <a:gridCol w="945381"/>
                <a:gridCol w="945381"/>
                <a:gridCol w="948129"/>
              </a:tblGrid>
              <a:tr h="251906">
                <a:tc>
                  <a:txBody>
                    <a:bodyPr/>
                    <a:lstStyle/>
                    <a:p>
                      <a:pPr algn="ctr" fontAlgn="b"/>
                      <a:r>
                        <a:rPr lang="en-US" sz="800" b="1" i="0" u="none" strike="noStrike" dirty="0">
                          <a:solidFill>
                            <a:schemeClr val="bg1"/>
                          </a:solidFill>
                          <a:latin typeface="Arial"/>
                        </a:rPr>
                        <a:t>Date</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Close</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EMA126_Sl_Cat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EMA126_Cat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EMA63_Sl_Cat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EMA21_Sl_Cat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Vol21DayAnn_Cat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Vol63DayAnn_Cat</a:t>
                      </a:r>
                    </a:p>
                  </a:txBody>
                  <a:tcPr marL="6000" marR="6000" marT="6000" marB="0" anchor="b">
                    <a:lnL>
                      <a:noFill/>
                    </a:lnL>
                    <a:lnR>
                      <a:noFill/>
                    </a:lnR>
                    <a:lnT>
                      <a:noFill/>
                    </a:lnT>
                    <a:lnB>
                      <a:noFill/>
                    </a:lnB>
                    <a:solidFill>
                      <a:schemeClr val="tx1"/>
                    </a:solidFill>
                  </a:tcPr>
                </a:tc>
                <a:tc>
                  <a:txBody>
                    <a:bodyPr/>
                    <a:lstStyle/>
                    <a:p>
                      <a:pPr algn="ctr" fontAlgn="b"/>
                      <a:r>
                        <a:rPr lang="en-US" sz="800" b="1" i="0" u="none" strike="noStrike" dirty="0" err="1">
                          <a:solidFill>
                            <a:schemeClr val="bg1"/>
                          </a:solidFill>
                          <a:latin typeface="Arial"/>
                        </a:rPr>
                        <a:t>FwdEReturn_CatS</a:t>
                      </a:r>
                      <a:endParaRPr lang="en-US" sz="800" b="1" i="0" u="none" strike="noStrike" dirty="0">
                        <a:solidFill>
                          <a:schemeClr val="bg1"/>
                        </a:solidFill>
                        <a:latin typeface="Arial"/>
                      </a:endParaRPr>
                    </a:p>
                  </a:txBody>
                  <a:tcPr marL="6000" marR="6000" marT="6000" marB="0" anchor="b">
                    <a:lnL>
                      <a:noFill/>
                    </a:lnL>
                    <a:lnR>
                      <a:noFill/>
                    </a:lnR>
                    <a:lnT>
                      <a:noFill/>
                    </a:lnT>
                    <a:lnB>
                      <a:noFill/>
                    </a:lnB>
                    <a:solidFill>
                      <a:schemeClr val="tx1"/>
                    </a:solidFill>
                  </a:tcPr>
                </a:tc>
              </a:tr>
              <a:tr h="178219">
                <a:tc>
                  <a:txBody>
                    <a:bodyPr/>
                    <a:lstStyle/>
                    <a:p>
                      <a:pPr algn="r" fontAlgn="b"/>
                      <a:r>
                        <a:rPr lang="en-US" sz="800" b="0" i="0" u="none" strike="noStrike">
                          <a:solidFill>
                            <a:srgbClr val="000000"/>
                          </a:solidFill>
                          <a:latin typeface="Arial"/>
                        </a:rPr>
                        <a:t>1/31/1900</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48.4445</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6</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0</a:t>
                      </a:r>
                    </a:p>
                  </a:txBody>
                  <a:tcPr marL="6000" marR="6000" marT="6000" marB="0" anchor="b">
                    <a:lnL>
                      <a:noFill/>
                    </a:lnL>
                    <a:lnR>
                      <a:noFill/>
                    </a:lnR>
                    <a:lnT>
                      <a:noFill/>
                    </a:lnT>
                    <a:lnB>
                      <a:noFill/>
                    </a:lnB>
                  </a:tcPr>
                </a:tc>
              </a:tr>
              <a:tr h="178219">
                <a:tc>
                  <a:txBody>
                    <a:bodyPr/>
                    <a:lstStyle/>
                    <a:p>
                      <a:pPr algn="r" fontAlgn="b"/>
                      <a:r>
                        <a:rPr lang="en-US" sz="800" b="0" i="0" u="none" strike="noStrike">
                          <a:solidFill>
                            <a:srgbClr val="000000"/>
                          </a:solidFill>
                          <a:latin typeface="Arial"/>
                        </a:rPr>
                        <a:t>2/28/1900</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46.8548</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5</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6</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0</a:t>
                      </a:r>
                    </a:p>
                  </a:txBody>
                  <a:tcPr marL="6000" marR="6000" marT="6000" marB="0" anchor="b">
                    <a:lnL>
                      <a:noFill/>
                    </a:lnL>
                    <a:lnR>
                      <a:noFill/>
                    </a:lnR>
                    <a:lnT>
                      <a:noFill/>
                    </a:lnT>
                    <a:lnB>
                      <a:noFill/>
                    </a:lnB>
                  </a:tcPr>
                </a:tc>
              </a:tr>
              <a:tr h="178219">
                <a:tc>
                  <a:txBody>
                    <a:bodyPr/>
                    <a:lstStyle/>
                    <a:p>
                      <a:pPr algn="r" fontAlgn="b"/>
                      <a:r>
                        <a:rPr lang="en-US" sz="800" b="0" i="0" u="none" strike="noStrike">
                          <a:solidFill>
                            <a:srgbClr val="000000"/>
                          </a:solidFill>
                          <a:latin typeface="Arial"/>
                        </a:rPr>
                        <a:t>3/31/1900</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48.3639</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0</a:t>
                      </a:r>
                    </a:p>
                  </a:txBody>
                  <a:tcPr marL="6000" marR="6000" marT="6000" marB="0" anchor="b">
                    <a:lnL>
                      <a:noFill/>
                    </a:lnL>
                    <a:lnR>
                      <a:noFill/>
                    </a:lnR>
                    <a:lnT>
                      <a:noFill/>
                    </a:lnT>
                    <a:lnB>
                      <a:noFill/>
                    </a:lnB>
                  </a:tcPr>
                </a:tc>
              </a:tr>
              <a:tr h="178219">
                <a:tc>
                  <a:txBody>
                    <a:bodyPr/>
                    <a:lstStyle/>
                    <a:p>
                      <a:pPr algn="r" fontAlgn="b"/>
                      <a:r>
                        <a:rPr lang="en-US" sz="800" b="0" i="0" u="none" strike="noStrike">
                          <a:solidFill>
                            <a:srgbClr val="000000"/>
                          </a:solidFill>
                          <a:latin typeface="Arial"/>
                        </a:rPr>
                        <a:t>4/30/1900</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44.9282</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5</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0</a:t>
                      </a:r>
                    </a:p>
                  </a:txBody>
                  <a:tcPr marL="6000" marR="6000" marT="6000" marB="0" anchor="b">
                    <a:lnL>
                      <a:noFill/>
                    </a:lnL>
                    <a:lnR>
                      <a:noFill/>
                    </a:lnR>
                    <a:lnT>
                      <a:noFill/>
                    </a:lnT>
                    <a:lnB>
                      <a:noFill/>
                    </a:lnB>
                  </a:tcPr>
                </a:tc>
              </a:tr>
              <a:tr h="178219">
                <a:tc>
                  <a:txBody>
                    <a:bodyPr/>
                    <a:lstStyle/>
                    <a:p>
                      <a:pPr algn="r" fontAlgn="b"/>
                      <a:r>
                        <a:rPr lang="en-US" sz="800" b="0" i="0" u="none" strike="noStrike">
                          <a:solidFill>
                            <a:srgbClr val="000000"/>
                          </a:solidFill>
                          <a:latin typeface="Arial"/>
                        </a:rPr>
                        <a:t>5/31/1900</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43.2946</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5</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2</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3</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a:solidFill>
                            <a:srgbClr val="000000"/>
                          </a:solidFill>
                          <a:latin typeface="Arial"/>
                        </a:rPr>
                        <a:t>4</a:t>
                      </a:r>
                    </a:p>
                  </a:txBody>
                  <a:tcPr marL="6000" marR="6000" marT="6000" marB="0" anchor="b">
                    <a:lnL>
                      <a:noFill/>
                    </a:lnL>
                    <a:lnR>
                      <a:noFill/>
                    </a:lnR>
                    <a:lnT>
                      <a:noFill/>
                    </a:lnT>
                    <a:lnB>
                      <a:noFill/>
                    </a:lnB>
                  </a:tcPr>
                </a:tc>
                <a:tc>
                  <a:txBody>
                    <a:bodyPr/>
                    <a:lstStyle/>
                    <a:p>
                      <a:pPr algn="r" fontAlgn="b"/>
                      <a:r>
                        <a:rPr lang="en-US" sz="800" b="0" i="0" u="none" strike="noStrike" dirty="0">
                          <a:solidFill>
                            <a:srgbClr val="000000"/>
                          </a:solidFill>
                          <a:latin typeface="Arial"/>
                        </a:rPr>
                        <a:t>0</a:t>
                      </a:r>
                    </a:p>
                  </a:txBody>
                  <a:tcPr marL="6000" marR="6000" marT="6000" marB="0" anchor="b">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304793" y="4724400"/>
          <a:ext cx="8458206" cy="1066800"/>
        </p:xfrm>
        <a:graphic>
          <a:graphicData uri="http://schemas.openxmlformats.org/drawingml/2006/table">
            <a:tbl>
              <a:tblPr/>
              <a:tblGrid>
                <a:gridCol w="715770"/>
                <a:gridCol w="645203"/>
                <a:gridCol w="645203"/>
                <a:gridCol w="645203"/>
                <a:gridCol w="645203"/>
                <a:gridCol w="645203"/>
                <a:gridCol w="645203"/>
                <a:gridCol w="645203"/>
                <a:gridCol w="645203"/>
                <a:gridCol w="645203"/>
                <a:gridCol w="645203"/>
                <a:gridCol w="645203"/>
                <a:gridCol w="645203"/>
              </a:tblGrid>
              <a:tr h="298625">
                <a:tc>
                  <a:txBody>
                    <a:bodyPr/>
                    <a:lstStyle/>
                    <a:p>
                      <a:pPr algn="ctr" fontAlgn="b"/>
                      <a:r>
                        <a:rPr lang="en-US" sz="800" b="1" i="0" u="none" strike="noStrike" dirty="0">
                          <a:solidFill>
                            <a:schemeClr val="bg1"/>
                          </a:solidFill>
                          <a:latin typeface="Arial"/>
                        </a:rPr>
                        <a:t>Date</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Close</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err="1">
                          <a:solidFill>
                            <a:schemeClr val="bg1"/>
                          </a:solidFill>
                          <a:latin typeface="Arial"/>
                        </a:rPr>
                        <a:t>FwdEReturnMM</a:t>
                      </a:r>
                      <a:endParaRPr lang="en-US" sz="800" b="1" i="0" u="none" strike="noStrike" dirty="0">
                        <a:solidFill>
                          <a:schemeClr val="bg1"/>
                        </a:solidFill>
                        <a:latin typeface="Arial"/>
                      </a:endParaRP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Vol21DayAnnMM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Vol63DayAnnMM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EMA126_IMM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EMA63_RMM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EMA21_RMM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EMA126_Sl_IMM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EMA63_Sl_RMM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EMA21_Sl_RMM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EMA63_Sl_IMM</a:t>
                      </a:r>
                    </a:p>
                  </a:txBody>
                  <a:tcPr marL="7269" marR="7269" marT="7269" marB="0" anchor="b">
                    <a:lnL>
                      <a:noFill/>
                    </a:lnL>
                    <a:lnR>
                      <a:noFill/>
                    </a:lnR>
                    <a:lnT>
                      <a:noFill/>
                    </a:lnT>
                    <a:lnB>
                      <a:noFill/>
                    </a:lnB>
                    <a:solidFill>
                      <a:schemeClr val="tx1"/>
                    </a:solidFill>
                  </a:tcPr>
                </a:tc>
                <a:tc>
                  <a:txBody>
                    <a:bodyPr/>
                    <a:lstStyle/>
                    <a:p>
                      <a:pPr algn="ctr" fontAlgn="b"/>
                      <a:r>
                        <a:rPr lang="en-US" sz="800" b="1" i="0" u="none" strike="noStrike" dirty="0">
                          <a:solidFill>
                            <a:schemeClr val="bg1"/>
                          </a:solidFill>
                          <a:latin typeface="Arial"/>
                        </a:rPr>
                        <a:t>EMA21_Sl_IMM</a:t>
                      </a:r>
                    </a:p>
                  </a:txBody>
                  <a:tcPr marL="7269" marR="7269" marT="7269" marB="0" anchor="b">
                    <a:lnL>
                      <a:noFill/>
                    </a:lnL>
                    <a:lnR>
                      <a:noFill/>
                    </a:lnR>
                    <a:lnT>
                      <a:noFill/>
                    </a:lnT>
                    <a:lnB>
                      <a:noFill/>
                    </a:lnB>
                    <a:solidFill>
                      <a:schemeClr val="tx1"/>
                    </a:solidFill>
                  </a:tcPr>
                </a:tc>
              </a:tr>
              <a:tr h="153635">
                <a:tc>
                  <a:txBody>
                    <a:bodyPr/>
                    <a:lstStyle/>
                    <a:p>
                      <a:pPr algn="r" fontAlgn="b"/>
                      <a:r>
                        <a:rPr lang="en-US" sz="800" b="0" i="0" u="none" strike="noStrike">
                          <a:solidFill>
                            <a:srgbClr val="000000"/>
                          </a:solidFill>
                          <a:latin typeface="Arial"/>
                        </a:rPr>
                        <a:t>1/31/1900</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48.4445</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0.315789</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0.422898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0.809378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0.593088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0.315513</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0.308752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0.343687</a:t>
                      </a:r>
                    </a:p>
                  </a:txBody>
                  <a:tcPr marL="7269" marR="7269" marT="7269" marB="0">
                    <a:lnL>
                      <a:noFill/>
                    </a:lnL>
                    <a:lnR>
                      <a:noFill/>
                    </a:lnR>
                    <a:lnT>
                      <a:noFill/>
                    </a:lnT>
                    <a:lnB>
                      <a:noFill/>
                    </a:lnB>
                  </a:tcPr>
                </a:tc>
                <a:tc>
                  <a:txBody>
                    <a:bodyPr/>
                    <a:lstStyle/>
                    <a:p>
                      <a:pPr algn="r" fontAlgn="b"/>
                      <a:r>
                        <a:rPr lang="en-US" sz="800" b="0" i="0" u="none" strike="noStrike" dirty="0">
                          <a:solidFill>
                            <a:srgbClr val="000000"/>
                          </a:solidFill>
                          <a:latin typeface="Arial"/>
                        </a:rPr>
                        <a:t>0.548232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0.039169</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0.299378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0.487516</a:t>
                      </a:r>
                    </a:p>
                  </a:txBody>
                  <a:tcPr marL="7269" marR="7269" marT="7269" marB="0">
                    <a:lnL>
                      <a:noFill/>
                    </a:lnL>
                    <a:lnR>
                      <a:noFill/>
                    </a:lnR>
                    <a:lnT>
                      <a:noFill/>
                    </a:lnT>
                    <a:lnB>
                      <a:noFill/>
                    </a:lnB>
                  </a:tcPr>
                </a:tc>
              </a:tr>
              <a:tr h="153635">
                <a:tc>
                  <a:txBody>
                    <a:bodyPr/>
                    <a:lstStyle/>
                    <a:p>
                      <a:pPr algn="r" fontAlgn="b"/>
                      <a:r>
                        <a:rPr lang="en-US" sz="800" b="0" i="0" u="none" strike="noStrike">
                          <a:solidFill>
                            <a:srgbClr val="000000"/>
                          </a:solidFill>
                          <a:latin typeface="Arial"/>
                        </a:rPr>
                        <a:t>2/28/1900</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46.8548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0.368421</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0.22099</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0.783701</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0.651803</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0.345351</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0.392173</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0.291168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0.548212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0.039185</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0.443597</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0.348047</a:t>
                      </a:r>
                    </a:p>
                  </a:txBody>
                  <a:tcPr marL="7269" marR="7269" marT="7269" marB="0">
                    <a:lnL>
                      <a:noFill/>
                    </a:lnL>
                    <a:lnR>
                      <a:noFill/>
                    </a:lnR>
                    <a:lnT>
                      <a:noFill/>
                    </a:lnT>
                    <a:lnB>
                      <a:noFill/>
                    </a:lnB>
                  </a:tcPr>
                </a:tc>
              </a:tr>
              <a:tr h="153635">
                <a:tc>
                  <a:txBody>
                    <a:bodyPr/>
                    <a:lstStyle/>
                    <a:p>
                      <a:pPr algn="r" fontAlgn="b"/>
                      <a:r>
                        <a:rPr lang="en-US" sz="800" b="0" i="0" u="none" strike="noStrike">
                          <a:solidFill>
                            <a:srgbClr val="000000"/>
                          </a:solidFill>
                          <a:latin typeface="Arial"/>
                        </a:rPr>
                        <a:t>3/31/1900</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48.3639</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0.210526</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0.346828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0.331287</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0.494112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0.332991</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0.430254</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0.363496</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0.548225</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0.039161</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0.377956</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0.612881</a:t>
                      </a:r>
                    </a:p>
                  </a:txBody>
                  <a:tcPr marL="7269" marR="7269" marT="7269" marB="0">
                    <a:lnL>
                      <a:noFill/>
                    </a:lnL>
                    <a:lnR>
                      <a:noFill/>
                    </a:lnR>
                    <a:lnT>
                      <a:noFill/>
                    </a:lnT>
                    <a:lnB>
                      <a:noFill/>
                    </a:lnB>
                  </a:tcPr>
                </a:tc>
              </a:tr>
              <a:tr h="153635">
                <a:tc>
                  <a:txBody>
                    <a:bodyPr/>
                    <a:lstStyle/>
                    <a:p>
                      <a:pPr algn="r" fontAlgn="b"/>
                      <a:r>
                        <a:rPr lang="en-US" sz="800" b="0" i="0" u="none" strike="noStrike">
                          <a:solidFill>
                            <a:srgbClr val="000000"/>
                          </a:solidFill>
                          <a:latin typeface="Arial"/>
                        </a:rPr>
                        <a:t>4/30/1900</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44.9282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0.263158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0.500774</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0.402456</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0.654008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0.342542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0.382283</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0.361888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0.548213</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0.039192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0.460809</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0.324555</a:t>
                      </a:r>
                    </a:p>
                  </a:txBody>
                  <a:tcPr marL="7269" marR="7269" marT="7269" marB="0">
                    <a:lnL>
                      <a:noFill/>
                    </a:lnL>
                    <a:lnR>
                      <a:noFill/>
                    </a:lnR>
                    <a:lnT>
                      <a:noFill/>
                    </a:lnT>
                    <a:lnB>
                      <a:noFill/>
                    </a:lnB>
                  </a:tcPr>
                </a:tc>
              </a:tr>
              <a:tr h="153635">
                <a:tc>
                  <a:txBody>
                    <a:bodyPr/>
                    <a:lstStyle/>
                    <a:p>
                      <a:pPr algn="r" fontAlgn="b"/>
                      <a:r>
                        <a:rPr lang="en-US" sz="800" b="0" i="0" u="none" strike="noStrike">
                          <a:solidFill>
                            <a:srgbClr val="000000"/>
                          </a:solidFill>
                          <a:latin typeface="Arial"/>
                        </a:rPr>
                        <a:t>5/31/1900</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43.2946</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0.315789</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0.436565</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0.41362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0.656821</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0.267938</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0.260227</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0.328876</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0.548232</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0.039173</a:t>
                      </a:r>
                    </a:p>
                  </a:txBody>
                  <a:tcPr marL="7269" marR="7269" marT="7269" marB="0">
                    <a:lnL>
                      <a:noFill/>
                    </a:lnL>
                    <a:lnR>
                      <a:noFill/>
                    </a:lnR>
                    <a:lnT>
                      <a:noFill/>
                    </a:lnT>
                    <a:lnB>
                      <a:noFill/>
                    </a:lnB>
                  </a:tcPr>
                </a:tc>
                <a:tc>
                  <a:txBody>
                    <a:bodyPr/>
                    <a:lstStyle/>
                    <a:p>
                      <a:pPr algn="r" fontAlgn="b"/>
                      <a:r>
                        <a:rPr lang="en-US" sz="800" b="0" i="0" u="none" strike="noStrike">
                          <a:solidFill>
                            <a:srgbClr val="000000"/>
                          </a:solidFill>
                          <a:latin typeface="Arial"/>
                        </a:rPr>
                        <a:t>0.276754</a:t>
                      </a:r>
                    </a:p>
                  </a:txBody>
                  <a:tcPr marL="7269" marR="7269" marT="7269" marB="0">
                    <a:lnL>
                      <a:noFill/>
                    </a:lnL>
                    <a:lnR>
                      <a:noFill/>
                    </a:lnR>
                    <a:lnT>
                      <a:noFill/>
                    </a:lnT>
                    <a:lnB>
                      <a:noFill/>
                    </a:lnB>
                  </a:tcPr>
                </a:tc>
                <a:tc>
                  <a:txBody>
                    <a:bodyPr/>
                    <a:lstStyle/>
                    <a:p>
                      <a:pPr algn="r" fontAlgn="b"/>
                      <a:r>
                        <a:rPr lang="en-US" sz="800" b="0" i="0" u="none" strike="noStrike" dirty="0">
                          <a:solidFill>
                            <a:srgbClr val="000000"/>
                          </a:solidFill>
                          <a:latin typeface="Arial"/>
                        </a:rPr>
                        <a:t>0.369152</a:t>
                      </a:r>
                    </a:p>
                  </a:txBody>
                  <a:tcPr marL="7269" marR="7269" marT="7269" marB="0">
                    <a:lnL>
                      <a:noFill/>
                    </a:lnL>
                    <a:lnR>
                      <a:noFill/>
                    </a:lnR>
                    <a:lnT>
                      <a:noFill/>
                    </a:lnT>
                    <a:lnB>
                      <a:noFill/>
                    </a:lnB>
                  </a:tcPr>
                </a:tc>
              </a:tr>
            </a:tbl>
          </a:graphicData>
        </a:graphic>
      </p:graphicFrame>
      <p:sp>
        <p:nvSpPr>
          <p:cNvPr id="7" name="Rectangle 6"/>
          <p:cNvSpPr/>
          <p:nvPr/>
        </p:nvSpPr>
        <p:spPr>
          <a:xfrm>
            <a:off x="228600" y="1219200"/>
            <a:ext cx="587020" cy="276999"/>
          </a:xfrm>
          <a:prstGeom prst="rect">
            <a:avLst/>
          </a:prstGeom>
        </p:spPr>
        <p:txBody>
          <a:bodyPr wrap="none">
            <a:spAutoFit/>
          </a:bodyPr>
          <a:lstStyle/>
          <a:p>
            <a:r>
              <a:rPr lang="en-US" sz="1200" b="1" dirty="0" smtClean="0"/>
              <a:t>‘Raw’</a:t>
            </a:r>
            <a:endParaRPr lang="en-US" sz="1200" dirty="0"/>
          </a:p>
        </p:txBody>
      </p:sp>
      <p:sp>
        <p:nvSpPr>
          <p:cNvPr id="8" name="Rectangle 7"/>
          <p:cNvSpPr/>
          <p:nvPr/>
        </p:nvSpPr>
        <p:spPr>
          <a:xfrm>
            <a:off x="230685" y="2743200"/>
            <a:ext cx="1064715" cy="276999"/>
          </a:xfrm>
          <a:prstGeom prst="rect">
            <a:avLst/>
          </a:prstGeom>
        </p:spPr>
        <p:txBody>
          <a:bodyPr wrap="none">
            <a:spAutoFit/>
          </a:bodyPr>
          <a:lstStyle/>
          <a:p>
            <a:r>
              <a:rPr lang="en-US" sz="1200" b="1" dirty="0" smtClean="0"/>
              <a:t>Categorized</a:t>
            </a:r>
            <a:endParaRPr lang="en-US" sz="1200" dirty="0"/>
          </a:p>
        </p:txBody>
      </p:sp>
      <p:sp>
        <p:nvSpPr>
          <p:cNvPr id="9" name="Rectangle 8"/>
          <p:cNvSpPr/>
          <p:nvPr/>
        </p:nvSpPr>
        <p:spPr>
          <a:xfrm>
            <a:off x="232770" y="4371201"/>
            <a:ext cx="1664238" cy="276999"/>
          </a:xfrm>
          <a:prstGeom prst="rect">
            <a:avLst/>
          </a:prstGeom>
        </p:spPr>
        <p:txBody>
          <a:bodyPr wrap="none">
            <a:spAutoFit/>
          </a:bodyPr>
          <a:lstStyle/>
          <a:p>
            <a:r>
              <a:rPr lang="en-US" sz="1200" b="1" dirty="0" smtClean="0"/>
              <a:t>Min Max Normalized</a:t>
            </a:r>
            <a:endParaRPr lang="en-US" sz="12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Preparation</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Training, Testing and Validation Data</a:t>
            </a:r>
            <a:endParaRPr lang="en-US" sz="2200" dirty="0">
              <a:solidFill>
                <a:schemeClr val="bg2">
                  <a:lumMod val="10000"/>
                </a:schemeClr>
              </a:solidFill>
              <a:latin typeface="Calibri" pitchFamily="34" charset="0"/>
              <a:cs typeface="Calibri" pitchFamily="34" charset="0"/>
            </a:endParaRPr>
          </a:p>
        </p:txBody>
      </p:sp>
      <p:sp>
        <p:nvSpPr>
          <p:cNvPr id="3" name="TextBox 2"/>
          <p:cNvSpPr txBox="1"/>
          <p:nvPr/>
        </p:nvSpPr>
        <p:spPr>
          <a:xfrm>
            <a:off x="304800" y="1219200"/>
            <a:ext cx="8381999" cy="3600986"/>
          </a:xfrm>
          <a:prstGeom prst="rect">
            <a:avLst/>
          </a:prstGeom>
          <a:noFill/>
        </p:spPr>
        <p:txBody>
          <a:bodyPr wrap="square" rtlCol="0">
            <a:spAutoFit/>
          </a:bodyPr>
          <a:lstStyle/>
          <a:p>
            <a:pPr marL="342900" indent="-342900">
              <a:buAutoNum type="arabicPeriod"/>
            </a:pPr>
            <a:r>
              <a:rPr lang="en-US" dirty="0" smtClean="0"/>
              <a:t>For the entire data set available, extracted each End of Week observation</a:t>
            </a:r>
          </a:p>
          <a:p>
            <a:pPr marL="342900" indent="-342900"/>
            <a:r>
              <a:rPr lang="en-US" dirty="0" smtClean="0"/>
              <a:t> </a:t>
            </a:r>
            <a:endParaRPr lang="en-US" b="1" dirty="0" smtClean="0"/>
          </a:p>
          <a:p>
            <a:pPr marL="800100" lvl="1" indent="-342900">
              <a:buAutoNum type="alphaUcPeriod"/>
            </a:pPr>
            <a:r>
              <a:rPr lang="en-US" sz="1600" b="1" dirty="0" smtClean="0"/>
              <a:t>Training Data – </a:t>
            </a:r>
            <a:r>
              <a:rPr lang="en-US" sz="1600" dirty="0" smtClean="0"/>
              <a:t>extracted every 1</a:t>
            </a:r>
            <a:r>
              <a:rPr lang="en-US" sz="1600" baseline="30000" dirty="0" smtClean="0"/>
              <a:t>st</a:t>
            </a:r>
            <a:r>
              <a:rPr lang="en-US" sz="1600" dirty="0" smtClean="0"/>
              <a:t> and 3</a:t>
            </a:r>
            <a:r>
              <a:rPr lang="en-US" sz="1600" baseline="30000" dirty="0" smtClean="0"/>
              <a:t>rd</a:t>
            </a:r>
            <a:r>
              <a:rPr lang="en-US" sz="1600" dirty="0" smtClean="0"/>
              <a:t> observation out of each set of 4 chronologically </a:t>
            </a:r>
            <a:endParaRPr lang="en-US" sz="1600" b="1" dirty="0" smtClean="0"/>
          </a:p>
          <a:p>
            <a:pPr marL="800100" lvl="1" indent="-342900"/>
            <a:endParaRPr lang="en-US" sz="1600" b="1" dirty="0" smtClean="0"/>
          </a:p>
          <a:p>
            <a:pPr marL="800100" lvl="1" indent="-342900">
              <a:buAutoNum type="alphaUcPeriod" startAt="2"/>
            </a:pPr>
            <a:r>
              <a:rPr lang="en-US" sz="1600" b="1" dirty="0" smtClean="0"/>
              <a:t>Testing Data - </a:t>
            </a:r>
            <a:r>
              <a:rPr lang="en-US" sz="1600" dirty="0" smtClean="0"/>
              <a:t>extracted every 2</a:t>
            </a:r>
            <a:r>
              <a:rPr lang="en-US" sz="1600" baseline="30000" dirty="0" smtClean="0"/>
              <a:t>nd</a:t>
            </a:r>
            <a:r>
              <a:rPr lang="en-US" sz="1600" dirty="0" smtClean="0"/>
              <a:t> observation out of each set of 4 chronologically</a:t>
            </a:r>
          </a:p>
          <a:p>
            <a:pPr marL="800100" lvl="1" indent="-342900">
              <a:buAutoNum type="alphaUcPeriod" startAt="2"/>
            </a:pPr>
            <a:endParaRPr lang="en-US" sz="1600" b="1" dirty="0" smtClean="0"/>
          </a:p>
          <a:p>
            <a:pPr marL="800100" lvl="1" indent="-342900">
              <a:buAutoNum type="alphaUcPeriod" startAt="2"/>
            </a:pPr>
            <a:r>
              <a:rPr lang="en-US" sz="1600" b="1" dirty="0" smtClean="0"/>
              <a:t>Validation Data - </a:t>
            </a:r>
            <a:r>
              <a:rPr lang="en-US" sz="1600" dirty="0" smtClean="0"/>
              <a:t>extracted every 4</a:t>
            </a:r>
            <a:r>
              <a:rPr lang="en-US" sz="1600" baseline="30000" dirty="0" smtClean="0"/>
              <a:t>th</a:t>
            </a:r>
            <a:r>
              <a:rPr lang="en-US" sz="1600" dirty="0" smtClean="0"/>
              <a:t> observation out of each set of 4 chronologically </a:t>
            </a:r>
            <a:endParaRPr lang="en-US" sz="1600" b="1" dirty="0" smtClean="0"/>
          </a:p>
          <a:p>
            <a:pPr marL="800100" lvl="1" indent="-342900"/>
            <a:endParaRPr lang="en-US" sz="1600" b="1" dirty="0" smtClean="0"/>
          </a:p>
          <a:p>
            <a:endParaRPr lang="en-US" sz="1600" b="1" dirty="0" smtClean="0"/>
          </a:p>
          <a:p>
            <a:endParaRPr lang="en-US" sz="1600" b="1" dirty="0" smtClean="0"/>
          </a:p>
          <a:p>
            <a:endParaRPr lang="en-US" sz="1600" dirty="0" smtClean="0"/>
          </a:p>
          <a:p>
            <a:endParaRPr lang="en-US" sz="16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Understanding / Modeling </a:t>
            </a:r>
            <a:br>
              <a:rPr lang="en-US" dirty="0" smtClean="0">
                <a:solidFill>
                  <a:schemeClr val="bg2">
                    <a:lumMod val="10000"/>
                  </a:schemeClr>
                </a:solidFill>
                <a:latin typeface="Calibri" pitchFamily="34" charset="0"/>
                <a:cs typeface="Calibri" pitchFamily="34" charset="0"/>
              </a:rPr>
            </a:br>
            <a:r>
              <a:rPr lang="en-US" sz="2200" dirty="0" err="1" smtClean="0">
                <a:solidFill>
                  <a:schemeClr val="bg2">
                    <a:lumMod val="10000"/>
                  </a:schemeClr>
                </a:solidFill>
                <a:latin typeface="Calibri" pitchFamily="34" charset="0"/>
                <a:cs typeface="Calibri" pitchFamily="34" charset="0"/>
              </a:rPr>
              <a:t>kMeans</a:t>
            </a:r>
            <a:r>
              <a:rPr lang="en-US" sz="2200" dirty="0" smtClean="0">
                <a:solidFill>
                  <a:schemeClr val="bg2">
                    <a:lumMod val="10000"/>
                  </a:schemeClr>
                </a:solidFill>
                <a:latin typeface="Calibri" pitchFamily="34" charset="0"/>
                <a:cs typeface="Calibri" pitchFamily="34" charset="0"/>
              </a:rPr>
              <a:t> Clustering – Model Setup</a:t>
            </a:r>
            <a:endParaRPr lang="en-US" sz="2200" dirty="0">
              <a:solidFill>
                <a:schemeClr val="bg2">
                  <a:lumMod val="10000"/>
                </a:schemeClr>
              </a:solidFill>
              <a:latin typeface="Calibri" pitchFamily="34" charset="0"/>
              <a:cs typeface="Calibri" pitchFamily="34" charset="0"/>
            </a:endParaRPr>
          </a:p>
        </p:txBody>
      </p:sp>
      <p:sp>
        <p:nvSpPr>
          <p:cNvPr id="3" name="TextBox 2"/>
          <p:cNvSpPr txBox="1"/>
          <p:nvPr/>
        </p:nvSpPr>
        <p:spPr>
          <a:xfrm>
            <a:off x="304800" y="1219200"/>
            <a:ext cx="8381999" cy="5601533"/>
          </a:xfrm>
          <a:prstGeom prst="rect">
            <a:avLst/>
          </a:prstGeom>
          <a:noFill/>
        </p:spPr>
        <p:txBody>
          <a:bodyPr wrap="square" rtlCol="0">
            <a:spAutoFit/>
          </a:bodyPr>
          <a:lstStyle/>
          <a:p>
            <a:pPr marL="342900" indent="-342900">
              <a:buFont typeface="Arial" pitchFamily="34" charset="0"/>
              <a:buChar char="•"/>
            </a:pPr>
            <a:r>
              <a:rPr lang="en-US" dirty="0" smtClean="0"/>
              <a:t>As part of the </a:t>
            </a:r>
            <a:r>
              <a:rPr lang="en-US" b="1" dirty="0" smtClean="0"/>
              <a:t>data understanding </a:t>
            </a:r>
            <a:r>
              <a:rPr lang="en-US" dirty="0" smtClean="0"/>
              <a:t>phase, I ran a </a:t>
            </a:r>
            <a:r>
              <a:rPr lang="en-US" dirty="0" err="1" smtClean="0"/>
              <a:t>kMeans</a:t>
            </a:r>
            <a:r>
              <a:rPr lang="en-US" dirty="0" smtClean="0"/>
              <a:t> Clustering </a:t>
            </a:r>
            <a:r>
              <a:rPr lang="en-US" b="1" dirty="0" smtClean="0"/>
              <a:t>model</a:t>
            </a:r>
            <a:r>
              <a:rPr lang="en-US" dirty="0" smtClean="0"/>
              <a:t> to understand whether it would reveal any </a:t>
            </a:r>
            <a:r>
              <a:rPr lang="en-US" b="1" dirty="0" smtClean="0"/>
              <a:t>interesting patterns </a:t>
            </a:r>
          </a:p>
          <a:p>
            <a:pPr marL="342900" indent="-342900">
              <a:buAutoNum type="arabicPeriod"/>
            </a:pPr>
            <a:endParaRPr lang="en-US" sz="1600" b="1" dirty="0" smtClean="0"/>
          </a:p>
          <a:p>
            <a:pPr marL="342900" indent="-342900">
              <a:buFont typeface="Arial" pitchFamily="34" charset="0"/>
              <a:buChar char="•"/>
            </a:pPr>
            <a:r>
              <a:rPr lang="en-US" dirty="0" smtClean="0"/>
              <a:t>Used k = 5 with the assumption there may be 5 different types of observations</a:t>
            </a:r>
          </a:p>
          <a:p>
            <a:pPr marL="342900" indent="-342900"/>
            <a:endParaRPr lang="en-US" dirty="0" smtClean="0"/>
          </a:p>
          <a:p>
            <a:pPr marL="800100" lvl="1" indent="-342900">
              <a:buAutoNum type="arabicPeriod"/>
            </a:pPr>
            <a:r>
              <a:rPr lang="en-US" sz="1400" dirty="0" smtClean="0"/>
              <a:t>Bear market (down)</a:t>
            </a:r>
          </a:p>
          <a:p>
            <a:pPr marL="800100" lvl="1" indent="-342900">
              <a:buAutoNum type="arabicPeriod"/>
            </a:pPr>
            <a:r>
              <a:rPr lang="en-US" sz="1400" dirty="0" smtClean="0"/>
              <a:t>Bull market (up)</a:t>
            </a:r>
          </a:p>
          <a:p>
            <a:pPr marL="800100" lvl="1" indent="-342900">
              <a:buAutoNum type="arabicPeriod"/>
            </a:pPr>
            <a:r>
              <a:rPr lang="en-US" sz="1400" dirty="0" smtClean="0"/>
              <a:t>Flat market</a:t>
            </a:r>
          </a:p>
          <a:p>
            <a:pPr marL="800100" lvl="1" indent="-342900">
              <a:buAutoNum type="arabicPeriod"/>
            </a:pPr>
            <a:r>
              <a:rPr lang="en-US" sz="1400" dirty="0" smtClean="0"/>
              <a:t>Inflection from bear to bull</a:t>
            </a:r>
          </a:p>
          <a:p>
            <a:pPr marL="800100" lvl="1" indent="-342900">
              <a:buAutoNum type="arabicPeriod"/>
            </a:pPr>
            <a:r>
              <a:rPr lang="en-US" sz="1400" dirty="0" smtClean="0"/>
              <a:t>Inflection form bull to bear</a:t>
            </a:r>
          </a:p>
          <a:p>
            <a:pPr marL="342900" lvl="1" indent="-342900">
              <a:buAutoNum type="arabicPeriod"/>
            </a:pPr>
            <a:endParaRPr lang="en-US" dirty="0" smtClean="0"/>
          </a:p>
          <a:p>
            <a:pPr marL="342900" lvl="1" indent="-342900">
              <a:buFont typeface="Arial" pitchFamily="34" charset="0"/>
              <a:buChar char="•"/>
            </a:pPr>
            <a:r>
              <a:rPr lang="en-US" dirty="0" smtClean="0"/>
              <a:t>As this is unsupervised training, used the entire set of weekly observations, using the </a:t>
            </a:r>
            <a:r>
              <a:rPr lang="en-US" dirty="0" err="1" smtClean="0"/>
              <a:t>MinMax</a:t>
            </a:r>
            <a:r>
              <a:rPr lang="en-US" dirty="0" smtClean="0"/>
              <a:t> normalized values for the </a:t>
            </a:r>
            <a:r>
              <a:rPr lang="en-US" b="1" dirty="0" smtClean="0"/>
              <a:t>input</a:t>
            </a:r>
            <a:r>
              <a:rPr lang="en-US" dirty="0" smtClean="0"/>
              <a:t> parameters</a:t>
            </a:r>
          </a:p>
          <a:p>
            <a:pPr marL="342900" lvl="1" indent="-342900">
              <a:buFont typeface="Arial" pitchFamily="34" charset="0"/>
              <a:buChar char="•"/>
            </a:pPr>
            <a:endParaRPr lang="en-US" dirty="0" smtClean="0"/>
          </a:p>
          <a:p>
            <a:pPr marL="342900" lvl="1" indent="-342900">
              <a:buFont typeface="Arial" pitchFamily="34" charset="0"/>
              <a:buChar char="•"/>
            </a:pPr>
            <a:r>
              <a:rPr lang="en-US" i="1" dirty="0" smtClean="0"/>
              <a:t>Used R </a:t>
            </a:r>
            <a:r>
              <a:rPr lang="en-US" i="1" dirty="0" err="1" smtClean="0"/>
              <a:t>kmeans</a:t>
            </a:r>
            <a:r>
              <a:rPr lang="en-US" i="1" dirty="0" smtClean="0"/>
              <a:t> function</a:t>
            </a:r>
          </a:p>
          <a:p>
            <a:pPr marL="800100" lvl="1" indent="-342900">
              <a:buAutoNum type="arabicPeriod"/>
            </a:pPr>
            <a:endParaRPr lang="en-US" sz="1400" dirty="0" smtClean="0"/>
          </a:p>
          <a:p>
            <a:pPr marL="1257300" lvl="2" indent="-342900">
              <a:buAutoNum type="arabicPeriod"/>
            </a:pPr>
            <a:endParaRPr lang="en-US" sz="1400" dirty="0" smtClean="0"/>
          </a:p>
          <a:p>
            <a:endParaRPr lang="en-US" sz="1600" b="1" dirty="0" smtClean="0"/>
          </a:p>
          <a:p>
            <a:endParaRPr lang="en-US" sz="1600" b="1" dirty="0" smtClean="0"/>
          </a:p>
          <a:p>
            <a:endParaRPr lang="en-US" sz="1600" dirty="0" smtClean="0"/>
          </a:p>
          <a:p>
            <a:endParaRPr lang="en-US" sz="16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Key Indicators</a:t>
            </a:r>
            <a:endParaRPr lang="en-US" dirty="0">
              <a:solidFill>
                <a:schemeClr val="bg2">
                  <a:lumMod val="10000"/>
                </a:schemeClr>
              </a:solidFill>
              <a:latin typeface="Calibri" pitchFamily="34" charset="0"/>
              <a:cs typeface="Calibr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80975" y="1219200"/>
            <a:ext cx="8782050" cy="1724025"/>
          </a:xfrm>
          <a:prstGeom prst="rect">
            <a:avLst/>
          </a:prstGeom>
          <a:noFill/>
          <a:ln w="9525">
            <a:noFill/>
            <a:miter lim="800000"/>
            <a:headEnd/>
            <a:tailEnd/>
          </a:ln>
        </p:spPr>
      </p:pic>
      <p:sp>
        <p:nvSpPr>
          <p:cNvPr id="22" name="Content Placeholder 2"/>
          <p:cNvSpPr>
            <a:spLocks noGrp="1"/>
          </p:cNvSpPr>
          <p:nvPr>
            <p:ph sz="quarter" idx="1"/>
          </p:nvPr>
        </p:nvSpPr>
        <p:spPr>
          <a:xfrm>
            <a:off x="304800" y="3124200"/>
            <a:ext cx="8610600" cy="3276600"/>
          </a:xfrm>
        </p:spPr>
        <p:txBody>
          <a:bodyPr>
            <a:noAutofit/>
          </a:bodyPr>
          <a:lstStyle/>
          <a:p>
            <a:r>
              <a:rPr lang="en-US" sz="2000" dirty="0" smtClean="0">
                <a:latin typeface="Calibri" pitchFamily="34" charset="0"/>
                <a:cs typeface="Calibri" pitchFamily="34" charset="0"/>
              </a:rPr>
              <a:t>Key Indicators to be used as inputs to the model</a:t>
            </a:r>
          </a:p>
          <a:p>
            <a:pPr lvl="1"/>
            <a:r>
              <a:rPr lang="en-US" sz="1700" b="1" dirty="0" smtClean="0">
                <a:latin typeface="Calibri" pitchFamily="34" charset="0"/>
                <a:cs typeface="Calibri" pitchFamily="34" charset="0"/>
              </a:rPr>
              <a:t>Moving Averages, </a:t>
            </a:r>
            <a:r>
              <a:rPr lang="en-US" sz="1700" dirty="0" smtClean="0">
                <a:latin typeface="Calibri" pitchFamily="34" charset="0"/>
                <a:cs typeface="Calibri" pitchFamily="34" charset="0"/>
              </a:rPr>
              <a:t>and ratios among these – an indication of </a:t>
            </a:r>
            <a:r>
              <a:rPr lang="en-US" sz="1700" b="1" dirty="0" smtClean="0">
                <a:latin typeface="Calibri" pitchFamily="34" charset="0"/>
                <a:cs typeface="Calibri" pitchFamily="34" charset="0"/>
              </a:rPr>
              <a:t>trends</a:t>
            </a:r>
          </a:p>
          <a:p>
            <a:pPr lvl="1"/>
            <a:r>
              <a:rPr lang="en-US" sz="1700" dirty="0" smtClean="0">
                <a:latin typeface="Calibri" pitchFamily="34" charset="0"/>
                <a:cs typeface="Calibri" pitchFamily="34" charset="0"/>
              </a:rPr>
              <a:t>Observed </a:t>
            </a:r>
            <a:r>
              <a:rPr lang="en-US" sz="1700" b="1" dirty="0" smtClean="0">
                <a:latin typeface="Calibri" pitchFamily="34" charset="0"/>
                <a:cs typeface="Calibri" pitchFamily="34" charset="0"/>
              </a:rPr>
              <a:t>Volatilities</a:t>
            </a:r>
            <a:r>
              <a:rPr lang="en-US" sz="1700" dirty="0" smtClean="0">
                <a:latin typeface="Calibri" pitchFamily="34" charset="0"/>
                <a:cs typeface="Calibri" pitchFamily="34" charset="0"/>
              </a:rPr>
              <a:t> – an indication of </a:t>
            </a:r>
            <a:r>
              <a:rPr lang="en-US" sz="1700" b="1" dirty="0" smtClean="0">
                <a:latin typeface="Calibri" pitchFamily="34" charset="0"/>
                <a:cs typeface="Calibri" pitchFamily="34" charset="0"/>
              </a:rPr>
              <a:t>fear or uncertainty</a:t>
            </a:r>
            <a:endParaRPr lang="en-US" sz="1700" dirty="0" smtClean="0">
              <a:latin typeface="Calibri" pitchFamily="34" charset="0"/>
              <a:cs typeface="Calibri" pitchFamily="34" charset="0"/>
            </a:endParaRPr>
          </a:p>
          <a:p>
            <a:pPr lvl="1"/>
            <a:r>
              <a:rPr lang="en-US" sz="1700" dirty="0" smtClean="0">
                <a:latin typeface="Calibri" pitchFamily="34" charset="0"/>
                <a:cs typeface="Calibri" pitchFamily="34" charset="0"/>
              </a:rPr>
              <a:t>For training purposes, output variable  - &gt; observed forward </a:t>
            </a:r>
            <a:r>
              <a:rPr lang="en-US" sz="1700" b="1" dirty="0" smtClean="0">
                <a:latin typeface="Calibri" pitchFamily="34" charset="0"/>
                <a:cs typeface="Calibri" pitchFamily="34" charset="0"/>
              </a:rPr>
              <a:t>Returns</a:t>
            </a:r>
          </a:p>
          <a:p>
            <a:pPr lvl="1"/>
            <a:endParaRPr lang="en-US" sz="1700" b="1" dirty="0" smtClean="0">
              <a:latin typeface="Calibri" pitchFamily="34" charset="0"/>
              <a:cs typeface="Calibri" pitchFamily="34" charset="0"/>
            </a:endParaRPr>
          </a:p>
          <a:p>
            <a:r>
              <a:rPr lang="en-US" sz="2000" b="1" dirty="0" smtClean="0">
                <a:latin typeface="Calibri" pitchFamily="34" charset="0"/>
                <a:cs typeface="Calibri" pitchFamily="34" charset="0"/>
              </a:rPr>
              <a:t>NOTE on Approach</a:t>
            </a:r>
          </a:p>
          <a:p>
            <a:pPr lvl="1"/>
            <a:r>
              <a:rPr lang="en-US" sz="1700" dirty="0" smtClean="0">
                <a:latin typeface="Calibri" pitchFamily="34" charset="0"/>
                <a:cs typeface="Calibri" pitchFamily="34" charset="0"/>
              </a:rPr>
              <a:t>This approach is (purposefully) different from traditional technical analysis techniques which explicitly use indicators such as support and breakout levels.  Though the models that will be chosen for this project may end up picking up similar underlying trends and indicators </a:t>
            </a:r>
          </a:p>
          <a:p>
            <a:pPr lvl="1"/>
            <a:endParaRPr lang="en-US" sz="1700" dirty="0" smtClean="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Understanding / Modeling </a:t>
            </a:r>
            <a:br>
              <a:rPr lang="en-US" dirty="0" smtClean="0">
                <a:solidFill>
                  <a:schemeClr val="bg2">
                    <a:lumMod val="10000"/>
                  </a:schemeClr>
                </a:solidFill>
                <a:latin typeface="Calibri" pitchFamily="34" charset="0"/>
                <a:cs typeface="Calibri" pitchFamily="34" charset="0"/>
              </a:rPr>
            </a:br>
            <a:r>
              <a:rPr lang="en-US" sz="2200" dirty="0" err="1" smtClean="0">
                <a:solidFill>
                  <a:schemeClr val="bg2">
                    <a:lumMod val="10000"/>
                  </a:schemeClr>
                </a:solidFill>
                <a:latin typeface="Calibri" pitchFamily="34" charset="0"/>
                <a:cs typeface="Calibri" pitchFamily="34" charset="0"/>
              </a:rPr>
              <a:t>kMeans</a:t>
            </a:r>
            <a:r>
              <a:rPr lang="en-US" sz="2200" dirty="0" smtClean="0">
                <a:solidFill>
                  <a:schemeClr val="bg2">
                    <a:lumMod val="10000"/>
                  </a:schemeClr>
                </a:solidFill>
                <a:latin typeface="Calibri" pitchFamily="34" charset="0"/>
                <a:cs typeface="Calibri" pitchFamily="34" charset="0"/>
              </a:rPr>
              <a:t> Clustering – Results and Interpretation</a:t>
            </a:r>
            <a:endParaRPr lang="en-US" sz="2200" dirty="0">
              <a:solidFill>
                <a:schemeClr val="bg2">
                  <a:lumMod val="10000"/>
                </a:schemeClr>
              </a:solidFill>
              <a:latin typeface="Calibri" pitchFamily="34" charset="0"/>
              <a:cs typeface="Calibri" pitchFamily="34" charset="0"/>
            </a:endParaRPr>
          </a:p>
        </p:txBody>
      </p:sp>
      <p:sp>
        <p:nvSpPr>
          <p:cNvPr id="3" name="TextBox 2"/>
          <p:cNvSpPr txBox="1"/>
          <p:nvPr/>
        </p:nvSpPr>
        <p:spPr>
          <a:xfrm>
            <a:off x="304800" y="1219200"/>
            <a:ext cx="8839200" cy="5955476"/>
          </a:xfrm>
          <a:prstGeom prst="rect">
            <a:avLst/>
          </a:prstGeom>
          <a:noFill/>
        </p:spPr>
        <p:txBody>
          <a:bodyPr wrap="square" rtlCol="0">
            <a:spAutoFit/>
          </a:bodyPr>
          <a:lstStyle/>
          <a:p>
            <a:r>
              <a:rPr lang="en-US" sz="1400" b="1" dirty="0" smtClean="0"/>
              <a:t>Cluster Centers</a:t>
            </a:r>
          </a:p>
          <a:p>
            <a:endParaRPr lang="en-US" sz="1050" b="1" dirty="0" smtClean="0"/>
          </a:p>
          <a:p>
            <a:r>
              <a:rPr lang="en-US" sz="1050" dirty="0" smtClean="0"/>
              <a:t>    EMA21_RMM EMA63_RMM EMA126_IMM EMA21_Sl_IMM EMA63_Sl_IMM EMA126_Sl_IMM Vol21DayAnnMM 	Vol63DayAnnMM</a:t>
            </a:r>
          </a:p>
          <a:p>
            <a:r>
              <a:rPr lang="en-US" sz="1050" b="1" dirty="0" smtClean="0">
                <a:solidFill>
                  <a:srgbClr val="C00000"/>
                </a:solidFill>
              </a:rPr>
              <a:t>1  </a:t>
            </a:r>
            <a:r>
              <a:rPr lang="en-US" sz="1050" dirty="0" smtClean="0"/>
              <a:t>0.6953287	0.7254358 	0.2775756    	</a:t>
            </a:r>
            <a:r>
              <a:rPr lang="en-US" sz="1050" b="1" dirty="0" smtClean="0">
                <a:solidFill>
                  <a:schemeClr val="accent5">
                    <a:lumMod val="50000"/>
                  </a:schemeClr>
                </a:solidFill>
              </a:rPr>
              <a:t>0.6028672    	0.7216355     	    0.7148539             </a:t>
            </a:r>
            <a:r>
              <a:rPr lang="en-US" sz="1050" dirty="0" smtClean="0"/>
              <a:t>0.2763515    	 0.2849050</a:t>
            </a:r>
          </a:p>
          <a:p>
            <a:r>
              <a:rPr lang="en-US" sz="1050" b="1" dirty="0" smtClean="0">
                <a:solidFill>
                  <a:srgbClr val="C00000"/>
                </a:solidFill>
              </a:rPr>
              <a:t>2  </a:t>
            </a:r>
            <a:r>
              <a:rPr lang="en-US" sz="1050" dirty="0" smtClean="0"/>
              <a:t>0.5669043 	0.5841181  	0.4026546    	0.5295423    	0.5959324     	    0.5978719             0.1600159    	 0.1664151</a:t>
            </a:r>
          </a:p>
          <a:p>
            <a:r>
              <a:rPr lang="en-US" sz="1050" b="1" dirty="0" smtClean="0">
                <a:solidFill>
                  <a:srgbClr val="C00000"/>
                </a:solidFill>
              </a:rPr>
              <a:t>3  </a:t>
            </a:r>
            <a:r>
              <a:rPr lang="en-US" sz="1050" dirty="0" smtClean="0"/>
              <a:t>0.4156239	0.4367462  	0.5599852    	0.4180713    	0.4465293     	    0.4659087             0.2383998    	 0.2346573</a:t>
            </a:r>
          </a:p>
          <a:p>
            <a:r>
              <a:rPr lang="en-US" sz="1050" b="1" dirty="0" smtClean="0">
                <a:solidFill>
                  <a:srgbClr val="C00000"/>
                </a:solidFill>
              </a:rPr>
              <a:t>4  </a:t>
            </a:r>
            <a:r>
              <a:rPr lang="en-US" sz="1050" dirty="0" smtClean="0"/>
              <a:t>0.5065914	0.5003696  	0.4617714    	0.5070294    	0.5306600     	    0.5189613             0.4325532   	 0.4635390</a:t>
            </a:r>
          </a:p>
          <a:p>
            <a:r>
              <a:rPr lang="en-US" sz="1050" b="1" dirty="0" smtClean="0">
                <a:solidFill>
                  <a:srgbClr val="C00000"/>
                </a:solidFill>
              </a:rPr>
              <a:t>5  </a:t>
            </a:r>
            <a:r>
              <a:rPr lang="en-US" sz="1050" dirty="0" smtClean="0"/>
              <a:t>0.2776004	0.2903283  	0.7160000    	</a:t>
            </a:r>
            <a:r>
              <a:rPr lang="en-US" sz="1050" b="1" dirty="0" smtClean="0">
                <a:solidFill>
                  <a:schemeClr val="accent5">
                    <a:lumMod val="50000"/>
                  </a:schemeClr>
                </a:solidFill>
              </a:rPr>
              <a:t>0.3280023    	0.2904309     	    0.3168306             </a:t>
            </a:r>
            <a:r>
              <a:rPr lang="en-US" sz="1050" b="1" dirty="0" smtClean="0">
                <a:solidFill>
                  <a:srgbClr val="9F5FCF"/>
                </a:solidFill>
              </a:rPr>
              <a:t>0.5448313    	0.5378602</a:t>
            </a:r>
          </a:p>
          <a:p>
            <a:endParaRPr lang="en-US" sz="1050" dirty="0" smtClean="0"/>
          </a:p>
          <a:p>
            <a:r>
              <a:rPr lang="en-US" sz="1400" b="1" dirty="0" smtClean="0"/>
              <a:t>Interpretation - </a:t>
            </a:r>
            <a:r>
              <a:rPr lang="en-US" sz="1400" dirty="0" smtClean="0"/>
              <a:t>Do these clusters have significantly different </a:t>
            </a:r>
            <a:r>
              <a:rPr lang="en-US" sz="1400" b="1" dirty="0" smtClean="0">
                <a:solidFill>
                  <a:srgbClr val="0070C0"/>
                </a:solidFill>
              </a:rPr>
              <a:t>Returns</a:t>
            </a:r>
            <a:r>
              <a:rPr lang="en-US" sz="1400" dirty="0" smtClean="0"/>
              <a:t> ?</a:t>
            </a:r>
          </a:p>
          <a:p>
            <a:endParaRPr lang="en-US" sz="1050" dirty="0" smtClean="0"/>
          </a:p>
          <a:p>
            <a:r>
              <a:rPr lang="en-US" sz="1050" dirty="0" smtClean="0"/>
              <a:t>Cluster==</a:t>
            </a:r>
            <a:r>
              <a:rPr lang="en-US" sz="1050" b="1" dirty="0" smtClean="0">
                <a:solidFill>
                  <a:srgbClr val="C00000"/>
                </a:solidFill>
              </a:rPr>
              <a:t>5</a:t>
            </a:r>
          </a:p>
          <a:p>
            <a:r>
              <a:rPr lang="en-US" sz="1050" dirty="0" smtClean="0"/>
              <a:t>     Min.   1st Qu.    Median       	     </a:t>
            </a:r>
            <a:r>
              <a:rPr lang="en-US" sz="1050" b="1" u="sng" dirty="0" err="1" smtClean="0">
                <a:solidFill>
                  <a:srgbClr val="0070C0"/>
                </a:solidFill>
              </a:rPr>
              <a:t>avg</a:t>
            </a:r>
            <a:r>
              <a:rPr lang="en-US" sz="1050" b="1" u="sng" dirty="0" smtClean="0">
                <a:solidFill>
                  <a:srgbClr val="0070C0"/>
                </a:solidFill>
              </a:rPr>
              <a:t> Return  </a:t>
            </a:r>
            <a:r>
              <a:rPr lang="en-US" sz="1050" dirty="0" smtClean="0"/>
              <a:t> 3rd Qu.      Max. </a:t>
            </a:r>
          </a:p>
          <a:p>
            <a:r>
              <a:rPr lang="en-US" sz="1050" dirty="0" smtClean="0"/>
              <a:t>-0.090000 -0.020000   </a:t>
            </a:r>
            <a:r>
              <a:rPr lang="en-US" sz="1100" b="1" dirty="0" smtClean="0"/>
              <a:t>0.000000 </a:t>
            </a:r>
            <a:r>
              <a:rPr lang="en-US" sz="1100" b="1" dirty="0" smtClean="0">
                <a:solidFill>
                  <a:srgbClr val="FF0000"/>
                </a:solidFill>
              </a:rPr>
              <a:t>-0.003063</a:t>
            </a:r>
            <a:r>
              <a:rPr lang="en-US" sz="1100" dirty="0" smtClean="0">
                <a:solidFill>
                  <a:srgbClr val="FF0000"/>
                </a:solidFill>
              </a:rPr>
              <a:t>     </a:t>
            </a:r>
            <a:r>
              <a:rPr lang="en-US" sz="1050" dirty="0" smtClean="0"/>
              <a:t>0.020000  0.090000 </a:t>
            </a:r>
          </a:p>
          <a:p>
            <a:endParaRPr lang="en-US" sz="1050" dirty="0" smtClean="0"/>
          </a:p>
          <a:p>
            <a:r>
              <a:rPr lang="en-US" sz="1050" dirty="0" smtClean="0"/>
              <a:t>Cluster==</a:t>
            </a:r>
            <a:r>
              <a:rPr lang="en-US" sz="1050" b="1" dirty="0" smtClean="0">
                <a:solidFill>
                  <a:srgbClr val="C00000"/>
                </a:solidFill>
              </a:rPr>
              <a:t>4</a:t>
            </a:r>
          </a:p>
          <a:p>
            <a:r>
              <a:rPr lang="en-US" sz="1050" dirty="0" smtClean="0"/>
              <a:t>     Min.   1st Qu.    Median 	     </a:t>
            </a:r>
            <a:r>
              <a:rPr lang="en-US" sz="1050" b="1" u="sng" dirty="0" err="1" smtClean="0">
                <a:solidFill>
                  <a:srgbClr val="0070C0"/>
                </a:solidFill>
              </a:rPr>
              <a:t>avg</a:t>
            </a:r>
            <a:r>
              <a:rPr lang="en-US" sz="1050" b="1" u="sng" dirty="0" smtClean="0">
                <a:solidFill>
                  <a:srgbClr val="0070C0"/>
                </a:solidFill>
              </a:rPr>
              <a:t> Return </a:t>
            </a:r>
            <a:r>
              <a:rPr lang="en-US" sz="1050" dirty="0" smtClean="0"/>
              <a:t> 3rd Qu.      Max. </a:t>
            </a:r>
          </a:p>
          <a:p>
            <a:r>
              <a:rPr lang="en-US" sz="1050" dirty="0" smtClean="0"/>
              <a:t>-0.090000 -0.020000   </a:t>
            </a:r>
            <a:r>
              <a:rPr lang="en-US" sz="1100" b="1" dirty="0" smtClean="0"/>
              <a:t>0.010000  </a:t>
            </a:r>
            <a:r>
              <a:rPr lang="en-US" sz="1100" b="1" dirty="0" smtClean="0">
                <a:solidFill>
                  <a:srgbClr val="0070C0"/>
                </a:solidFill>
              </a:rPr>
              <a:t>0.007721    </a:t>
            </a:r>
            <a:r>
              <a:rPr lang="en-US" sz="1050" dirty="0" smtClean="0"/>
              <a:t>0.030000  0.070000 </a:t>
            </a:r>
          </a:p>
          <a:p>
            <a:endParaRPr lang="en-US" sz="1050" dirty="0" smtClean="0"/>
          </a:p>
          <a:p>
            <a:r>
              <a:rPr lang="en-US" sz="1050" dirty="0" smtClean="0"/>
              <a:t>Cluster==</a:t>
            </a:r>
            <a:r>
              <a:rPr lang="en-US" sz="1050" b="1" dirty="0" smtClean="0">
                <a:solidFill>
                  <a:srgbClr val="C00000"/>
                </a:solidFill>
              </a:rPr>
              <a:t>3</a:t>
            </a:r>
          </a:p>
          <a:p>
            <a:r>
              <a:rPr lang="en-US" sz="1050" dirty="0" smtClean="0"/>
              <a:t>     Min.   1st Qu.    Median	     </a:t>
            </a:r>
            <a:r>
              <a:rPr lang="en-US" sz="1050" b="1" u="sng" dirty="0" err="1" smtClean="0">
                <a:solidFill>
                  <a:srgbClr val="0070C0"/>
                </a:solidFill>
              </a:rPr>
              <a:t>avg</a:t>
            </a:r>
            <a:r>
              <a:rPr lang="en-US" sz="1050" b="1" u="sng" dirty="0" smtClean="0">
                <a:solidFill>
                  <a:srgbClr val="0070C0"/>
                </a:solidFill>
              </a:rPr>
              <a:t> Return </a:t>
            </a:r>
            <a:r>
              <a:rPr lang="en-US" sz="1050" dirty="0" smtClean="0"/>
              <a:t> 3rd Qu.      Max. </a:t>
            </a:r>
          </a:p>
          <a:p>
            <a:r>
              <a:rPr lang="en-US" sz="1050" dirty="0" smtClean="0"/>
              <a:t>-0.080000 -0.010000  </a:t>
            </a:r>
            <a:r>
              <a:rPr lang="en-US" sz="1100" b="1" dirty="0" smtClean="0"/>
              <a:t>0.000000  </a:t>
            </a:r>
            <a:r>
              <a:rPr lang="en-US" sz="1100" b="1" dirty="0" smtClean="0">
                <a:solidFill>
                  <a:srgbClr val="0070C0"/>
                </a:solidFill>
              </a:rPr>
              <a:t>0.002734      </a:t>
            </a:r>
            <a:r>
              <a:rPr lang="en-US" sz="1050" dirty="0" smtClean="0"/>
              <a:t>0.020000  0.090000 </a:t>
            </a:r>
          </a:p>
          <a:p>
            <a:endParaRPr lang="en-US" sz="1050" dirty="0" smtClean="0"/>
          </a:p>
          <a:p>
            <a:r>
              <a:rPr lang="en-US" sz="1050" dirty="0" smtClean="0"/>
              <a:t>Cluster==</a:t>
            </a:r>
            <a:r>
              <a:rPr lang="en-US" sz="1050" b="1" dirty="0" smtClean="0">
                <a:solidFill>
                  <a:srgbClr val="C00000"/>
                </a:solidFill>
              </a:rPr>
              <a:t>2</a:t>
            </a:r>
          </a:p>
          <a:p>
            <a:r>
              <a:rPr lang="en-US" sz="1050" dirty="0" smtClean="0"/>
              <a:t>     Min.   1st Qu.    Median 	     </a:t>
            </a:r>
            <a:r>
              <a:rPr lang="en-US" sz="1050" b="1" u="sng" dirty="0" err="1" smtClean="0">
                <a:solidFill>
                  <a:srgbClr val="0070C0"/>
                </a:solidFill>
              </a:rPr>
              <a:t>avg</a:t>
            </a:r>
            <a:r>
              <a:rPr lang="en-US" sz="1050" b="1" u="sng" dirty="0" smtClean="0">
                <a:solidFill>
                  <a:srgbClr val="0070C0"/>
                </a:solidFill>
              </a:rPr>
              <a:t> Return </a:t>
            </a:r>
            <a:r>
              <a:rPr lang="en-US" sz="1050" dirty="0" smtClean="0"/>
              <a:t> 3rd Qu.      Max. </a:t>
            </a:r>
          </a:p>
          <a:p>
            <a:r>
              <a:rPr lang="en-US" sz="1050" dirty="0" smtClean="0"/>
              <a:t>-0.090000 -0.010000  </a:t>
            </a:r>
            <a:r>
              <a:rPr lang="en-US" sz="1100" b="1" dirty="0" smtClean="0"/>
              <a:t>0.010000   </a:t>
            </a:r>
            <a:r>
              <a:rPr lang="en-US" sz="1100" b="1" dirty="0" smtClean="0">
                <a:solidFill>
                  <a:srgbClr val="0070C0"/>
                </a:solidFill>
              </a:rPr>
              <a:t>0.005121</a:t>
            </a:r>
            <a:r>
              <a:rPr lang="en-US" sz="1100" dirty="0" smtClean="0">
                <a:solidFill>
                  <a:srgbClr val="0070C0"/>
                </a:solidFill>
              </a:rPr>
              <a:t>     </a:t>
            </a:r>
            <a:r>
              <a:rPr lang="en-US" sz="1050" dirty="0" smtClean="0"/>
              <a:t>0.020000  0.090000 </a:t>
            </a:r>
          </a:p>
          <a:p>
            <a:endParaRPr lang="en-US" sz="1050" dirty="0" smtClean="0"/>
          </a:p>
          <a:p>
            <a:r>
              <a:rPr lang="en-US" sz="1050" dirty="0" smtClean="0"/>
              <a:t>Cluster==</a:t>
            </a:r>
            <a:r>
              <a:rPr lang="en-US" sz="1050" b="1" dirty="0" smtClean="0">
                <a:solidFill>
                  <a:srgbClr val="C00000"/>
                </a:solidFill>
              </a:rPr>
              <a:t>1</a:t>
            </a:r>
          </a:p>
          <a:p>
            <a:r>
              <a:rPr lang="en-US" sz="1050" dirty="0" smtClean="0"/>
              <a:t>    Min.  1st Qu.   Median 	     </a:t>
            </a:r>
            <a:r>
              <a:rPr lang="en-US" sz="1050" b="1" u="sng" dirty="0" err="1" smtClean="0">
                <a:solidFill>
                  <a:srgbClr val="0070C0"/>
                </a:solidFill>
              </a:rPr>
              <a:t>avg</a:t>
            </a:r>
            <a:r>
              <a:rPr lang="en-US" sz="1050" b="1" u="sng" dirty="0" smtClean="0">
                <a:solidFill>
                  <a:srgbClr val="0070C0"/>
                </a:solidFill>
              </a:rPr>
              <a:t> Return </a:t>
            </a:r>
            <a:r>
              <a:rPr lang="en-US" sz="1050" dirty="0" smtClean="0"/>
              <a:t>   3rd Qu.     Max. </a:t>
            </a:r>
          </a:p>
          <a:p>
            <a:r>
              <a:rPr lang="en-US" sz="1050" dirty="0" smtClean="0"/>
              <a:t>-0.09000 -0.01000      </a:t>
            </a:r>
            <a:r>
              <a:rPr lang="en-US" sz="1100" b="1" dirty="0" smtClean="0"/>
              <a:t>0.01000     </a:t>
            </a:r>
            <a:r>
              <a:rPr lang="en-US" sz="1100" b="1" dirty="0" smtClean="0">
                <a:solidFill>
                  <a:srgbClr val="0070C0"/>
                </a:solidFill>
              </a:rPr>
              <a:t> </a:t>
            </a:r>
            <a:r>
              <a:rPr lang="en-US" sz="1100" b="1" dirty="0" smtClean="0">
                <a:solidFill>
                  <a:srgbClr val="00B050"/>
                </a:solidFill>
              </a:rPr>
              <a:t>0.01008</a:t>
            </a:r>
            <a:r>
              <a:rPr lang="en-US" sz="1100" dirty="0" smtClean="0">
                <a:solidFill>
                  <a:srgbClr val="0070C0"/>
                </a:solidFill>
              </a:rPr>
              <a:t>        </a:t>
            </a:r>
            <a:r>
              <a:rPr lang="en-US" sz="1050" dirty="0" smtClean="0"/>
              <a:t>0.03000  0.09000</a:t>
            </a:r>
          </a:p>
          <a:p>
            <a:endParaRPr lang="en-US" sz="1050" dirty="0" smtClean="0"/>
          </a:p>
          <a:p>
            <a:pPr marL="1257300" lvl="2" indent="-342900">
              <a:buAutoNum type="arabicPeriod"/>
            </a:pPr>
            <a:endParaRPr lang="en-US" sz="900" dirty="0" smtClean="0"/>
          </a:p>
          <a:p>
            <a:endParaRPr lang="en-US" sz="1000" b="1" dirty="0" smtClean="0"/>
          </a:p>
          <a:p>
            <a:endParaRPr lang="en-US" sz="1000" b="1" dirty="0" smtClean="0"/>
          </a:p>
          <a:p>
            <a:endParaRPr lang="en-US" sz="1000" dirty="0" smtClean="0"/>
          </a:p>
          <a:p>
            <a:endParaRPr lang="en-US" sz="1000" dirty="0" smtClean="0"/>
          </a:p>
        </p:txBody>
      </p:sp>
      <p:sp>
        <p:nvSpPr>
          <p:cNvPr id="4" name="TextBox 3"/>
          <p:cNvSpPr txBox="1"/>
          <p:nvPr/>
        </p:nvSpPr>
        <p:spPr>
          <a:xfrm>
            <a:off x="4953000" y="3581400"/>
            <a:ext cx="3886200" cy="2062103"/>
          </a:xfrm>
          <a:prstGeom prst="rect">
            <a:avLst/>
          </a:prstGeom>
          <a:solidFill>
            <a:schemeClr val="bg2"/>
          </a:solidFill>
          <a:ln>
            <a:solidFill>
              <a:schemeClr val="accent2">
                <a:lumMod val="75000"/>
              </a:schemeClr>
            </a:solidFill>
          </a:ln>
        </p:spPr>
        <p:txBody>
          <a:bodyPr wrap="square" rtlCol="0">
            <a:spAutoFit/>
          </a:bodyPr>
          <a:lstStyle/>
          <a:p>
            <a:pPr marL="342900" indent="-342900"/>
            <a:r>
              <a:rPr lang="en-US" sz="1600" b="1" dirty="0" smtClean="0"/>
              <a:t>Preliminary Conclusions</a:t>
            </a:r>
            <a:endParaRPr lang="en-US" sz="1600" dirty="0" smtClean="0"/>
          </a:p>
          <a:p>
            <a:pPr marL="342900" indent="-342900">
              <a:buFont typeface="Arial" pitchFamily="34" charset="0"/>
              <a:buChar char="•"/>
            </a:pPr>
            <a:r>
              <a:rPr lang="en-US" sz="1600" dirty="0" smtClean="0"/>
              <a:t>Cluster 5 shows </a:t>
            </a:r>
            <a:r>
              <a:rPr lang="en-US" sz="1600" b="1" dirty="0" smtClean="0">
                <a:solidFill>
                  <a:srgbClr val="FF0000"/>
                </a:solidFill>
              </a:rPr>
              <a:t>negative</a:t>
            </a:r>
            <a:r>
              <a:rPr lang="en-US" sz="1600" dirty="0" smtClean="0"/>
              <a:t> returns, the highest </a:t>
            </a:r>
            <a:r>
              <a:rPr lang="en-US" sz="1600" b="1" dirty="0" smtClean="0">
                <a:solidFill>
                  <a:srgbClr val="9F5FCF"/>
                </a:solidFill>
              </a:rPr>
              <a:t>volatilities </a:t>
            </a:r>
            <a:r>
              <a:rPr lang="en-US" sz="1600" dirty="0" smtClean="0"/>
              <a:t>and the lowest </a:t>
            </a:r>
            <a:r>
              <a:rPr lang="en-US" sz="1600" b="1" dirty="0" smtClean="0">
                <a:solidFill>
                  <a:schemeClr val="accent5">
                    <a:lumMod val="50000"/>
                  </a:schemeClr>
                </a:solidFill>
              </a:rPr>
              <a:t>slopes </a:t>
            </a:r>
            <a:r>
              <a:rPr lang="en-US" sz="1600" dirty="0" smtClean="0"/>
              <a:t>(negative when de-normalized)</a:t>
            </a:r>
            <a:endParaRPr lang="en-US" sz="1600" b="1" dirty="0" smtClean="0">
              <a:solidFill>
                <a:schemeClr val="accent5">
                  <a:lumMod val="50000"/>
                </a:schemeClr>
              </a:solidFill>
            </a:endParaRPr>
          </a:p>
          <a:p>
            <a:pPr marL="342900" indent="-342900">
              <a:buFont typeface="Arial" pitchFamily="34" charset="0"/>
              <a:buChar char="•"/>
            </a:pPr>
            <a:r>
              <a:rPr lang="en-US" sz="1600" dirty="0" smtClean="0"/>
              <a:t>Cluster 1 shows the </a:t>
            </a:r>
            <a:r>
              <a:rPr lang="en-US" sz="1600" b="1" dirty="0" smtClean="0">
                <a:solidFill>
                  <a:srgbClr val="00B050"/>
                </a:solidFill>
              </a:rPr>
              <a:t>best </a:t>
            </a:r>
            <a:r>
              <a:rPr lang="en-US" sz="1600" dirty="0" smtClean="0"/>
              <a:t>returns and the highest </a:t>
            </a:r>
            <a:r>
              <a:rPr lang="en-US" sz="1600" b="1" dirty="0" smtClean="0">
                <a:solidFill>
                  <a:schemeClr val="accent5">
                    <a:lumMod val="50000"/>
                  </a:schemeClr>
                </a:solidFill>
              </a:rPr>
              <a:t>slopes </a:t>
            </a:r>
            <a:r>
              <a:rPr lang="en-US" sz="1600" dirty="0" smtClean="0"/>
              <a:t>(positive when de-normalized)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Understanding / Modeling </a:t>
            </a:r>
            <a:br>
              <a:rPr lang="en-US" dirty="0" smtClean="0">
                <a:solidFill>
                  <a:schemeClr val="bg2">
                    <a:lumMod val="10000"/>
                  </a:schemeClr>
                </a:solidFill>
                <a:latin typeface="Calibri" pitchFamily="34" charset="0"/>
                <a:cs typeface="Calibri" pitchFamily="34" charset="0"/>
              </a:rPr>
            </a:br>
            <a:r>
              <a:rPr lang="en-US" sz="2200" dirty="0" err="1" smtClean="0">
                <a:solidFill>
                  <a:schemeClr val="bg2">
                    <a:lumMod val="10000"/>
                  </a:schemeClr>
                </a:solidFill>
                <a:latin typeface="Calibri" pitchFamily="34" charset="0"/>
                <a:cs typeface="Calibri" pitchFamily="34" charset="0"/>
              </a:rPr>
              <a:t>kMeans</a:t>
            </a:r>
            <a:r>
              <a:rPr lang="en-US" sz="2200" dirty="0" smtClean="0">
                <a:solidFill>
                  <a:schemeClr val="bg2">
                    <a:lumMod val="10000"/>
                  </a:schemeClr>
                </a:solidFill>
                <a:latin typeface="Calibri" pitchFamily="34" charset="0"/>
                <a:cs typeface="Calibri" pitchFamily="34" charset="0"/>
              </a:rPr>
              <a:t> Clustering –Interpretation </a:t>
            </a:r>
            <a:r>
              <a:rPr lang="en-US" sz="1800" dirty="0" smtClean="0">
                <a:solidFill>
                  <a:schemeClr val="bg2">
                    <a:lumMod val="10000"/>
                  </a:schemeClr>
                </a:solidFill>
                <a:latin typeface="Calibri" pitchFamily="34" charset="0"/>
                <a:cs typeface="Calibri" pitchFamily="34" charset="0"/>
              </a:rPr>
              <a:t>(Continued)</a:t>
            </a:r>
            <a:endParaRPr lang="en-US" sz="2200" dirty="0">
              <a:solidFill>
                <a:schemeClr val="bg2">
                  <a:lumMod val="10000"/>
                </a:schemeClr>
              </a:solidFill>
              <a:latin typeface="Calibri" pitchFamily="34" charset="0"/>
              <a:cs typeface="Calibri" pitchFamily="34" charset="0"/>
            </a:endParaRPr>
          </a:p>
        </p:txBody>
      </p:sp>
      <p:sp>
        <p:nvSpPr>
          <p:cNvPr id="4" name="TextBox 3"/>
          <p:cNvSpPr txBox="1"/>
          <p:nvPr/>
        </p:nvSpPr>
        <p:spPr>
          <a:xfrm>
            <a:off x="4572000" y="3124200"/>
            <a:ext cx="3886200" cy="1323439"/>
          </a:xfrm>
          <a:prstGeom prst="rect">
            <a:avLst/>
          </a:prstGeom>
          <a:solidFill>
            <a:schemeClr val="bg2"/>
          </a:solidFill>
          <a:ln>
            <a:solidFill>
              <a:schemeClr val="accent2">
                <a:lumMod val="75000"/>
              </a:schemeClr>
            </a:solidFill>
          </a:ln>
        </p:spPr>
        <p:txBody>
          <a:bodyPr wrap="square" rtlCol="0">
            <a:spAutoFit/>
          </a:bodyPr>
          <a:lstStyle/>
          <a:p>
            <a:pPr marL="342900" indent="-342900"/>
            <a:r>
              <a:rPr lang="en-US" sz="1600" b="1" dirty="0" smtClean="0"/>
              <a:t>Preliminary Conclusions</a:t>
            </a:r>
            <a:endParaRPr lang="en-US" sz="1600" dirty="0" smtClean="0"/>
          </a:p>
          <a:p>
            <a:pPr marL="342900" indent="-342900">
              <a:buFont typeface="Arial" pitchFamily="34" charset="0"/>
              <a:buChar char="•"/>
            </a:pPr>
            <a:r>
              <a:rPr lang="en-US" sz="1600" dirty="0" smtClean="0"/>
              <a:t>Cluster 5 (</a:t>
            </a:r>
            <a:r>
              <a:rPr lang="en-US" sz="1600" b="1" dirty="0" smtClean="0">
                <a:solidFill>
                  <a:srgbClr val="D60093"/>
                </a:solidFill>
              </a:rPr>
              <a:t>purple</a:t>
            </a:r>
            <a:r>
              <a:rPr lang="en-US" sz="1600" dirty="0" smtClean="0"/>
              <a:t>) again </a:t>
            </a:r>
            <a:r>
              <a:rPr lang="en-US" sz="1600" i="1" dirty="0" smtClean="0"/>
              <a:t>tends</a:t>
            </a:r>
            <a:r>
              <a:rPr lang="en-US" sz="1600" dirty="0" smtClean="0"/>
              <a:t> to be more prevalent for </a:t>
            </a:r>
            <a:r>
              <a:rPr lang="en-US" sz="1600" i="1" dirty="0" smtClean="0"/>
              <a:t>negative</a:t>
            </a:r>
            <a:r>
              <a:rPr lang="en-US" sz="1600" dirty="0" smtClean="0"/>
              <a:t> returns</a:t>
            </a:r>
          </a:p>
          <a:p>
            <a:pPr marL="342900" indent="-342900">
              <a:buFont typeface="Arial" pitchFamily="34" charset="0"/>
              <a:buChar char="•"/>
            </a:pPr>
            <a:r>
              <a:rPr lang="en-US" sz="1600" dirty="0" smtClean="0"/>
              <a:t>Cluster 1 (</a:t>
            </a:r>
            <a:r>
              <a:rPr lang="en-US" sz="1600" b="1" dirty="0" smtClean="0">
                <a:solidFill>
                  <a:srgbClr val="FF5D5D"/>
                </a:solidFill>
              </a:rPr>
              <a:t>pink</a:t>
            </a:r>
            <a:r>
              <a:rPr lang="en-US" sz="1600" dirty="0" smtClean="0"/>
              <a:t>) again </a:t>
            </a:r>
            <a:r>
              <a:rPr lang="en-US" sz="1600" i="1" dirty="0" smtClean="0"/>
              <a:t>tends</a:t>
            </a:r>
            <a:r>
              <a:rPr lang="en-US" sz="1600" dirty="0" smtClean="0"/>
              <a:t> to be more prevalent for </a:t>
            </a:r>
            <a:r>
              <a:rPr lang="en-US" sz="1600" i="1" dirty="0" smtClean="0"/>
              <a:t>positive</a:t>
            </a:r>
            <a:r>
              <a:rPr lang="en-US" sz="1600" dirty="0" smtClean="0"/>
              <a:t> returns</a:t>
            </a:r>
          </a:p>
        </p:txBody>
      </p:sp>
      <p:pic>
        <p:nvPicPr>
          <p:cNvPr id="5" name="Picture 4"/>
          <p:cNvPicPr/>
          <p:nvPr/>
        </p:nvPicPr>
        <p:blipFill>
          <a:blip r:embed="rId2" cstate="print"/>
          <a:srcRect/>
          <a:stretch>
            <a:fillRect/>
          </a:stretch>
        </p:blipFill>
        <p:spPr bwMode="auto">
          <a:xfrm>
            <a:off x="381000" y="1905000"/>
            <a:ext cx="3505200" cy="2209800"/>
          </a:xfrm>
          <a:prstGeom prst="rect">
            <a:avLst/>
          </a:prstGeom>
          <a:noFill/>
          <a:ln w="9525">
            <a:noFill/>
            <a:miter lim="800000"/>
            <a:headEnd/>
            <a:tailEnd/>
          </a:ln>
        </p:spPr>
      </p:pic>
      <p:pic>
        <p:nvPicPr>
          <p:cNvPr id="6" name="Picture 5"/>
          <p:cNvPicPr/>
          <p:nvPr/>
        </p:nvPicPr>
        <p:blipFill>
          <a:blip r:embed="rId3" cstate="print"/>
          <a:srcRect/>
          <a:stretch>
            <a:fillRect/>
          </a:stretch>
        </p:blipFill>
        <p:spPr bwMode="auto">
          <a:xfrm>
            <a:off x="304800" y="4165918"/>
            <a:ext cx="3657600" cy="2311082"/>
          </a:xfrm>
          <a:prstGeom prst="rect">
            <a:avLst/>
          </a:prstGeom>
          <a:noFill/>
          <a:ln w="9525">
            <a:noFill/>
            <a:miter lim="800000"/>
            <a:headEnd/>
            <a:tailEnd/>
          </a:ln>
        </p:spPr>
      </p:pic>
      <p:sp>
        <p:nvSpPr>
          <p:cNvPr id="7" name="TextBox 6"/>
          <p:cNvSpPr txBox="1"/>
          <p:nvPr/>
        </p:nvSpPr>
        <p:spPr>
          <a:xfrm>
            <a:off x="381001" y="1219200"/>
            <a:ext cx="8458200" cy="738664"/>
          </a:xfrm>
          <a:prstGeom prst="rect">
            <a:avLst/>
          </a:prstGeom>
          <a:noFill/>
        </p:spPr>
        <p:txBody>
          <a:bodyPr wrap="square" rtlCol="0">
            <a:spAutoFit/>
          </a:bodyPr>
          <a:lstStyle/>
          <a:p>
            <a:r>
              <a:rPr lang="en-US" sz="1400" dirty="0" smtClean="0"/>
              <a:t>Created an overlay histogram of returns for the observations, categorized by which cluster they belong to</a:t>
            </a:r>
            <a:endParaRPr lang="en-US" sz="1400" b="1" dirty="0" smtClean="0"/>
          </a:p>
          <a:p>
            <a:endParaRPr lang="en-US" sz="1400" dirty="0" smtClean="0"/>
          </a:p>
          <a:p>
            <a:endParaRPr lang="en-US" sz="1400" dirty="0" smtClean="0"/>
          </a:p>
        </p:txBody>
      </p:sp>
      <p:sp>
        <p:nvSpPr>
          <p:cNvPr id="8" name="TextBox 7"/>
          <p:cNvSpPr txBox="1"/>
          <p:nvPr/>
        </p:nvSpPr>
        <p:spPr>
          <a:xfrm>
            <a:off x="3500250" y="2526475"/>
            <a:ext cx="596638" cy="261610"/>
          </a:xfrm>
          <a:prstGeom prst="rect">
            <a:avLst/>
          </a:prstGeom>
          <a:solidFill>
            <a:schemeClr val="bg1"/>
          </a:solidFill>
        </p:spPr>
        <p:txBody>
          <a:bodyPr wrap="none" rtlCol="0">
            <a:spAutoFit/>
          </a:bodyPr>
          <a:lstStyle/>
          <a:p>
            <a:r>
              <a:rPr lang="en-US" sz="1100" b="1" dirty="0" smtClean="0">
                <a:latin typeface="Calibri" pitchFamily="34" charset="0"/>
                <a:cs typeface="Calibri" pitchFamily="34" charset="0"/>
              </a:rPr>
              <a:t>Cluster</a:t>
            </a:r>
            <a:endParaRPr lang="en-US" sz="1100" b="1" dirty="0">
              <a:latin typeface="Calibri" pitchFamily="34" charset="0"/>
              <a:cs typeface="Calibri" pitchFamily="34" charset="0"/>
            </a:endParaRPr>
          </a:p>
        </p:txBody>
      </p:sp>
      <p:sp>
        <p:nvSpPr>
          <p:cNvPr id="9" name="TextBox 8"/>
          <p:cNvSpPr txBox="1"/>
          <p:nvPr/>
        </p:nvSpPr>
        <p:spPr>
          <a:xfrm>
            <a:off x="3581400" y="4812475"/>
            <a:ext cx="596638" cy="261610"/>
          </a:xfrm>
          <a:prstGeom prst="rect">
            <a:avLst/>
          </a:prstGeom>
          <a:solidFill>
            <a:schemeClr val="bg1"/>
          </a:solidFill>
        </p:spPr>
        <p:txBody>
          <a:bodyPr wrap="none" rtlCol="0">
            <a:spAutoFit/>
          </a:bodyPr>
          <a:lstStyle/>
          <a:p>
            <a:r>
              <a:rPr lang="en-US" sz="1100" b="1" dirty="0" smtClean="0">
                <a:latin typeface="Calibri" pitchFamily="34" charset="0"/>
                <a:cs typeface="Calibri" pitchFamily="34" charset="0"/>
              </a:rPr>
              <a:t>Cluster</a:t>
            </a:r>
            <a:endParaRPr lang="en-US" sz="1100" b="1" dirty="0">
              <a:latin typeface="Calibri" pitchFamily="34" charset="0"/>
              <a:cs typeface="Calibri" pitchFamily="34" charset="0"/>
            </a:endParaRPr>
          </a:p>
        </p:txBody>
      </p:sp>
      <p:cxnSp>
        <p:nvCxnSpPr>
          <p:cNvPr id="11" name="Straight Arrow Connector 10"/>
          <p:cNvCxnSpPr/>
          <p:nvPr/>
        </p:nvCxnSpPr>
        <p:spPr>
          <a:xfrm flipH="1">
            <a:off x="816425" y="1828800"/>
            <a:ext cx="121920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069275" y="1828800"/>
            <a:ext cx="1295400" cy="0"/>
          </a:xfrm>
          <a:prstGeom prst="straightConnector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33600" y="1524000"/>
            <a:ext cx="1523999" cy="261610"/>
          </a:xfrm>
          <a:prstGeom prst="rect">
            <a:avLst/>
          </a:prstGeom>
          <a:noFill/>
        </p:spPr>
        <p:txBody>
          <a:bodyPr wrap="square" rtlCol="0">
            <a:spAutoFit/>
          </a:bodyPr>
          <a:lstStyle/>
          <a:p>
            <a:r>
              <a:rPr lang="en-US" sz="1100" i="1" dirty="0" smtClean="0"/>
              <a:t>Positive returns</a:t>
            </a:r>
          </a:p>
        </p:txBody>
      </p:sp>
      <p:sp>
        <p:nvSpPr>
          <p:cNvPr id="16" name="TextBox 15"/>
          <p:cNvSpPr txBox="1"/>
          <p:nvPr/>
        </p:nvSpPr>
        <p:spPr>
          <a:xfrm>
            <a:off x="773876" y="1547750"/>
            <a:ext cx="1523999" cy="261610"/>
          </a:xfrm>
          <a:prstGeom prst="rect">
            <a:avLst/>
          </a:prstGeom>
          <a:noFill/>
        </p:spPr>
        <p:txBody>
          <a:bodyPr wrap="square" rtlCol="0">
            <a:spAutoFit/>
          </a:bodyPr>
          <a:lstStyle/>
          <a:p>
            <a:r>
              <a:rPr lang="en-US" sz="1100" i="1" dirty="0" smtClean="0"/>
              <a:t>Negative returns</a:t>
            </a:r>
          </a:p>
        </p:txBody>
      </p:sp>
      <p:cxnSp>
        <p:nvCxnSpPr>
          <p:cNvPr id="17" name="Straight Arrow Connector 16"/>
          <p:cNvCxnSpPr/>
          <p:nvPr/>
        </p:nvCxnSpPr>
        <p:spPr>
          <a:xfrm>
            <a:off x="2057400" y="1821875"/>
            <a:ext cx="0" cy="4871850"/>
          </a:xfrm>
          <a:prstGeom prst="straightConnector1">
            <a:avLst/>
          </a:prstGeom>
          <a:ln w="38100">
            <a:solidFill>
              <a:schemeClr val="tx1">
                <a:lumMod val="95000"/>
                <a:lumOff val="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rot="19844102">
            <a:off x="240914" y="4106505"/>
            <a:ext cx="1932517" cy="1087669"/>
          </a:xfrm>
          <a:prstGeom prst="ellipse">
            <a:avLst/>
          </a:prstGeom>
          <a:no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20636017">
            <a:off x="1413700" y="5026329"/>
            <a:ext cx="2282238" cy="1508470"/>
          </a:xfrm>
          <a:prstGeom prst="ellipse">
            <a:avLst/>
          </a:prstGeom>
          <a:noFill/>
          <a:ln>
            <a:solidFill>
              <a:srgbClr val="FF5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Understanding / Modeling </a:t>
            </a:r>
            <a:br>
              <a:rPr lang="en-US" dirty="0" smtClean="0">
                <a:solidFill>
                  <a:schemeClr val="bg2">
                    <a:lumMod val="10000"/>
                  </a:schemeClr>
                </a:solidFill>
                <a:latin typeface="Calibri" pitchFamily="34" charset="0"/>
                <a:cs typeface="Calibri" pitchFamily="34" charset="0"/>
              </a:rPr>
            </a:br>
            <a:r>
              <a:rPr lang="en-US" sz="2200" dirty="0" err="1" smtClean="0">
                <a:solidFill>
                  <a:schemeClr val="bg2">
                    <a:lumMod val="10000"/>
                  </a:schemeClr>
                </a:solidFill>
                <a:latin typeface="Calibri" pitchFamily="34" charset="0"/>
                <a:cs typeface="Calibri" pitchFamily="34" charset="0"/>
              </a:rPr>
              <a:t>kMeans</a:t>
            </a:r>
            <a:r>
              <a:rPr lang="en-US" sz="2200" dirty="0" smtClean="0">
                <a:solidFill>
                  <a:schemeClr val="bg2">
                    <a:lumMod val="10000"/>
                  </a:schemeClr>
                </a:solidFill>
                <a:latin typeface="Calibri" pitchFamily="34" charset="0"/>
                <a:cs typeface="Calibri" pitchFamily="34" charset="0"/>
              </a:rPr>
              <a:t> Clustering –Interpretation </a:t>
            </a:r>
            <a:r>
              <a:rPr lang="en-US" sz="1800" dirty="0" smtClean="0">
                <a:solidFill>
                  <a:schemeClr val="bg2">
                    <a:lumMod val="10000"/>
                  </a:schemeClr>
                </a:solidFill>
                <a:latin typeface="Calibri" pitchFamily="34" charset="0"/>
                <a:cs typeface="Calibri" pitchFamily="34" charset="0"/>
              </a:rPr>
              <a:t>(Continued)</a:t>
            </a:r>
            <a:endParaRPr lang="en-US" sz="2200" dirty="0">
              <a:solidFill>
                <a:schemeClr val="bg2">
                  <a:lumMod val="10000"/>
                </a:schemeClr>
              </a:solidFill>
              <a:latin typeface="Calibri" pitchFamily="34" charset="0"/>
              <a:cs typeface="Calibri" pitchFamily="34" charset="0"/>
            </a:endParaRPr>
          </a:p>
        </p:txBody>
      </p:sp>
      <p:sp>
        <p:nvSpPr>
          <p:cNvPr id="4" name="TextBox 3"/>
          <p:cNvSpPr txBox="1"/>
          <p:nvPr/>
        </p:nvSpPr>
        <p:spPr>
          <a:xfrm>
            <a:off x="5334000" y="1676400"/>
            <a:ext cx="3200400" cy="1077218"/>
          </a:xfrm>
          <a:prstGeom prst="rect">
            <a:avLst/>
          </a:prstGeom>
          <a:solidFill>
            <a:schemeClr val="bg2"/>
          </a:solidFill>
          <a:ln>
            <a:solidFill>
              <a:schemeClr val="accent2">
                <a:lumMod val="75000"/>
              </a:schemeClr>
            </a:solidFill>
          </a:ln>
        </p:spPr>
        <p:txBody>
          <a:bodyPr wrap="square" rtlCol="0">
            <a:spAutoFit/>
          </a:bodyPr>
          <a:lstStyle/>
          <a:p>
            <a:pPr marL="342900" indent="-342900"/>
            <a:r>
              <a:rPr lang="en-US" sz="1600" b="1" dirty="0" smtClean="0"/>
              <a:t>Preliminary Conclusions</a:t>
            </a:r>
            <a:endParaRPr lang="en-US" sz="1600" dirty="0" smtClean="0"/>
          </a:p>
          <a:p>
            <a:pPr marL="342900" indent="-342900">
              <a:buFont typeface="Arial" pitchFamily="34" charset="0"/>
              <a:buChar char="•"/>
            </a:pPr>
            <a:r>
              <a:rPr lang="en-US" sz="1600" dirty="0" smtClean="0"/>
              <a:t>Clusters 5 and 3 correspond to decreasing levels of DJIA</a:t>
            </a:r>
          </a:p>
          <a:p>
            <a:pPr marL="342900" indent="-342900">
              <a:buFont typeface="Arial" pitchFamily="34" charset="0"/>
              <a:buChar char="•"/>
            </a:pPr>
            <a:endParaRPr lang="en-US" sz="1600" dirty="0" smtClean="0"/>
          </a:p>
        </p:txBody>
      </p:sp>
      <p:pic>
        <p:nvPicPr>
          <p:cNvPr id="14" name="Picture 13"/>
          <p:cNvPicPr/>
          <p:nvPr/>
        </p:nvPicPr>
        <p:blipFill>
          <a:blip r:embed="rId2" cstate="print"/>
          <a:srcRect/>
          <a:stretch>
            <a:fillRect/>
          </a:stretch>
        </p:blipFill>
        <p:spPr bwMode="auto">
          <a:xfrm>
            <a:off x="304800" y="1447800"/>
            <a:ext cx="4724400" cy="2438400"/>
          </a:xfrm>
          <a:prstGeom prst="rect">
            <a:avLst/>
          </a:prstGeom>
          <a:noFill/>
          <a:ln w="9525">
            <a:noFill/>
            <a:miter lim="800000"/>
            <a:headEnd/>
            <a:tailEnd/>
          </a:ln>
        </p:spPr>
      </p:pic>
      <p:pic>
        <p:nvPicPr>
          <p:cNvPr id="18" name="Picture 17"/>
          <p:cNvPicPr/>
          <p:nvPr/>
        </p:nvPicPr>
        <p:blipFill>
          <a:blip r:embed="rId3" cstate="print"/>
          <a:srcRect/>
          <a:stretch>
            <a:fillRect/>
          </a:stretch>
        </p:blipFill>
        <p:spPr bwMode="auto">
          <a:xfrm>
            <a:off x="304800" y="3886200"/>
            <a:ext cx="4800600" cy="2590800"/>
          </a:xfrm>
          <a:prstGeom prst="rect">
            <a:avLst/>
          </a:prstGeom>
          <a:noFill/>
          <a:ln w="9525">
            <a:noFill/>
            <a:miter lim="800000"/>
            <a:headEnd/>
            <a:tailEnd/>
          </a:ln>
        </p:spPr>
      </p:pic>
      <p:sp>
        <p:nvSpPr>
          <p:cNvPr id="19" name="TextBox 18"/>
          <p:cNvSpPr txBox="1"/>
          <p:nvPr/>
        </p:nvSpPr>
        <p:spPr>
          <a:xfrm>
            <a:off x="762000" y="1905000"/>
            <a:ext cx="1305165" cy="276999"/>
          </a:xfrm>
          <a:prstGeom prst="rect">
            <a:avLst/>
          </a:prstGeom>
          <a:noFill/>
        </p:spPr>
        <p:txBody>
          <a:bodyPr wrap="none" rtlCol="0">
            <a:spAutoFit/>
          </a:bodyPr>
          <a:lstStyle/>
          <a:p>
            <a:r>
              <a:rPr lang="en-US" sz="1200" b="1" dirty="0" smtClean="0"/>
              <a:t>Cluster 5 in </a:t>
            </a:r>
            <a:r>
              <a:rPr lang="en-US" sz="1200" b="1" dirty="0" smtClean="0">
                <a:solidFill>
                  <a:srgbClr val="FF0000"/>
                </a:solidFill>
              </a:rPr>
              <a:t>red</a:t>
            </a:r>
          </a:p>
        </p:txBody>
      </p:sp>
      <p:sp>
        <p:nvSpPr>
          <p:cNvPr id="20" name="TextBox 19"/>
          <p:cNvSpPr txBox="1"/>
          <p:nvPr/>
        </p:nvSpPr>
        <p:spPr>
          <a:xfrm>
            <a:off x="609600" y="4419600"/>
            <a:ext cx="1305165" cy="276999"/>
          </a:xfrm>
          <a:prstGeom prst="rect">
            <a:avLst/>
          </a:prstGeom>
          <a:noFill/>
        </p:spPr>
        <p:txBody>
          <a:bodyPr wrap="none" rtlCol="0">
            <a:spAutoFit/>
          </a:bodyPr>
          <a:lstStyle/>
          <a:p>
            <a:r>
              <a:rPr lang="en-US" sz="1200" b="1" dirty="0" smtClean="0"/>
              <a:t>Cluster 3 in </a:t>
            </a:r>
            <a:r>
              <a:rPr lang="en-US" sz="1200" b="1" dirty="0" smtClean="0">
                <a:solidFill>
                  <a:srgbClr val="FF0000"/>
                </a:solidFill>
              </a:rPr>
              <a:t>red</a:t>
            </a:r>
          </a:p>
        </p:txBody>
      </p:sp>
      <p:sp>
        <p:nvSpPr>
          <p:cNvPr id="7" name="TextBox 6"/>
          <p:cNvSpPr txBox="1"/>
          <p:nvPr/>
        </p:nvSpPr>
        <p:spPr>
          <a:xfrm>
            <a:off x="457201" y="1219200"/>
            <a:ext cx="8229599" cy="738664"/>
          </a:xfrm>
          <a:prstGeom prst="rect">
            <a:avLst/>
          </a:prstGeom>
          <a:noFill/>
        </p:spPr>
        <p:txBody>
          <a:bodyPr wrap="square" rtlCol="0">
            <a:spAutoFit/>
          </a:bodyPr>
          <a:lstStyle/>
          <a:p>
            <a:r>
              <a:rPr lang="en-US" sz="1400" dirty="0" smtClean="0"/>
              <a:t>The data was plotted, highlighting the clusters identified</a:t>
            </a:r>
            <a:endParaRPr lang="en-US" sz="1400" b="1" dirty="0" smtClean="0"/>
          </a:p>
          <a:p>
            <a:endParaRPr lang="en-US" sz="1400" dirty="0" smtClean="0"/>
          </a:p>
          <a:p>
            <a:endParaRPr lang="en-US" sz="1400" dirty="0" smtClean="0"/>
          </a:p>
        </p:txBody>
      </p:sp>
      <p:sp>
        <p:nvSpPr>
          <p:cNvPr id="9" name="TextBox 8"/>
          <p:cNvSpPr txBox="1"/>
          <p:nvPr/>
        </p:nvSpPr>
        <p:spPr>
          <a:xfrm>
            <a:off x="2441000" y="3762345"/>
            <a:ext cx="883575" cy="200055"/>
          </a:xfrm>
          <a:prstGeom prst="rect">
            <a:avLst/>
          </a:prstGeom>
          <a:solidFill>
            <a:schemeClr val="bg1"/>
          </a:solidFill>
        </p:spPr>
        <p:txBody>
          <a:bodyPr wrap="none" rtlCol="0">
            <a:spAutoFit/>
          </a:bodyPr>
          <a:lstStyle/>
          <a:p>
            <a:r>
              <a:rPr lang="en-US" sz="700" b="1" dirty="0" smtClean="0"/>
              <a:t>Year 1900 - 2013</a:t>
            </a:r>
            <a:endParaRPr lang="en-US" sz="700" b="1" dirty="0" smtClean="0">
              <a:solidFill>
                <a:srgbClr val="00B050"/>
              </a:solidFill>
            </a:endParaRPr>
          </a:p>
        </p:txBody>
      </p:sp>
      <p:sp>
        <p:nvSpPr>
          <p:cNvPr id="10" name="TextBox 9"/>
          <p:cNvSpPr txBox="1"/>
          <p:nvPr/>
        </p:nvSpPr>
        <p:spPr>
          <a:xfrm>
            <a:off x="2348552" y="6359856"/>
            <a:ext cx="883575" cy="200055"/>
          </a:xfrm>
          <a:prstGeom prst="rect">
            <a:avLst/>
          </a:prstGeom>
          <a:solidFill>
            <a:schemeClr val="bg1"/>
          </a:solidFill>
        </p:spPr>
        <p:txBody>
          <a:bodyPr wrap="none" rtlCol="0">
            <a:spAutoFit/>
          </a:bodyPr>
          <a:lstStyle/>
          <a:p>
            <a:r>
              <a:rPr lang="en-US" sz="700" b="1" dirty="0" smtClean="0"/>
              <a:t>Year 1900 - 2013</a:t>
            </a:r>
            <a:endParaRPr lang="en-US" sz="700" b="1" dirty="0" smtClean="0">
              <a:solidFill>
                <a:srgbClr val="00B050"/>
              </a:solidFill>
            </a:endParaRPr>
          </a:p>
        </p:txBody>
      </p:sp>
      <p:sp>
        <p:nvSpPr>
          <p:cNvPr id="11" name="TextBox 10"/>
          <p:cNvSpPr txBox="1"/>
          <p:nvPr/>
        </p:nvSpPr>
        <p:spPr>
          <a:xfrm rot="16200000">
            <a:off x="-162463" y="2455633"/>
            <a:ext cx="832279" cy="200055"/>
          </a:xfrm>
          <a:prstGeom prst="rect">
            <a:avLst/>
          </a:prstGeom>
          <a:solidFill>
            <a:schemeClr val="bg1"/>
          </a:solidFill>
        </p:spPr>
        <p:txBody>
          <a:bodyPr wrap="none" rtlCol="0">
            <a:spAutoFit/>
          </a:bodyPr>
          <a:lstStyle/>
          <a:p>
            <a:r>
              <a:rPr lang="en-US" sz="700" b="1" dirty="0" smtClean="0"/>
              <a:t>Log DJIA Level</a:t>
            </a:r>
            <a:endParaRPr lang="en-US" sz="700" b="1" dirty="0" smtClean="0">
              <a:solidFill>
                <a:srgbClr val="00B050"/>
              </a:solidFill>
            </a:endParaRPr>
          </a:p>
        </p:txBody>
      </p:sp>
      <p:sp>
        <p:nvSpPr>
          <p:cNvPr id="12" name="TextBox 11"/>
          <p:cNvSpPr txBox="1"/>
          <p:nvPr/>
        </p:nvSpPr>
        <p:spPr>
          <a:xfrm rot="16200000">
            <a:off x="-163712" y="5013449"/>
            <a:ext cx="832279" cy="200055"/>
          </a:xfrm>
          <a:prstGeom prst="rect">
            <a:avLst/>
          </a:prstGeom>
          <a:solidFill>
            <a:schemeClr val="bg1"/>
          </a:solidFill>
        </p:spPr>
        <p:txBody>
          <a:bodyPr wrap="none" rtlCol="0">
            <a:spAutoFit/>
          </a:bodyPr>
          <a:lstStyle/>
          <a:p>
            <a:r>
              <a:rPr lang="en-US" sz="700" b="1" dirty="0" smtClean="0"/>
              <a:t>Log DJIA Level</a:t>
            </a:r>
            <a:endParaRPr lang="en-US" sz="700" b="1" dirty="0" smtClean="0">
              <a:solidFill>
                <a:srgbClr val="00B05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a:blip r:embed="rId2" cstate="print"/>
          <a:srcRect/>
          <a:stretch>
            <a:fillRect/>
          </a:stretch>
        </p:blipFill>
        <p:spPr bwMode="auto">
          <a:xfrm>
            <a:off x="381000" y="3962400"/>
            <a:ext cx="4724400" cy="2514600"/>
          </a:xfrm>
          <a:prstGeom prst="rect">
            <a:avLst/>
          </a:prstGeom>
          <a:noFill/>
          <a:ln w="9525">
            <a:noFill/>
            <a:miter lim="800000"/>
            <a:headEnd/>
            <a:tailEnd/>
          </a:ln>
        </p:spPr>
      </p:pic>
      <p:pic>
        <p:nvPicPr>
          <p:cNvPr id="9" name="Picture 8"/>
          <p:cNvPicPr/>
          <p:nvPr/>
        </p:nvPicPr>
        <p:blipFill>
          <a:blip r:embed="rId3" cstate="print"/>
          <a:srcRect/>
          <a:stretch>
            <a:fillRect/>
          </a:stretch>
        </p:blipFill>
        <p:spPr bwMode="auto">
          <a:xfrm>
            <a:off x="457200" y="1447800"/>
            <a:ext cx="4648200" cy="23622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Data Understanding / Modeling </a:t>
            </a:r>
            <a:br>
              <a:rPr lang="en-US" dirty="0" smtClean="0">
                <a:solidFill>
                  <a:schemeClr val="bg2">
                    <a:lumMod val="10000"/>
                  </a:schemeClr>
                </a:solidFill>
                <a:latin typeface="Calibri" pitchFamily="34" charset="0"/>
                <a:cs typeface="Calibri" pitchFamily="34" charset="0"/>
              </a:rPr>
            </a:br>
            <a:r>
              <a:rPr lang="en-US" sz="2200" dirty="0" err="1" smtClean="0">
                <a:solidFill>
                  <a:schemeClr val="bg2">
                    <a:lumMod val="10000"/>
                  </a:schemeClr>
                </a:solidFill>
                <a:latin typeface="Calibri" pitchFamily="34" charset="0"/>
                <a:cs typeface="Calibri" pitchFamily="34" charset="0"/>
              </a:rPr>
              <a:t>kMeans</a:t>
            </a:r>
            <a:r>
              <a:rPr lang="en-US" sz="2200" dirty="0" smtClean="0">
                <a:solidFill>
                  <a:schemeClr val="bg2">
                    <a:lumMod val="10000"/>
                  </a:schemeClr>
                </a:solidFill>
                <a:latin typeface="Calibri" pitchFamily="34" charset="0"/>
                <a:cs typeface="Calibri" pitchFamily="34" charset="0"/>
              </a:rPr>
              <a:t> Clustering –Interpretation </a:t>
            </a:r>
            <a:r>
              <a:rPr lang="en-US" sz="1800" dirty="0" smtClean="0">
                <a:solidFill>
                  <a:schemeClr val="bg2">
                    <a:lumMod val="10000"/>
                  </a:schemeClr>
                </a:solidFill>
                <a:latin typeface="Calibri" pitchFamily="34" charset="0"/>
                <a:cs typeface="Calibri" pitchFamily="34" charset="0"/>
              </a:rPr>
              <a:t>(Continued)</a:t>
            </a:r>
            <a:endParaRPr lang="en-US" sz="2200" dirty="0">
              <a:solidFill>
                <a:schemeClr val="bg2">
                  <a:lumMod val="10000"/>
                </a:schemeClr>
              </a:solidFill>
              <a:latin typeface="Calibri" pitchFamily="34" charset="0"/>
              <a:cs typeface="Calibri" pitchFamily="34" charset="0"/>
            </a:endParaRPr>
          </a:p>
        </p:txBody>
      </p:sp>
      <p:sp>
        <p:nvSpPr>
          <p:cNvPr id="4" name="TextBox 3"/>
          <p:cNvSpPr txBox="1"/>
          <p:nvPr/>
        </p:nvSpPr>
        <p:spPr>
          <a:xfrm>
            <a:off x="5334000" y="1676400"/>
            <a:ext cx="3200400" cy="2308324"/>
          </a:xfrm>
          <a:prstGeom prst="rect">
            <a:avLst/>
          </a:prstGeom>
          <a:solidFill>
            <a:schemeClr val="bg2"/>
          </a:solidFill>
          <a:ln>
            <a:solidFill>
              <a:schemeClr val="accent2">
                <a:lumMod val="75000"/>
              </a:schemeClr>
            </a:solidFill>
          </a:ln>
        </p:spPr>
        <p:txBody>
          <a:bodyPr wrap="square" rtlCol="0">
            <a:spAutoFit/>
          </a:bodyPr>
          <a:lstStyle/>
          <a:p>
            <a:pPr marL="342900" indent="-342900"/>
            <a:r>
              <a:rPr lang="en-US" sz="1600" b="1" dirty="0" smtClean="0"/>
              <a:t>Preliminary Conclusions</a:t>
            </a:r>
            <a:endParaRPr lang="en-US" sz="1600" dirty="0" smtClean="0"/>
          </a:p>
          <a:p>
            <a:pPr marL="342900" indent="-342900">
              <a:buFont typeface="Arial" pitchFamily="34" charset="0"/>
              <a:buChar char="•"/>
            </a:pPr>
            <a:r>
              <a:rPr lang="en-US" sz="1600" dirty="0" smtClean="0"/>
              <a:t>Clusters 1 and 2 correspond to increasing levels of DJIA</a:t>
            </a:r>
          </a:p>
          <a:p>
            <a:pPr marL="342900" indent="-342900">
              <a:buFont typeface="Arial" pitchFamily="34" charset="0"/>
              <a:buChar char="•"/>
            </a:pPr>
            <a:r>
              <a:rPr lang="en-US" sz="1600" dirty="0" smtClean="0"/>
              <a:t>Cluster 1 corresponds to </a:t>
            </a:r>
            <a:r>
              <a:rPr lang="en-US" sz="1600" b="1" dirty="0" smtClean="0"/>
              <a:t>higher</a:t>
            </a:r>
            <a:r>
              <a:rPr lang="en-US" sz="1600" dirty="0" smtClean="0"/>
              <a:t> returns / </a:t>
            </a:r>
            <a:r>
              <a:rPr lang="en-US" sz="1600" b="1" dirty="0" smtClean="0"/>
              <a:t>earlier</a:t>
            </a:r>
            <a:r>
              <a:rPr lang="en-US" sz="1600" dirty="0" smtClean="0"/>
              <a:t> signals to enter the market</a:t>
            </a:r>
          </a:p>
          <a:p>
            <a:pPr marL="342900" indent="-342900">
              <a:buFont typeface="Arial" pitchFamily="34" charset="0"/>
              <a:buChar char="•"/>
            </a:pPr>
            <a:r>
              <a:rPr lang="en-US" sz="1600" dirty="0" smtClean="0"/>
              <a:t>Cluster 2 corresponds to flat or ‘steadily’ rising markets</a:t>
            </a:r>
          </a:p>
          <a:p>
            <a:pPr marL="342900" indent="-342900">
              <a:buFont typeface="Arial" pitchFamily="34" charset="0"/>
              <a:buChar char="•"/>
            </a:pPr>
            <a:endParaRPr lang="en-US" sz="1600" dirty="0" smtClean="0"/>
          </a:p>
        </p:txBody>
      </p:sp>
      <p:sp>
        <p:nvSpPr>
          <p:cNvPr id="19" name="TextBox 18"/>
          <p:cNvSpPr txBox="1"/>
          <p:nvPr/>
        </p:nvSpPr>
        <p:spPr>
          <a:xfrm>
            <a:off x="762000" y="1905000"/>
            <a:ext cx="1484702" cy="276999"/>
          </a:xfrm>
          <a:prstGeom prst="rect">
            <a:avLst/>
          </a:prstGeom>
          <a:noFill/>
        </p:spPr>
        <p:txBody>
          <a:bodyPr wrap="none" rtlCol="0">
            <a:spAutoFit/>
          </a:bodyPr>
          <a:lstStyle/>
          <a:p>
            <a:r>
              <a:rPr lang="en-US" sz="1200" b="1" dirty="0" smtClean="0"/>
              <a:t>Cluster 1 in </a:t>
            </a:r>
            <a:r>
              <a:rPr lang="en-US" sz="1200" b="1" dirty="0" smtClean="0">
                <a:solidFill>
                  <a:srgbClr val="00B050"/>
                </a:solidFill>
              </a:rPr>
              <a:t>green</a:t>
            </a:r>
          </a:p>
        </p:txBody>
      </p:sp>
      <p:sp>
        <p:nvSpPr>
          <p:cNvPr id="20" name="TextBox 19"/>
          <p:cNvSpPr txBox="1"/>
          <p:nvPr/>
        </p:nvSpPr>
        <p:spPr>
          <a:xfrm>
            <a:off x="725098" y="4419600"/>
            <a:ext cx="1484702" cy="276999"/>
          </a:xfrm>
          <a:prstGeom prst="rect">
            <a:avLst/>
          </a:prstGeom>
          <a:noFill/>
        </p:spPr>
        <p:txBody>
          <a:bodyPr wrap="none" rtlCol="0">
            <a:spAutoFit/>
          </a:bodyPr>
          <a:lstStyle/>
          <a:p>
            <a:r>
              <a:rPr lang="en-US" sz="1200" b="1" dirty="0" smtClean="0"/>
              <a:t>Cluster 2 in </a:t>
            </a:r>
            <a:r>
              <a:rPr lang="en-US" sz="1200" b="1" dirty="0" smtClean="0">
                <a:solidFill>
                  <a:srgbClr val="00B050"/>
                </a:solidFill>
              </a:rPr>
              <a:t>green</a:t>
            </a:r>
          </a:p>
        </p:txBody>
      </p:sp>
      <p:sp>
        <p:nvSpPr>
          <p:cNvPr id="7" name="TextBox 6"/>
          <p:cNvSpPr txBox="1"/>
          <p:nvPr/>
        </p:nvSpPr>
        <p:spPr>
          <a:xfrm>
            <a:off x="457201" y="1219200"/>
            <a:ext cx="8229599" cy="738664"/>
          </a:xfrm>
          <a:prstGeom prst="rect">
            <a:avLst/>
          </a:prstGeom>
          <a:noFill/>
        </p:spPr>
        <p:txBody>
          <a:bodyPr wrap="square" rtlCol="0">
            <a:spAutoFit/>
          </a:bodyPr>
          <a:lstStyle/>
          <a:p>
            <a:r>
              <a:rPr lang="en-US" sz="1400" dirty="0" smtClean="0"/>
              <a:t>The data was plotted, highlighting the clusters identified</a:t>
            </a:r>
            <a:endParaRPr lang="en-US" sz="1400" b="1" dirty="0" smtClean="0"/>
          </a:p>
          <a:p>
            <a:endParaRPr lang="en-US" sz="1400" dirty="0" smtClean="0"/>
          </a:p>
          <a:p>
            <a:endParaRPr lang="en-US" sz="1400" dirty="0" smtClean="0"/>
          </a:p>
        </p:txBody>
      </p:sp>
      <p:sp>
        <p:nvSpPr>
          <p:cNvPr id="10" name="TextBox 9"/>
          <p:cNvSpPr txBox="1"/>
          <p:nvPr/>
        </p:nvSpPr>
        <p:spPr>
          <a:xfrm>
            <a:off x="2348552" y="6359856"/>
            <a:ext cx="883575" cy="200055"/>
          </a:xfrm>
          <a:prstGeom prst="rect">
            <a:avLst/>
          </a:prstGeom>
          <a:solidFill>
            <a:schemeClr val="bg1"/>
          </a:solidFill>
        </p:spPr>
        <p:txBody>
          <a:bodyPr wrap="none" rtlCol="0">
            <a:spAutoFit/>
          </a:bodyPr>
          <a:lstStyle/>
          <a:p>
            <a:r>
              <a:rPr lang="en-US" sz="700" b="1" dirty="0" smtClean="0"/>
              <a:t>Year 1900 - 2013</a:t>
            </a:r>
            <a:endParaRPr lang="en-US" sz="700" b="1" dirty="0" smtClean="0">
              <a:solidFill>
                <a:srgbClr val="00B050"/>
              </a:solidFill>
            </a:endParaRPr>
          </a:p>
        </p:txBody>
      </p:sp>
      <p:sp>
        <p:nvSpPr>
          <p:cNvPr id="12" name="TextBox 11"/>
          <p:cNvSpPr txBox="1"/>
          <p:nvPr/>
        </p:nvSpPr>
        <p:spPr>
          <a:xfrm>
            <a:off x="2438400" y="3686145"/>
            <a:ext cx="883575" cy="200055"/>
          </a:xfrm>
          <a:prstGeom prst="rect">
            <a:avLst/>
          </a:prstGeom>
          <a:solidFill>
            <a:schemeClr val="bg1"/>
          </a:solidFill>
        </p:spPr>
        <p:txBody>
          <a:bodyPr wrap="none" rtlCol="0">
            <a:spAutoFit/>
          </a:bodyPr>
          <a:lstStyle/>
          <a:p>
            <a:r>
              <a:rPr lang="en-US" sz="700" b="1" dirty="0" smtClean="0"/>
              <a:t>Year 1900 - 2013</a:t>
            </a:r>
            <a:endParaRPr lang="en-US" sz="700" b="1" dirty="0" smtClean="0">
              <a:solidFill>
                <a:srgbClr val="00B050"/>
              </a:solidFill>
            </a:endParaRPr>
          </a:p>
        </p:txBody>
      </p:sp>
      <p:sp>
        <p:nvSpPr>
          <p:cNvPr id="13" name="TextBox 12"/>
          <p:cNvSpPr txBox="1"/>
          <p:nvPr/>
        </p:nvSpPr>
        <p:spPr>
          <a:xfrm rot="16200000">
            <a:off x="64888" y="2455633"/>
            <a:ext cx="832279" cy="200055"/>
          </a:xfrm>
          <a:prstGeom prst="rect">
            <a:avLst/>
          </a:prstGeom>
          <a:solidFill>
            <a:schemeClr val="bg1"/>
          </a:solidFill>
        </p:spPr>
        <p:txBody>
          <a:bodyPr wrap="none" rtlCol="0">
            <a:spAutoFit/>
          </a:bodyPr>
          <a:lstStyle/>
          <a:p>
            <a:r>
              <a:rPr lang="en-US" sz="700" b="1" dirty="0" smtClean="0"/>
              <a:t>Log DJIA Level</a:t>
            </a:r>
            <a:endParaRPr lang="en-US" sz="700" b="1" dirty="0" smtClean="0">
              <a:solidFill>
                <a:srgbClr val="00B050"/>
              </a:solidFill>
            </a:endParaRPr>
          </a:p>
        </p:txBody>
      </p:sp>
      <p:sp>
        <p:nvSpPr>
          <p:cNvPr id="14" name="TextBox 13"/>
          <p:cNvSpPr txBox="1"/>
          <p:nvPr/>
        </p:nvSpPr>
        <p:spPr>
          <a:xfrm rot="16200000">
            <a:off x="17233" y="5122633"/>
            <a:ext cx="832279" cy="200055"/>
          </a:xfrm>
          <a:prstGeom prst="rect">
            <a:avLst/>
          </a:prstGeom>
          <a:solidFill>
            <a:schemeClr val="bg1"/>
          </a:solidFill>
        </p:spPr>
        <p:txBody>
          <a:bodyPr wrap="none" rtlCol="0">
            <a:spAutoFit/>
          </a:bodyPr>
          <a:lstStyle/>
          <a:p>
            <a:r>
              <a:rPr lang="en-US" sz="700" b="1" dirty="0" smtClean="0"/>
              <a:t>Log DJIA Level</a:t>
            </a:r>
            <a:endParaRPr lang="en-US" sz="700" b="1" dirty="0" smtClean="0">
              <a:solidFill>
                <a:srgbClr val="00B05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200" dirty="0" err="1" smtClean="0">
                <a:solidFill>
                  <a:schemeClr val="bg2">
                    <a:lumMod val="10000"/>
                  </a:schemeClr>
                </a:solidFill>
                <a:latin typeface="Calibri" pitchFamily="34" charset="0"/>
                <a:cs typeface="Calibri" pitchFamily="34" charset="0"/>
              </a:rPr>
              <a:t>kMeans</a:t>
            </a:r>
            <a:r>
              <a:rPr lang="en-US" sz="2200" dirty="0" smtClean="0">
                <a:solidFill>
                  <a:schemeClr val="bg2">
                    <a:lumMod val="10000"/>
                  </a:schemeClr>
                </a:solidFill>
                <a:latin typeface="Calibri" pitchFamily="34" charset="0"/>
                <a:cs typeface="Calibri" pitchFamily="34" charset="0"/>
              </a:rPr>
              <a:t> Clustering –Conclusions</a:t>
            </a:r>
            <a:endParaRPr lang="en-US" sz="2200" dirty="0">
              <a:solidFill>
                <a:schemeClr val="bg2">
                  <a:lumMod val="10000"/>
                </a:schemeClr>
              </a:solidFill>
              <a:latin typeface="Calibri" pitchFamily="34" charset="0"/>
              <a:cs typeface="Calibri" pitchFamily="34" charset="0"/>
            </a:endParaRPr>
          </a:p>
        </p:txBody>
      </p:sp>
      <p:sp>
        <p:nvSpPr>
          <p:cNvPr id="4" name="TextBox 3"/>
          <p:cNvSpPr txBox="1"/>
          <p:nvPr/>
        </p:nvSpPr>
        <p:spPr>
          <a:xfrm>
            <a:off x="381000" y="1524000"/>
            <a:ext cx="8305800" cy="1877437"/>
          </a:xfrm>
          <a:prstGeom prst="rect">
            <a:avLst/>
          </a:prstGeom>
          <a:solidFill>
            <a:schemeClr val="bg1"/>
          </a:solidFill>
          <a:ln w="19050">
            <a:solidFill>
              <a:schemeClr val="accent2">
                <a:lumMod val="75000"/>
              </a:schemeClr>
            </a:solidFill>
          </a:ln>
        </p:spPr>
        <p:txBody>
          <a:bodyPr wrap="square" rtlCol="0">
            <a:spAutoFit/>
          </a:bodyPr>
          <a:lstStyle/>
          <a:p>
            <a:pPr marL="342900" indent="-342900"/>
            <a:r>
              <a:rPr lang="en-US" sz="1400" b="1" dirty="0" smtClean="0"/>
              <a:t>Conclusions</a:t>
            </a:r>
            <a:endParaRPr lang="en-US" sz="1400" dirty="0" smtClean="0"/>
          </a:p>
          <a:p>
            <a:pPr marL="342900" indent="-342900">
              <a:buFont typeface="Arial" pitchFamily="34" charset="0"/>
              <a:buChar char="•"/>
            </a:pPr>
            <a:r>
              <a:rPr lang="en-US" sz="1400" dirty="0" smtClean="0"/>
              <a:t>Clusters seem to correspond well to different market conditions</a:t>
            </a:r>
          </a:p>
          <a:p>
            <a:pPr marL="342900" indent="-342900">
              <a:buFont typeface="Arial" pitchFamily="34" charset="0"/>
              <a:buChar char="•"/>
            </a:pPr>
            <a:r>
              <a:rPr lang="en-US" sz="1400" dirty="0" smtClean="0"/>
              <a:t>This means the input variables chosen hopefully are good descriptors of those conditions </a:t>
            </a:r>
          </a:p>
          <a:p>
            <a:pPr marL="342900" indent="-342900">
              <a:buFont typeface="Arial" pitchFamily="34" charset="0"/>
              <a:buChar char="•"/>
            </a:pPr>
            <a:r>
              <a:rPr lang="en-US" sz="1400" dirty="0" smtClean="0"/>
              <a:t>The clusters </a:t>
            </a:r>
          </a:p>
          <a:p>
            <a:pPr marL="800100" lvl="1" indent="-342900">
              <a:buFont typeface="Arial" pitchFamily="34" charset="0"/>
              <a:buChar char="•"/>
            </a:pPr>
            <a:r>
              <a:rPr lang="en-US" sz="1200" dirty="0" smtClean="0"/>
              <a:t>may be used </a:t>
            </a:r>
            <a:r>
              <a:rPr lang="en-US" sz="1200" i="1" dirty="0" smtClean="0"/>
              <a:t>for k-nearest neighbor </a:t>
            </a:r>
            <a:r>
              <a:rPr lang="en-US" sz="1200" dirty="0" smtClean="0"/>
              <a:t>analysis for new observations – i.e. observe which </a:t>
            </a:r>
            <a:r>
              <a:rPr lang="en-US" sz="1200" b="1" dirty="0" smtClean="0"/>
              <a:t>single </a:t>
            </a:r>
            <a:r>
              <a:rPr lang="en-US" sz="1200" dirty="0" smtClean="0"/>
              <a:t>cluster the new observation is closest to and from that categorize which market condition it belongs to.  This could then be used to signal entry and exit points from the market – for example ‘</a:t>
            </a:r>
            <a:r>
              <a:rPr lang="en-US" sz="1200" b="1" dirty="0" smtClean="0">
                <a:solidFill>
                  <a:srgbClr val="00B050"/>
                </a:solidFill>
              </a:rPr>
              <a:t>3 </a:t>
            </a:r>
            <a:r>
              <a:rPr lang="en-US" sz="1200" b="1" u="sng" dirty="0" smtClean="0">
                <a:solidFill>
                  <a:srgbClr val="00B050"/>
                </a:solidFill>
              </a:rPr>
              <a:t>consecutive</a:t>
            </a:r>
            <a:r>
              <a:rPr lang="en-US" sz="1200" b="1" dirty="0" smtClean="0">
                <a:solidFill>
                  <a:srgbClr val="00B050"/>
                </a:solidFill>
              </a:rPr>
              <a:t> green clusters </a:t>
            </a:r>
            <a:r>
              <a:rPr lang="en-US" sz="1200" dirty="0" smtClean="0"/>
              <a:t>signal entry, </a:t>
            </a:r>
            <a:r>
              <a:rPr lang="en-US" sz="1200" b="1" dirty="0" smtClean="0">
                <a:solidFill>
                  <a:srgbClr val="FF0000"/>
                </a:solidFill>
              </a:rPr>
              <a:t>three </a:t>
            </a:r>
            <a:r>
              <a:rPr lang="en-US" sz="1200" b="1" u="sng" dirty="0" smtClean="0">
                <a:solidFill>
                  <a:srgbClr val="FF0000"/>
                </a:solidFill>
              </a:rPr>
              <a:t>consecutive</a:t>
            </a:r>
            <a:r>
              <a:rPr lang="en-US" sz="1200" b="1" dirty="0" smtClean="0">
                <a:solidFill>
                  <a:srgbClr val="FF0000"/>
                </a:solidFill>
              </a:rPr>
              <a:t> red clusters </a:t>
            </a:r>
            <a:r>
              <a:rPr lang="en-US" sz="1200" dirty="0" smtClean="0"/>
              <a:t>signal exit, </a:t>
            </a:r>
            <a:r>
              <a:rPr lang="en-US" sz="1200" b="1" dirty="0" smtClean="0">
                <a:solidFill>
                  <a:schemeClr val="bg1">
                    <a:lumMod val="50000"/>
                  </a:schemeClr>
                </a:solidFill>
              </a:rPr>
              <a:t>alternating red and green mean hold</a:t>
            </a:r>
          </a:p>
          <a:p>
            <a:pPr marL="800100" lvl="1" indent="-342900">
              <a:buFont typeface="Arial" pitchFamily="34" charset="0"/>
              <a:buChar char="•"/>
            </a:pPr>
            <a:r>
              <a:rPr lang="en-US" sz="1200" dirty="0" smtClean="0"/>
              <a:t>could also be used as a means of dimensional reduction for input to other models</a:t>
            </a:r>
          </a:p>
        </p:txBody>
      </p:sp>
      <p:grpSp>
        <p:nvGrpSpPr>
          <p:cNvPr id="30" name="Group 29"/>
          <p:cNvGrpSpPr/>
          <p:nvPr/>
        </p:nvGrpSpPr>
        <p:grpSpPr>
          <a:xfrm>
            <a:off x="685800" y="3505200"/>
            <a:ext cx="6880860" cy="3104515"/>
            <a:chOff x="685800" y="3505200"/>
            <a:chExt cx="6880860" cy="3104515"/>
          </a:xfrm>
        </p:grpSpPr>
        <p:pic>
          <p:nvPicPr>
            <p:cNvPr id="10" name="Picture 9"/>
            <p:cNvPicPr/>
            <p:nvPr/>
          </p:nvPicPr>
          <p:blipFill>
            <a:blip r:embed="rId2" cstate="print"/>
            <a:srcRect/>
            <a:stretch>
              <a:fillRect/>
            </a:stretch>
          </p:blipFill>
          <p:spPr bwMode="auto">
            <a:xfrm>
              <a:off x="685800" y="3505200"/>
              <a:ext cx="6880860" cy="3104515"/>
            </a:xfrm>
            <a:prstGeom prst="rect">
              <a:avLst/>
            </a:prstGeom>
            <a:noFill/>
            <a:ln w="9525">
              <a:noFill/>
              <a:miter lim="800000"/>
              <a:headEnd/>
              <a:tailEnd/>
            </a:ln>
          </p:spPr>
        </p:pic>
        <p:sp>
          <p:nvSpPr>
            <p:cNvPr id="12" name="TextBox 11"/>
            <p:cNvSpPr txBox="1"/>
            <p:nvPr/>
          </p:nvSpPr>
          <p:spPr>
            <a:xfrm>
              <a:off x="1207325" y="4114800"/>
              <a:ext cx="1766830" cy="276999"/>
            </a:xfrm>
            <a:prstGeom prst="rect">
              <a:avLst/>
            </a:prstGeom>
            <a:noFill/>
          </p:spPr>
          <p:txBody>
            <a:bodyPr wrap="none" rtlCol="0">
              <a:spAutoFit/>
            </a:bodyPr>
            <a:lstStyle/>
            <a:p>
              <a:r>
                <a:rPr lang="en-US" sz="1200" b="1" dirty="0" smtClean="0"/>
                <a:t>Cluster 1 &amp; 2 in </a:t>
              </a:r>
              <a:r>
                <a:rPr lang="en-US" sz="1200" b="1" dirty="0" smtClean="0">
                  <a:solidFill>
                    <a:srgbClr val="00B050"/>
                  </a:solidFill>
                </a:rPr>
                <a:t>green</a:t>
              </a:r>
            </a:p>
          </p:txBody>
        </p:sp>
        <p:sp>
          <p:nvSpPr>
            <p:cNvPr id="13" name="TextBox 12"/>
            <p:cNvSpPr txBox="1"/>
            <p:nvPr/>
          </p:nvSpPr>
          <p:spPr>
            <a:xfrm>
              <a:off x="1219200" y="4419600"/>
              <a:ext cx="1630575" cy="276999"/>
            </a:xfrm>
            <a:prstGeom prst="rect">
              <a:avLst/>
            </a:prstGeom>
            <a:noFill/>
          </p:spPr>
          <p:txBody>
            <a:bodyPr wrap="none" rtlCol="0">
              <a:spAutoFit/>
            </a:bodyPr>
            <a:lstStyle/>
            <a:p>
              <a:r>
                <a:rPr lang="en-US" sz="1200" b="1" dirty="0" smtClean="0"/>
                <a:t>Cluster 3 &amp; 5 in </a:t>
              </a:r>
              <a:r>
                <a:rPr lang="en-US" sz="1200" b="1" dirty="0" smtClean="0">
                  <a:solidFill>
                    <a:srgbClr val="FF0000"/>
                  </a:solidFill>
                </a:rPr>
                <a:t>red</a:t>
              </a:r>
            </a:p>
          </p:txBody>
        </p:sp>
        <p:sp>
          <p:nvSpPr>
            <p:cNvPr id="14" name="Oval 13"/>
            <p:cNvSpPr/>
            <p:nvPr/>
          </p:nvSpPr>
          <p:spPr>
            <a:xfrm>
              <a:off x="2819400" y="5334000"/>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477000" y="3962400"/>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080956" y="4876800"/>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58000" y="3920704"/>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5791200" y="5512278"/>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791200" y="5740878"/>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513826" y="5578418"/>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082504" y="5571226"/>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2421148" y="5715000"/>
              <a:ext cx="93452" cy="150966"/>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557370" y="4967630"/>
              <a:ext cx="762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597104" y="4800600"/>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061496" y="4436852"/>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671096" y="4029974"/>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6975896" y="4073104"/>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19800" y="5436078"/>
              <a:ext cx="1032655" cy="276999"/>
            </a:xfrm>
            <a:prstGeom prst="rect">
              <a:avLst/>
            </a:prstGeom>
            <a:noFill/>
          </p:spPr>
          <p:txBody>
            <a:bodyPr wrap="none" rtlCol="0">
              <a:spAutoFit/>
            </a:bodyPr>
            <a:lstStyle/>
            <a:p>
              <a:r>
                <a:rPr lang="en-US" sz="1200" b="1" dirty="0" smtClean="0"/>
                <a:t>Sell signals</a:t>
              </a:r>
              <a:endParaRPr lang="en-US" sz="1200" b="1" dirty="0" smtClean="0">
                <a:solidFill>
                  <a:srgbClr val="00B050"/>
                </a:solidFill>
              </a:endParaRPr>
            </a:p>
          </p:txBody>
        </p:sp>
        <p:sp>
          <p:nvSpPr>
            <p:cNvPr id="32" name="TextBox 31"/>
            <p:cNvSpPr txBox="1"/>
            <p:nvPr/>
          </p:nvSpPr>
          <p:spPr>
            <a:xfrm>
              <a:off x="6019800" y="5715000"/>
              <a:ext cx="1048685" cy="276999"/>
            </a:xfrm>
            <a:prstGeom prst="rect">
              <a:avLst/>
            </a:prstGeom>
            <a:noFill/>
          </p:spPr>
          <p:txBody>
            <a:bodyPr wrap="none" rtlCol="0">
              <a:spAutoFit/>
            </a:bodyPr>
            <a:lstStyle/>
            <a:p>
              <a:r>
                <a:rPr lang="en-US" sz="1200" b="1" dirty="0" smtClean="0"/>
                <a:t>Buy signals</a:t>
              </a:r>
              <a:endParaRPr lang="en-US" sz="1200" b="1" dirty="0" smtClean="0">
                <a:solidFill>
                  <a:srgbClr val="00B050"/>
                </a:solidFill>
              </a:endParaRPr>
            </a:p>
          </p:txBody>
        </p:sp>
      </p:grpSp>
      <p:sp>
        <p:nvSpPr>
          <p:cNvPr id="33" name="TextBox 32"/>
          <p:cNvSpPr txBox="1"/>
          <p:nvPr/>
        </p:nvSpPr>
        <p:spPr>
          <a:xfrm>
            <a:off x="3840825" y="6477000"/>
            <a:ext cx="883575" cy="200055"/>
          </a:xfrm>
          <a:prstGeom prst="rect">
            <a:avLst/>
          </a:prstGeom>
          <a:solidFill>
            <a:schemeClr val="bg1"/>
          </a:solidFill>
        </p:spPr>
        <p:txBody>
          <a:bodyPr wrap="none" rtlCol="0">
            <a:spAutoFit/>
          </a:bodyPr>
          <a:lstStyle/>
          <a:p>
            <a:r>
              <a:rPr lang="en-US" sz="700" b="1" dirty="0" smtClean="0"/>
              <a:t>Year 1900 - 2013</a:t>
            </a:r>
            <a:endParaRPr lang="en-US" sz="700" b="1" dirty="0" smtClean="0">
              <a:solidFill>
                <a:srgbClr val="00B050"/>
              </a:solidFill>
            </a:endParaRPr>
          </a:p>
        </p:txBody>
      </p:sp>
      <p:sp>
        <p:nvSpPr>
          <p:cNvPr id="34" name="TextBox 33"/>
          <p:cNvSpPr txBox="1"/>
          <p:nvPr/>
        </p:nvSpPr>
        <p:spPr>
          <a:xfrm rot="16200000">
            <a:off x="281089" y="4923368"/>
            <a:ext cx="832279" cy="200055"/>
          </a:xfrm>
          <a:prstGeom prst="rect">
            <a:avLst/>
          </a:prstGeom>
          <a:solidFill>
            <a:schemeClr val="bg1"/>
          </a:solidFill>
        </p:spPr>
        <p:txBody>
          <a:bodyPr wrap="none" rtlCol="0">
            <a:spAutoFit/>
          </a:bodyPr>
          <a:lstStyle/>
          <a:p>
            <a:r>
              <a:rPr lang="en-US" sz="700" b="1" dirty="0" smtClean="0"/>
              <a:t>Log DJIA Level</a:t>
            </a:r>
            <a:endParaRPr lang="en-US" sz="700" b="1" dirty="0" smtClean="0">
              <a:solidFill>
                <a:srgbClr val="00B05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C50 Decision Tree – Inputs and Outputs (with Training Data)</a:t>
            </a:r>
            <a:endParaRPr lang="en-US" sz="2200" dirty="0">
              <a:solidFill>
                <a:schemeClr val="bg2">
                  <a:lumMod val="10000"/>
                </a:schemeClr>
              </a:solidFill>
              <a:latin typeface="Calibri" pitchFamily="34" charset="0"/>
              <a:cs typeface="Calibri" pitchFamily="34" charset="0"/>
            </a:endParaRPr>
          </a:p>
        </p:txBody>
      </p:sp>
      <p:graphicFrame>
        <p:nvGraphicFramePr>
          <p:cNvPr id="4" name="Table 3"/>
          <p:cNvGraphicFramePr>
            <a:graphicFrameLocks noGrp="1"/>
          </p:cNvGraphicFramePr>
          <p:nvPr/>
        </p:nvGraphicFramePr>
        <p:xfrm>
          <a:off x="533399" y="3429000"/>
          <a:ext cx="8001001" cy="2742661"/>
        </p:xfrm>
        <a:graphic>
          <a:graphicData uri="http://schemas.openxmlformats.org/drawingml/2006/table">
            <a:tbl>
              <a:tblPr/>
              <a:tblGrid>
                <a:gridCol w="920212"/>
                <a:gridCol w="1278610"/>
                <a:gridCol w="2615338"/>
                <a:gridCol w="755543"/>
                <a:gridCol w="1259238"/>
                <a:gridCol w="1172060"/>
              </a:tblGrid>
              <a:tr h="164244">
                <a:tc>
                  <a:txBody>
                    <a:bodyPr/>
                    <a:lstStyle/>
                    <a:p>
                      <a:pPr algn="l" fontAlgn="t"/>
                      <a:r>
                        <a:rPr lang="en-US" sz="1050" b="1" i="0" u="none" strike="noStrike" dirty="0">
                          <a:solidFill>
                            <a:srgbClr val="000000"/>
                          </a:solidFill>
                          <a:latin typeface="Calibri"/>
                        </a:rPr>
                        <a:t>Input / Output</a:t>
                      </a: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Variable</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Description</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Type</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Categorized</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dirty="0" smtClean="0">
                          <a:solidFill>
                            <a:srgbClr val="000000"/>
                          </a:solidFill>
                          <a:latin typeface="Calibri"/>
                        </a:rPr>
                        <a:t>Normalized</a:t>
                      </a:r>
                      <a:endParaRPr lang="en-US" sz="1050" b="1"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62222">
                <a:tc>
                  <a:txBody>
                    <a:bodyPr/>
                    <a:lstStyle/>
                    <a:p>
                      <a:pPr algn="l" fontAlgn="t"/>
                      <a:r>
                        <a:rPr lang="en-US" sz="900" b="1" i="0" u="none" strike="noStrike" dirty="0" smtClean="0">
                          <a:solidFill>
                            <a:srgbClr val="00B050"/>
                          </a:solidFill>
                          <a:latin typeface="Calibri"/>
                        </a:rPr>
                        <a:t> Input</a:t>
                      </a:r>
                      <a:endParaRPr lang="en-US" sz="900" b="1" i="0" u="none" strike="noStrike" dirty="0">
                        <a:solidFill>
                          <a:srgbClr val="00B05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Exponential Moving Averages (EMA) Ratios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pt-BR" sz="900" b="0" i="0" u="none" strike="noStrike" dirty="0">
                          <a:solidFill>
                            <a:srgbClr val="000000"/>
                          </a:solidFill>
                          <a:latin typeface="Calibri"/>
                        </a:rPr>
                        <a:t>Derived for each observation, from EMAs</a:t>
                      </a:r>
                      <a:br>
                        <a:rPr lang="pt-BR" sz="900" b="0" i="0" u="none" strike="noStrike" dirty="0">
                          <a:solidFill>
                            <a:srgbClr val="000000"/>
                          </a:solidFill>
                          <a:latin typeface="Calibri"/>
                        </a:rPr>
                      </a:br>
                      <a:r>
                        <a:rPr lang="pt-BR" sz="900" b="0" i="0" u="none" strike="noStrike" dirty="0">
                          <a:solidFill>
                            <a:srgbClr val="000000"/>
                          </a:solidFill>
                          <a:latin typeface="Calibri"/>
                        </a:rPr>
                        <a:t>- EMA126 / DJIA </a:t>
                      </a:r>
                      <a:r>
                        <a:rPr lang="pt-BR" sz="900" b="0" i="0" u="none" strike="noStrike" dirty="0" smtClean="0">
                          <a:solidFill>
                            <a:srgbClr val="000000"/>
                          </a:solidFill>
                          <a:latin typeface="Calibri"/>
                        </a:rPr>
                        <a:t>= </a:t>
                      </a:r>
                      <a:r>
                        <a:rPr lang="pt-BR" sz="900" b="1" i="0" u="none" strike="noStrike" dirty="0" smtClean="0">
                          <a:solidFill>
                            <a:srgbClr val="000000"/>
                          </a:solidFill>
                          <a:latin typeface="Calibri"/>
                        </a:rPr>
                        <a:t>EMA126_I</a:t>
                      </a:r>
                    </a:p>
                    <a:p>
                      <a:pPr algn="l" fontAlgn="t"/>
                      <a:r>
                        <a:rPr lang="pt-BR" sz="900" b="0" i="0" u="none" strike="noStrike" dirty="0" smtClean="0">
                          <a:solidFill>
                            <a:srgbClr val="000000"/>
                          </a:solidFill>
                          <a:latin typeface="Calibri"/>
                        </a:rPr>
                        <a:t>- </a:t>
                      </a:r>
                      <a:r>
                        <a:rPr lang="pt-BR" sz="900" b="0" i="0" u="none" strike="noStrike" dirty="0">
                          <a:solidFill>
                            <a:srgbClr val="000000"/>
                          </a:solidFill>
                          <a:latin typeface="Calibri"/>
                        </a:rPr>
                        <a:t>EMA63/EMA126 </a:t>
                      </a:r>
                      <a:r>
                        <a:rPr lang="pt-BR" sz="900" b="0" i="0" u="none" strike="noStrike" dirty="0" smtClean="0">
                          <a:solidFill>
                            <a:srgbClr val="000000"/>
                          </a:solidFill>
                          <a:latin typeface="Calibri"/>
                        </a:rPr>
                        <a:t> =</a:t>
                      </a:r>
                      <a:r>
                        <a:rPr lang="pt-BR" sz="900" b="1" i="0" u="none" strike="noStrike" baseline="0" dirty="0" smtClean="0">
                          <a:solidFill>
                            <a:srgbClr val="000000"/>
                          </a:solidFill>
                          <a:latin typeface="Calibri"/>
                        </a:rPr>
                        <a:t> </a:t>
                      </a:r>
                      <a:r>
                        <a:rPr lang="pt-BR" sz="900" b="1" i="0" u="none" strike="noStrike" dirty="0" smtClean="0">
                          <a:solidFill>
                            <a:srgbClr val="000000"/>
                          </a:solidFill>
                          <a:latin typeface="Calibri"/>
                        </a:rPr>
                        <a:t>EMA63_R</a:t>
                      </a:r>
                      <a:r>
                        <a:rPr lang="pt-BR" sz="900" b="0" i="0" u="none" strike="noStrike" dirty="0">
                          <a:solidFill>
                            <a:srgbClr val="000000"/>
                          </a:solidFill>
                          <a:latin typeface="Calibri"/>
                        </a:rPr>
                        <a:t/>
                      </a:r>
                      <a:br>
                        <a:rPr lang="pt-BR" sz="900" b="0" i="0" u="none" strike="noStrike" dirty="0">
                          <a:solidFill>
                            <a:srgbClr val="000000"/>
                          </a:solidFill>
                          <a:latin typeface="Calibri"/>
                        </a:rPr>
                      </a:br>
                      <a:r>
                        <a:rPr lang="pt-BR" sz="900" b="0" i="0" u="none" strike="noStrike" dirty="0">
                          <a:solidFill>
                            <a:srgbClr val="000000"/>
                          </a:solidFill>
                          <a:latin typeface="Calibri"/>
                        </a:rPr>
                        <a:t>- EMA21/EMA63 </a:t>
                      </a:r>
                      <a:r>
                        <a:rPr lang="pt-BR" sz="900" b="1" i="0" u="none" strike="noStrike" dirty="0" smtClean="0">
                          <a:solidFill>
                            <a:srgbClr val="000000"/>
                          </a:solidFill>
                          <a:latin typeface="Calibri"/>
                        </a:rPr>
                        <a:t>=</a:t>
                      </a:r>
                      <a:r>
                        <a:rPr lang="pt-BR" sz="900" b="1" i="0" u="none" strike="noStrike" baseline="0" dirty="0" smtClean="0">
                          <a:solidFill>
                            <a:srgbClr val="000000"/>
                          </a:solidFill>
                          <a:latin typeface="Calibri"/>
                        </a:rPr>
                        <a:t> </a:t>
                      </a:r>
                      <a:r>
                        <a:rPr lang="pt-BR" sz="900" b="1" i="0" u="none" strike="noStrike" dirty="0" smtClean="0">
                          <a:solidFill>
                            <a:srgbClr val="000000"/>
                          </a:solidFill>
                          <a:latin typeface="Calibri"/>
                        </a:rPr>
                        <a:t>EMA21_R</a:t>
                      </a:r>
                      <a:endParaRPr lang="pt-BR"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rowSpan="3">
                  <a:txBody>
                    <a:bodyPr/>
                    <a:lstStyle/>
                    <a:p>
                      <a:pPr algn="l" fontAlgn="t"/>
                      <a:r>
                        <a:rPr lang="pl-PL" sz="900" b="1" i="0" u="none" strike="noStrike" dirty="0">
                          <a:solidFill>
                            <a:srgbClr val="000000"/>
                          </a:solidFill>
                          <a:latin typeface="Calibri"/>
                        </a:rPr>
                        <a:t>Outlier:</a:t>
                      </a:r>
                      <a:r>
                        <a:rPr lang="pl-PL" sz="900" b="0" i="0" u="none" strike="noStrike" dirty="0">
                          <a:solidFill>
                            <a:srgbClr val="000000"/>
                          </a:solidFill>
                          <a:latin typeface="Calibri"/>
                        </a:rPr>
                        <a:t> less than -3Z</a:t>
                      </a:r>
                      <a:br>
                        <a:rPr lang="pl-PL" sz="900" b="0" i="0" u="none" strike="noStrike" dirty="0">
                          <a:solidFill>
                            <a:srgbClr val="000000"/>
                          </a:solidFill>
                          <a:latin typeface="Calibri"/>
                        </a:rPr>
                      </a:br>
                      <a:r>
                        <a:rPr lang="pl-PL" sz="900" b="0" i="0" u="none" strike="noStrike" dirty="0">
                          <a:solidFill>
                            <a:srgbClr val="000000"/>
                          </a:solidFill>
                          <a:latin typeface="Calibri"/>
                        </a:rPr>
                        <a:t>0: -3Z to - 2Z</a:t>
                      </a:r>
                      <a:br>
                        <a:rPr lang="pl-PL" sz="900" b="0" i="0" u="none" strike="noStrike" dirty="0">
                          <a:solidFill>
                            <a:srgbClr val="000000"/>
                          </a:solidFill>
                          <a:latin typeface="Calibri"/>
                        </a:rPr>
                      </a:br>
                      <a:r>
                        <a:rPr lang="pl-PL" sz="900" b="0" i="0" u="none" strike="noStrike" dirty="0">
                          <a:solidFill>
                            <a:srgbClr val="000000"/>
                          </a:solidFill>
                          <a:latin typeface="Calibri"/>
                        </a:rPr>
                        <a:t>1: -2Z to -1Z</a:t>
                      </a:r>
                      <a:br>
                        <a:rPr lang="pl-PL" sz="900" b="0" i="0" u="none" strike="noStrike" dirty="0">
                          <a:solidFill>
                            <a:srgbClr val="000000"/>
                          </a:solidFill>
                          <a:latin typeface="Calibri"/>
                        </a:rPr>
                      </a:br>
                      <a:r>
                        <a:rPr lang="pl-PL" sz="900" b="0" i="0" u="none" strike="noStrike" dirty="0">
                          <a:solidFill>
                            <a:srgbClr val="000000"/>
                          </a:solidFill>
                          <a:latin typeface="Calibri"/>
                        </a:rPr>
                        <a:t>2: -1Z to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0Z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0" i="0" u="none" strike="noStrike" dirty="0">
                          <a:solidFill>
                            <a:srgbClr val="000000"/>
                          </a:solidFill>
                          <a:latin typeface="Calibri"/>
                        </a:rPr>
                        <a:t>3:   0Z to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1Z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0" i="0" u="none" strike="noStrike" dirty="0">
                          <a:solidFill>
                            <a:srgbClr val="000000"/>
                          </a:solidFill>
                          <a:latin typeface="Calibri"/>
                        </a:rPr>
                        <a:t>4: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2Z </a:t>
                      </a:r>
                      <a:r>
                        <a:rPr lang="pl-PL" sz="900" b="0" i="0" u="none" strike="noStrike" dirty="0">
                          <a:solidFill>
                            <a:srgbClr val="000000"/>
                          </a:solidFill>
                          <a:latin typeface="Calibri"/>
                        </a:rPr>
                        <a:t>to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3Z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1" i="0" u="none" strike="noStrike" dirty="0">
                          <a:solidFill>
                            <a:srgbClr val="000000"/>
                          </a:solidFill>
                          <a:latin typeface="Calibri"/>
                        </a:rPr>
                        <a:t>Outlier:</a:t>
                      </a:r>
                      <a:r>
                        <a:rPr lang="pl-PL" sz="900" b="0" i="0" u="none" strike="noStrike" dirty="0">
                          <a:solidFill>
                            <a:srgbClr val="000000"/>
                          </a:solidFill>
                          <a:latin typeface="Calibri"/>
                        </a:rPr>
                        <a:t> more  than 3Z</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Min Max</a:t>
                      </a: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562222">
                <a:tc>
                  <a:txBody>
                    <a:bodyPr/>
                    <a:lstStyle/>
                    <a:p>
                      <a:pPr algn="l" fontAlgn="t"/>
                      <a:r>
                        <a:rPr lang="en-US" sz="900" b="1" i="0" u="none" strike="noStrike" dirty="0" smtClean="0">
                          <a:solidFill>
                            <a:srgbClr val="00B050"/>
                          </a:solidFill>
                          <a:latin typeface="Calibri"/>
                        </a:rPr>
                        <a:t> Input</a:t>
                      </a:r>
                      <a:endParaRPr lang="en-US" sz="900" b="1" i="0" u="none" strike="noStrike" dirty="0">
                        <a:solidFill>
                          <a:srgbClr val="00B05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Exponential Moving Averages (EMA) Slopes Ratios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dirty="0">
                          <a:solidFill>
                            <a:srgbClr val="000000"/>
                          </a:solidFill>
                          <a:latin typeface="Calibri"/>
                        </a:rPr>
                        <a:t>Derived for each observation, from EMA Slopes</a:t>
                      </a:r>
                      <a:br>
                        <a:rPr lang="en-US" sz="900" b="0" i="0" u="none" strike="noStrike" dirty="0">
                          <a:solidFill>
                            <a:srgbClr val="000000"/>
                          </a:solidFill>
                          <a:latin typeface="Calibri"/>
                        </a:rPr>
                      </a:br>
                      <a:r>
                        <a:rPr lang="en-US" sz="900" b="0" i="0" u="none" strike="noStrike" dirty="0">
                          <a:solidFill>
                            <a:srgbClr val="000000"/>
                          </a:solidFill>
                          <a:latin typeface="Calibri"/>
                        </a:rPr>
                        <a:t>- EMA126 / DJIA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smtClean="0">
                          <a:solidFill>
                            <a:srgbClr val="000000"/>
                          </a:solidFill>
                          <a:latin typeface="Calibri"/>
                        </a:rPr>
                        <a:t>EMA126_Sl_I</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EMA63/ DJIA </a:t>
                      </a:r>
                      <a:r>
                        <a:rPr lang="en-US" sz="900" b="0" i="0" u="none" strike="noStrike" dirty="0" smtClean="0">
                          <a:solidFill>
                            <a:srgbClr val="000000"/>
                          </a:solidFill>
                          <a:latin typeface="Calibri"/>
                        </a:rPr>
                        <a:t>=</a:t>
                      </a:r>
                      <a:r>
                        <a:rPr lang="en-US" sz="900" b="0" i="0" u="none" strike="noStrike" baseline="0" dirty="0" smtClean="0">
                          <a:solidFill>
                            <a:srgbClr val="000000"/>
                          </a:solidFill>
                          <a:latin typeface="Calibri"/>
                        </a:rPr>
                        <a:t> </a:t>
                      </a:r>
                      <a:r>
                        <a:rPr lang="en-US" sz="900" b="1" i="0" u="none" strike="noStrike" dirty="0" smtClean="0">
                          <a:solidFill>
                            <a:srgbClr val="000000"/>
                          </a:solidFill>
                          <a:latin typeface="Calibri"/>
                        </a:rPr>
                        <a:t>EMA63_Sl_I</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EMA21/ DJIA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smtClean="0">
                          <a:solidFill>
                            <a:srgbClr val="000000"/>
                          </a:solidFill>
                          <a:latin typeface="Calibri"/>
                        </a:rPr>
                        <a:t>EMA21_Sl_I</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dirty="0">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tc>
                  <a:txBody>
                    <a:bodyPr/>
                    <a:lstStyle/>
                    <a:p>
                      <a:pPr algn="l" fontAlgn="t"/>
                      <a:r>
                        <a:rPr lang="en-US" sz="900" b="0" i="0" u="none" strike="noStrike">
                          <a:solidFill>
                            <a:srgbClr val="000000"/>
                          </a:solidFill>
                          <a:latin typeface="Calibri"/>
                        </a:rPr>
                        <a:t>Min Max</a:t>
                      </a: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562222">
                <a:tc>
                  <a:txBody>
                    <a:bodyPr/>
                    <a:lstStyle/>
                    <a:p>
                      <a:pPr algn="l" fontAlgn="t"/>
                      <a:r>
                        <a:rPr lang="en-US" sz="900" b="1" i="0" u="none" strike="noStrike" dirty="0" smtClean="0">
                          <a:solidFill>
                            <a:srgbClr val="00B050"/>
                          </a:solidFill>
                          <a:latin typeface="Calibri"/>
                        </a:rPr>
                        <a:t> Input</a:t>
                      </a:r>
                      <a:endParaRPr lang="en-US" sz="900" b="1" i="0" u="none" strike="noStrike" dirty="0">
                        <a:solidFill>
                          <a:srgbClr val="00B05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Volatilities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Derived for each observation, from daily closes: </a:t>
                      </a:r>
                      <a:br>
                        <a:rPr lang="en-US" sz="900" b="0" i="0" u="none" strike="noStrike">
                          <a:solidFill>
                            <a:srgbClr val="000000"/>
                          </a:solidFill>
                          <a:latin typeface="Calibri"/>
                        </a:rPr>
                      </a:br>
                      <a:r>
                        <a:rPr lang="en-US" sz="900" b="0" i="0" u="none" strike="noStrike">
                          <a:solidFill>
                            <a:srgbClr val="000000"/>
                          </a:solidFill>
                          <a:latin typeface="Calibri"/>
                        </a:rPr>
                        <a:t> - 63 day actual annualized </a:t>
                      </a:r>
                      <a:r>
                        <a:rPr lang="en-US" sz="900" b="1" i="0" u="none" strike="noStrike">
                          <a:solidFill>
                            <a:srgbClr val="000000"/>
                          </a:solidFill>
                          <a:latin typeface="Calibri"/>
                        </a:rPr>
                        <a:t>(Vol63DayAnn)</a:t>
                      </a:r>
                      <a:r>
                        <a:rPr lang="en-US" sz="900" b="0" i="0" u="none" strike="noStrike">
                          <a:solidFill>
                            <a:srgbClr val="000000"/>
                          </a:solidFill>
                          <a:latin typeface="Calibri"/>
                        </a:rPr>
                        <a:t/>
                      </a:r>
                      <a:br>
                        <a:rPr lang="en-US" sz="900" b="0" i="0" u="none" strike="noStrike">
                          <a:solidFill>
                            <a:srgbClr val="000000"/>
                          </a:solidFill>
                          <a:latin typeface="Calibri"/>
                        </a:rPr>
                      </a:br>
                      <a:r>
                        <a:rPr lang="en-US" sz="900" b="0" i="0" u="none" strike="noStrike">
                          <a:solidFill>
                            <a:srgbClr val="000000"/>
                          </a:solidFill>
                          <a:latin typeface="Calibri"/>
                        </a:rPr>
                        <a:t>-  21 day actual annualized </a:t>
                      </a:r>
                      <a:r>
                        <a:rPr lang="en-US" sz="900" b="1" i="0" u="none" strike="noStrike">
                          <a:solidFill>
                            <a:srgbClr val="000000"/>
                          </a:solidFill>
                          <a:latin typeface="Calibri"/>
                        </a:rPr>
                        <a:t>(Vol21DayAnn)</a:t>
                      </a:r>
                      <a:r>
                        <a:rPr lang="en-US" sz="900" b="0" i="0" u="none" strike="noStrike">
                          <a:solidFill>
                            <a:srgbClr val="000000"/>
                          </a:solidFill>
                          <a:latin typeface="Calibri"/>
                        </a:rPr>
                        <a:t/>
                      </a:r>
                      <a:br>
                        <a:rPr lang="en-US" sz="900" b="0" i="0" u="none" strike="noStrike">
                          <a:solidFill>
                            <a:srgbClr val="000000"/>
                          </a:solidFill>
                          <a:latin typeface="Calibri"/>
                        </a:rPr>
                      </a:br>
                      <a:endParaRPr lang="en-US" sz="900" b="0" i="0" u="none" strike="noStrike">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tc>
                  <a:txBody>
                    <a:bodyPr/>
                    <a:lstStyle/>
                    <a:p>
                      <a:pPr algn="l" fontAlgn="t"/>
                      <a:r>
                        <a:rPr lang="en-US" sz="900" b="0" i="0" u="none" strike="noStrike" dirty="0">
                          <a:solidFill>
                            <a:srgbClr val="000000"/>
                          </a:solidFill>
                          <a:latin typeface="Calibri"/>
                        </a:rPr>
                        <a:t>Min </a:t>
                      </a:r>
                      <a:r>
                        <a:rPr lang="en-US" sz="900" b="0" i="0" u="none" strike="noStrike" dirty="0" smtClean="0">
                          <a:solidFill>
                            <a:srgbClr val="000000"/>
                          </a:solidFill>
                          <a:latin typeface="Calibri"/>
                        </a:rPr>
                        <a:t>Max </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890711">
                <a:tc>
                  <a:txBody>
                    <a:bodyPr/>
                    <a:lstStyle/>
                    <a:p>
                      <a:pPr algn="l" fontAlgn="t"/>
                      <a:r>
                        <a:rPr lang="en-US" sz="900" b="1" i="0" u="none" strike="noStrike" dirty="0" smtClean="0">
                          <a:solidFill>
                            <a:srgbClr val="0070C0"/>
                          </a:solidFill>
                          <a:latin typeface="Calibri"/>
                        </a:rPr>
                        <a:t> Target</a:t>
                      </a:r>
                      <a:endParaRPr lang="en-US" sz="900" b="1" i="0" u="none" strike="noStrike" dirty="0">
                        <a:solidFill>
                          <a:srgbClr val="0070C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a:solidFill>
                            <a:srgbClr val="000000"/>
                          </a:solidFill>
                          <a:latin typeface="Calibri"/>
                        </a:rPr>
                        <a:t>Return Measure</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dirty="0" smtClean="0">
                          <a:solidFill>
                            <a:srgbClr val="000000"/>
                          </a:solidFill>
                          <a:latin typeface="Calibri"/>
                        </a:rPr>
                        <a:t>In </a:t>
                      </a:r>
                      <a:r>
                        <a:rPr lang="en-US" sz="900" b="0" i="1" u="none" strike="noStrike" dirty="0" smtClean="0">
                          <a:solidFill>
                            <a:srgbClr val="000000"/>
                          </a:solidFill>
                          <a:latin typeface="Calibri"/>
                        </a:rPr>
                        <a:t>Training</a:t>
                      </a:r>
                      <a:r>
                        <a:rPr lang="en-US" sz="900" b="0" i="0" u="none" strike="noStrike" dirty="0" smtClean="0">
                          <a:solidFill>
                            <a:srgbClr val="000000"/>
                          </a:solidFill>
                          <a:latin typeface="Calibri"/>
                        </a:rPr>
                        <a:t> data, Derived </a:t>
                      </a:r>
                      <a:r>
                        <a:rPr lang="en-US" sz="900" b="0" i="0" u="none" strike="noStrike" dirty="0">
                          <a:solidFill>
                            <a:srgbClr val="000000"/>
                          </a:solidFill>
                          <a:latin typeface="Calibri"/>
                        </a:rPr>
                        <a:t>from Returns</a:t>
                      </a:r>
                      <a:r>
                        <a:rPr lang="en-US" sz="900" b="1" i="0" u="none" strike="noStrike" dirty="0">
                          <a:solidFill>
                            <a:srgbClr val="000000"/>
                          </a:solidFill>
                          <a:latin typeface="Calibri"/>
                        </a:rPr>
                        <a:t/>
                      </a:r>
                      <a:br>
                        <a:rPr lang="en-US" sz="900" b="1" i="0" u="none" strike="noStrike" dirty="0">
                          <a:solidFill>
                            <a:srgbClr val="000000"/>
                          </a:solidFill>
                          <a:latin typeface="Calibri"/>
                        </a:rPr>
                      </a:br>
                      <a:r>
                        <a:rPr lang="en-US" sz="900" b="0" i="0" u="none" strike="noStrike" dirty="0">
                          <a:solidFill>
                            <a:srgbClr val="000000"/>
                          </a:solidFill>
                          <a:latin typeface="Calibri"/>
                        </a:rPr>
                        <a:t>- Average (1M+1Q)/2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err="1" smtClean="0">
                          <a:solidFill>
                            <a:srgbClr val="000000"/>
                          </a:solidFill>
                          <a:latin typeface="Calibri"/>
                        </a:rPr>
                        <a:t>FwdEReturn</a:t>
                      </a:r>
                      <a:r>
                        <a:rPr lang="en-US" sz="900" b="0" i="0" u="none" strike="noStrike" dirty="0">
                          <a:solidFill>
                            <a:srgbClr val="000000"/>
                          </a:solidFill>
                          <a:latin typeface="Calibri"/>
                        </a:rPr>
                        <a:t/>
                      </a:r>
                      <a:br>
                        <a:rPr lang="en-US" sz="900" b="0" i="0" u="none" strike="noStrike" dirty="0">
                          <a:solidFill>
                            <a:srgbClr val="000000"/>
                          </a:solidFill>
                          <a:latin typeface="Calibri"/>
                        </a:rPr>
                      </a:b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pl-PL" sz="900" b="1" i="0" u="none" strike="noStrike" dirty="0">
                          <a:solidFill>
                            <a:srgbClr val="000000"/>
                          </a:solidFill>
                          <a:latin typeface="Calibri"/>
                        </a:rPr>
                        <a:t>Outlier:</a:t>
                      </a:r>
                      <a:r>
                        <a:rPr lang="pl-PL" sz="900" b="0" i="0" u="none" strike="noStrike" dirty="0">
                          <a:solidFill>
                            <a:srgbClr val="000000"/>
                          </a:solidFill>
                          <a:latin typeface="Calibri"/>
                        </a:rPr>
                        <a:t> less than -3Z</a:t>
                      </a:r>
                      <a:br>
                        <a:rPr lang="pl-PL" sz="900" b="0" i="0" u="none" strike="noStrike" dirty="0">
                          <a:solidFill>
                            <a:srgbClr val="000000"/>
                          </a:solidFill>
                          <a:latin typeface="Calibri"/>
                        </a:rPr>
                      </a:br>
                      <a:r>
                        <a:rPr lang="pl-PL" sz="900" b="0" i="0" u="none" strike="noStrike" dirty="0" smtClean="0">
                          <a:solidFill>
                            <a:srgbClr val="000000"/>
                          </a:solidFill>
                          <a:latin typeface="Calibri"/>
                        </a:rPr>
                        <a:t>0</a:t>
                      </a:r>
                      <a:r>
                        <a:rPr lang="en-US" sz="900" b="0" i="0" u="none" strike="noStrike" dirty="0" smtClean="0">
                          <a:solidFill>
                            <a:srgbClr val="000000"/>
                          </a:solidFill>
                          <a:latin typeface="Calibri"/>
                        </a:rPr>
                        <a:t> (Sell) </a:t>
                      </a:r>
                      <a:r>
                        <a:rPr lang="pl-PL" sz="900" b="0" i="0" u="none" strike="noStrike" dirty="0" smtClean="0">
                          <a:solidFill>
                            <a:srgbClr val="000000"/>
                          </a:solidFill>
                          <a:latin typeface="Calibri"/>
                        </a:rPr>
                        <a:t>: </a:t>
                      </a:r>
                      <a:r>
                        <a:rPr lang="pl-PL" sz="900" b="0" i="0" u="none" strike="noStrike" dirty="0">
                          <a:solidFill>
                            <a:srgbClr val="000000"/>
                          </a:solidFill>
                          <a:latin typeface="Calibri"/>
                        </a:rPr>
                        <a:t>-3Z to </a:t>
                      </a:r>
                      <a:r>
                        <a:rPr lang="pl-PL" sz="900" b="0" i="0" u="none" strike="noStrike" dirty="0" smtClean="0">
                          <a:solidFill>
                            <a:srgbClr val="000000"/>
                          </a:solidFill>
                          <a:latin typeface="Calibri"/>
                        </a:rPr>
                        <a:t>– </a:t>
                      </a:r>
                      <a:r>
                        <a:rPr lang="en-US" sz="900" b="0" i="0" u="none" strike="noStrike" dirty="0" smtClean="0">
                          <a:solidFill>
                            <a:srgbClr val="000000"/>
                          </a:solidFill>
                          <a:latin typeface="Calibri"/>
                        </a:rPr>
                        <a:t>0.5Z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en-US" sz="900" b="0" i="0" u="none" strike="noStrike" dirty="0" smtClean="0">
                          <a:solidFill>
                            <a:srgbClr val="000000"/>
                          </a:solidFill>
                          <a:latin typeface="Calibri"/>
                        </a:rPr>
                        <a:t>1(Hold)</a:t>
                      </a:r>
                      <a:r>
                        <a:rPr lang="en-US" sz="900" b="0" i="0" u="none" strike="noStrike" baseline="0" dirty="0" smtClean="0">
                          <a:solidFill>
                            <a:srgbClr val="000000"/>
                          </a:solidFill>
                          <a:latin typeface="Calibri"/>
                        </a:rPr>
                        <a:t> </a:t>
                      </a:r>
                      <a:r>
                        <a:rPr lang="en-US" sz="900" b="0" i="0" u="none" strike="noStrike" dirty="0" smtClean="0">
                          <a:solidFill>
                            <a:srgbClr val="000000"/>
                          </a:solidFill>
                          <a:latin typeface="Calibri"/>
                        </a:rPr>
                        <a:t>:</a:t>
                      </a:r>
                      <a:r>
                        <a:rPr lang="en-US" sz="900" b="0" i="0" u="none" strike="noStrike" baseline="0" dirty="0" smtClean="0">
                          <a:solidFill>
                            <a:srgbClr val="000000"/>
                          </a:solidFill>
                          <a:latin typeface="Calibri"/>
                        </a:rPr>
                        <a:t>   -0.5 Z to 0.5 Z</a:t>
                      </a:r>
                      <a:endParaRPr lang="en-US" sz="900" b="0" i="0" u="none" strike="noStrike" dirty="0" smtClean="0">
                        <a:solidFill>
                          <a:srgbClr val="000000"/>
                        </a:solidFill>
                        <a:latin typeface="Calibri"/>
                      </a:endParaRPr>
                    </a:p>
                    <a:p>
                      <a:pPr algn="l" fontAlgn="t"/>
                      <a:r>
                        <a:rPr lang="en-US" sz="900" b="0" i="0" u="none" strike="noStrike" dirty="0" smtClean="0">
                          <a:solidFill>
                            <a:srgbClr val="000000"/>
                          </a:solidFill>
                          <a:latin typeface="Calibri"/>
                        </a:rPr>
                        <a:t>2 (Buy) </a:t>
                      </a:r>
                      <a:r>
                        <a:rPr lang="pl-PL" sz="900" b="0" i="0" u="none" strike="noStrike" dirty="0" smtClean="0">
                          <a:solidFill>
                            <a:srgbClr val="000000"/>
                          </a:solidFill>
                          <a:latin typeface="Calibri"/>
                        </a:rPr>
                        <a:t>: </a:t>
                      </a:r>
                      <a:r>
                        <a:rPr lang="en-US" sz="900" b="0" i="0" u="none" strike="noStrike" baseline="0" dirty="0" smtClean="0">
                          <a:solidFill>
                            <a:srgbClr val="000000"/>
                          </a:solidFill>
                          <a:latin typeface="Calibri"/>
                        </a:rPr>
                        <a:t> 0.5</a:t>
                      </a:r>
                      <a:r>
                        <a:rPr lang="pl-PL" sz="900" b="0" i="0" u="none" strike="noStrike" dirty="0" smtClean="0">
                          <a:solidFill>
                            <a:srgbClr val="000000"/>
                          </a:solidFill>
                          <a:latin typeface="Calibri"/>
                        </a:rPr>
                        <a:t>Z </a:t>
                      </a:r>
                      <a:r>
                        <a:rPr lang="en-US" sz="900" b="0" i="0" u="none" strike="noStrike" dirty="0" smtClean="0">
                          <a:solidFill>
                            <a:srgbClr val="000000"/>
                          </a:solidFill>
                          <a:latin typeface="Calibri"/>
                        </a:rPr>
                        <a:t> </a:t>
                      </a:r>
                      <a:r>
                        <a:rPr lang="pl-PL" sz="900" b="0" i="0" u="none" strike="noStrike" dirty="0" smtClean="0">
                          <a:solidFill>
                            <a:srgbClr val="000000"/>
                          </a:solidFill>
                          <a:latin typeface="Calibri"/>
                        </a:rPr>
                        <a:t>to 3Z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1" i="0" u="none" strike="noStrike" dirty="0">
                          <a:solidFill>
                            <a:srgbClr val="000000"/>
                          </a:solidFill>
                          <a:latin typeface="Calibri"/>
                        </a:rPr>
                        <a:t>Outlier:</a:t>
                      </a:r>
                      <a:r>
                        <a:rPr lang="pl-PL" sz="900" b="0" i="0" u="none" strike="noStrike" dirty="0">
                          <a:solidFill>
                            <a:srgbClr val="000000"/>
                          </a:solidFill>
                          <a:latin typeface="Calibri"/>
                        </a:rPr>
                        <a:t> more  than 3Z</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dirty="0">
                          <a:solidFill>
                            <a:srgbClr val="000000"/>
                          </a:solidFill>
                          <a:latin typeface="Calibri"/>
                        </a:rPr>
                        <a:t>Min Max</a:t>
                      </a: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r>
            </a:tbl>
          </a:graphicData>
        </a:graphic>
      </p:graphicFrame>
      <p:sp>
        <p:nvSpPr>
          <p:cNvPr id="5" name="Content Placeholder 2"/>
          <p:cNvSpPr>
            <a:spLocks noGrp="1"/>
          </p:cNvSpPr>
          <p:nvPr>
            <p:ph sz="quarter" idx="1"/>
          </p:nvPr>
        </p:nvSpPr>
        <p:spPr>
          <a:xfrm>
            <a:off x="152400" y="1219200"/>
            <a:ext cx="8839200" cy="2209800"/>
          </a:xfrm>
        </p:spPr>
        <p:txBody>
          <a:bodyPr>
            <a:normAutofit/>
          </a:bodyPr>
          <a:lstStyle/>
          <a:p>
            <a:r>
              <a:rPr lang="en-US" sz="1800" b="1" dirty="0" smtClean="0">
                <a:solidFill>
                  <a:schemeClr val="bg2">
                    <a:lumMod val="10000"/>
                  </a:schemeClr>
                </a:solidFill>
                <a:latin typeface="Calibri" pitchFamily="34" charset="0"/>
                <a:cs typeface="Calibri" pitchFamily="34" charset="0"/>
              </a:rPr>
              <a:t>Decision tree</a:t>
            </a:r>
          </a:p>
          <a:p>
            <a:pPr lvl="1"/>
            <a:r>
              <a:rPr lang="en-US" sz="1800" dirty="0" smtClean="0">
                <a:solidFill>
                  <a:schemeClr val="bg2">
                    <a:lumMod val="10000"/>
                  </a:schemeClr>
                </a:solidFill>
                <a:latin typeface="Calibri" pitchFamily="34" charset="0"/>
                <a:cs typeface="Calibri" pitchFamily="34" charset="0"/>
              </a:rPr>
              <a:t>For efficiency, translated continuous inputs and target variable into categorical values</a:t>
            </a:r>
          </a:p>
          <a:p>
            <a:pPr lvl="1"/>
            <a:r>
              <a:rPr lang="en-US" sz="1800" dirty="0" smtClean="0">
                <a:solidFill>
                  <a:schemeClr val="bg2">
                    <a:lumMod val="10000"/>
                  </a:schemeClr>
                </a:solidFill>
                <a:latin typeface="Calibri" pitchFamily="34" charset="0"/>
                <a:cs typeface="Calibri" pitchFamily="34" charset="0"/>
              </a:rPr>
              <a:t>Build decision tree with training data</a:t>
            </a:r>
          </a:p>
          <a:p>
            <a:pPr lvl="1"/>
            <a:r>
              <a:rPr lang="en-US" sz="1800" dirty="0" smtClean="0">
                <a:solidFill>
                  <a:schemeClr val="bg2">
                    <a:lumMod val="10000"/>
                  </a:schemeClr>
                </a:solidFill>
                <a:latin typeface="Calibri" pitchFamily="34" charset="0"/>
                <a:cs typeface="Calibri" pitchFamily="34" charset="0"/>
              </a:rPr>
              <a:t>Test and iterated with testing data</a:t>
            </a:r>
          </a:p>
          <a:p>
            <a:pPr lvl="1"/>
            <a:r>
              <a:rPr lang="en-US" sz="1800" dirty="0" smtClean="0">
                <a:solidFill>
                  <a:schemeClr val="bg2">
                    <a:lumMod val="10000"/>
                  </a:schemeClr>
                </a:solidFill>
                <a:latin typeface="Calibri" pitchFamily="34" charset="0"/>
                <a:cs typeface="Calibri" pitchFamily="34" charset="0"/>
              </a:rPr>
              <a:t>Ran and plotted results with validation data</a:t>
            </a:r>
          </a:p>
          <a:p>
            <a:r>
              <a:rPr lang="en-US" sz="1800" b="1" dirty="0" smtClean="0">
                <a:solidFill>
                  <a:schemeClr val="bg2">
                    <a:lumMod val="10000"/>
                  </a:schemeClr>
                </a:solidFill>
                <a:latin typeface="Calibri" pitchFamily="34" charset="0"/>
                <a:cs typeface="Calibri" pitchFamily="34" charset="0"/>
              </a:rPr>
              <a:t>Inputs and Outputs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1219200"/>
            <a:ext cx="8610600" cy="4937760"/>
          </a:xfrm>
        </p:spPr>
        <p:txBody>
          <a:bodyPr>
            <a:normAutofit/>
          </a:bodyPr>
          <a:lstStyle/>
          <a:p>
            <a:r>
              <a:rPr lang="en-US" sz="2400" b="1" dirty="0" smtClean="0">
                <a:solidFill>
                  <a:schemeClr val="bg2">
                    <a:lumMod val="10000"/>
                  </a:schemeClr>
                </a:solidFill>
                <a:latin typeface="Calibri" pitchFamily="34" charset="0"/>
                <a:cs typeface="Calibri" pitchFamily="34" charset="0"/>
              </a:rPr>
              <a:t>C5 was used</a:t>
            </a:r>
          </a:p>
          <a:p>
            <a:pPr lvl="1"/>
            <a:r>
              <a:rPr lang="en-US" dirty="0" smtClean="0"/>
              <a:t>Both C4.5 and C5.0 can produce classifiers expressed either as decision trees or </a:t>
            </a:r>
            <a:r>
              <a:rPr lang="en-US" dirty="0" err="1" smtClean="0"/>
              <a:t>rulesets</a:t>
            </a:r>
            <a:r>
              <a:rPr lang="en-US" dirty="0" smtClean="0"/>
              <a:t>. C5.0 embodies new algorithms for generating </a:t>
            </a:r>
            <a:r>
              <a:rPr lang="en-US" dirty="0" err="1" smtClean="0"/>
              <a:t>rulesets</a:t>
            </a:r>
            <a:r>
              <a:rPr lang="en-US" dirty="0" smtClean="0"/>
              <a:t>, with improvements </a:t>
            </a:r>
          </a:p>
          <a:p>
            <a:pPr lvl="2"/>
            <a:r>
              <a:rPr lang="en-US" i="1" dirty="0" smtClean="0"/>
              <a:t>Accuracy:</a:t>
            </a:r>
            <a:r>
              <a:rPr lang="en-US" dirty="0" smtClean="0"/>
              <a:t> The C5.0 </a:t>
            </a:r>
            <a:r>
              <a:rPr lang="en-US" dirty="0" err="1" smtClean="0"/>
              <a:t>rulesets</a:t>
            </a:r>
            <a:r>
              <a:rPr lang="en-US" dirty="0" smtClean="0"/>
              <a:t> can produce lower error rates / smaller </a:t>
            </a:r>
            <a:r>
              <a:rPr lang="en-US" dirty="0" err="1" smtClean="0"/>
              <a:t>rulesets</a:t>
            </a:r>
            <a:r>
              <a:rPr lang="en-US" dirty="0" smtClean="0"/>
              <a:t>. </a:t>
            </a:r>
          </a:p>
          <a:p>
            <a:pPr lvl="2"/>
            <a:r>
              <a:rPr lang="en-US" i="1" dirty="0" smtClean="0"/>
              <a:t>Speed:</a:t>
            </a:r>
            <a:r>
              <a:rPr lang="en-US" dirty="0" smtClean="0"/>
              <a:t> C5.0 is faster; it uses different algorithms and is highly optimized. </a:t>
            </a:r>
          </a:p>
          <a:p>
            <a:pPr lvl="2"/>
            <a:r>
              <a:rPr lang="en-US" i="1" dirty="0" smtClean="0"/>
              <a:t>Memory:</a:t>
            </a:r>
            <a:r>
              <a:rPr lang="en-US" dirty="0" smtClean="0"/>
              <a:t> C5.0 commonly uses an order of magnitude less memory than C4.5 during </a:t>
            </a:r>
            <a:r>
              <a:rPr lang="en-US" dirty="0" err="1" smtClean="0"/>
              <a:t>ruleset</a:t>
            </a:r>
            <a:r>
              <a:rPr lang="en-US" dirty="0" smtClean="0"/>
              <a:t> construction. </a:t>
            </a:r>
          </a:p>
          <a:p>
            <a:pPr lvl="1"/>
            <a:r>
              <a:rPr lang="en-US" sz="2100" b="1" dirty="0" smtClean="0">
                <a:solidFill>
                  <a:schemeClr val="bg2">
                    <a:lumMod val="10000"/>
                  </a:schemeClr>
                </a:solidFill>
                <a:latin typeface="Calibri" pitchFamily="34" charset="0"/>
                <a:cs typeface="Calibri" pitchFamily="34" charset="0"/>
              </a:rPr>
              <a:t>Reference - </a:t>
            </a:r>
            <a:r>
              <a:rPr lang="en-US" sz="2100" b="1" dirty="0" smtClean="0">
                <a:solidFill>
                  <a:schemeClr val="bg2">
                    <a:lumMod val="10000"/>
                  </a:schemeClr>
                </a:solidFill>
                <a:latin typeface="Calibri" pitchFamily="34" charset="0"/>
                <a:cs typeface="Calibri" pitchFamily="34" charset="0"/>
                <a:hlinkClick r:id="rId2"/>
              </a:rPr>
              <a:t>http://rulequest.com/see5-comparison.html</a:t>
            </a:r>
            <a:r>
              <a:rPr lang="en-US" sz="2100" b="1" dirty="0" smtClean="0">
                <a:solidFill>
                  <a:schemeClr val="bg2">
                    <a:lumMod val="10000"/>
                  </a:schemeClr>
                </a:solidFill>
                <a:latin typeface="Calibri" pitchFamily="34" charset="0"/>
                <a:cs typeface="Calibri" pitchFamily="34" charset="0"/>
              </a:rPr>
              <a:t> </a:t>
            </a:r>
          </a:p>
          <a:p>
            <a:pPr marL="274320" lvl="1">
              <a:spcBef>
                <a:spcPts val="600"/>
              </a:spcBef>
              <a:buClr>
                <a:schemeClr val="accent1"/>
              </a:buClr>
            </a:pPr>
            <a:r>
              <a:rPr lang="en-US" i="1" dirty="0" smtClean="0"/>
              <a:t>Used R C50 package</a:t>
            </a:r>
          </a:p>
        </p:txBody>
      </p:sp>
      <p:sp>
        <p:nvSpPr>
          <p:cNvPr id="6" name="Title 1"/>
          <p:cNvSpPr>
            <a:spLocks noGrp="1"/>
          </p:cNvSpPr>
          <p:nvPr>
            <p:ph type="title"/>
          </p:nvPr>
        </p:nvSpPr>
        <p:spPr>
          <a:xfrm>
            <a:off x="457200" y="152400"/>
            <a:ext cx="8229600" cy="990600"/>
          </a:xfrm>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C50 Decision Tree – C5 </a:t>
            </a:r>
            <a:r>
              <a:rPr lang="en-US" sz="2200" dirty="0" err="1" smtClean="0">
                <a:solidFill>
                  <a:schemeClr val="bg2">
                    <a:lumMod val="10000"/>
                  </a:schemeClr>
                </a:solidFill>
                <a:latin typeface="Calibri" pitchFamily="34" charset="0"/>
                <a:cs typeface="Calibri" pitchFamily="34" charset="0"/>
              </a:rPr>
              <a:t>vs</a:t>
            </a:r>
            <a:r>
              <a:rPr lang="en-US" sz="2200" dirty="0" smtClean="0">
                <a:solidFill>
                  <a:schemeClr val="bg2">
                    <a:lumMod val="10000"/>
                  </a:schemeClr>
                </a:solidFill>
                <a:latin typeface="Calibri" pitchFamily="34" charset="0"/>
                <a:cs typeface="Calibri" pitchFamily="34" charset="0"/>
              </a:rPr>
              <a:t> C4.5</a:t>
            </a:r>
            <a:endParaRPr lang="en-US" sz="2200" dirty="0">
              <a:solidFill>
                <a:schemeClr val="bg2">
                  <a:lumMod val="1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C50 Decision Tree –</a:t>
            </a:r>
            <a:endParaRPr lang="en-US" sz="2200" dirty="0">
              <a:solidFill>
                <a:schemeClr val="bg2">
                  <a:lumMod val="10000"/>
                </a:schemeClr>
              </a:solidFill>
              <a:latin typeface="Calibri" pitchFamily="34" charset="0"/>
              <a:cs typeface="Calibri" pitchFamily="34" charset="0"/>
            </a:endParaRPr>
          </a:p>
        </p:txBody>
      </p:sp>
      <p:sp>
        <p:nvSpPr>
          <p:cNvPr id="4" name="Content Placeholder 2"/>
          <p:cNvSpPr>
            <a:spLocks noGrp="1"/>
          </p:cNvSpPr>
          <p:nvPr>
            <p:ph sz="quarter" idx="1"/>
          </p:nvPr>
        </p:nvSpPr>
        <p:spPr>
          <a:xfrm>
            <a:off x="152400" y="1219200"/>
            <a:ext cx="8839200" cy="2209800"/>
          </a:xfrm>
        </p:spPr>
        <p:txBody>
          <a:bodyPr>
            <a:normAutofit fontScale="92500" lnSpcReduction="20000"/>
          </a:bodyPr>
          <a:lstStyle/>
          <a:p>
            <a:r>
              <a:rPr lang="en-US" sz="1800" b="1" dirty="0" smtClean="0">
                <a:solidFill>
                  <a:schemeClr val="bg2">
                    <a:lumMod val="10000"/>
                  </a:schemeClr>
                </a:solidFill>
                <a:latin typeface="Calibri" pitchFamily="34" charset="0"/>
                <a:cs typeface="Calibri" pitchFamily="34" charset="0"/>
              </a:rPr>
              <a:t>Tuning</a:t>
            </a:r>
          </a:p>
          <a:p>
            <a:pPr lvl="1"/>
            <a:r>
              <a:rPr lang="en-US" sz="1800" dirty="0" smtClean="0">
                <a:solidFill>
                  <a:schemeClr val="bg2">
                    <a:lumMod val="10000"/>
                  </a:schemeClr>
                </a:solidFill>
                <a:latin typeface="Calibri" pitchFamily="34" charset="0"/>
                <a:cs typeface="Calibri" pitchFamily="34" charset="0"/>
              </a:rPr>
              <a:t>Trained and tuned a set of decision trees using C50 (using the R C50 package) </a:t>
            </a:r>
          </a:p>
          <a:p>
            <a:pPr lvl="1"/>
            <a:r>
              <a:rPr lang="en-US" sz="1800" dirty="0" smtClean="0">
                <a:solidFill>
                  <a:schemeClr val="bg2">
                    <a:lumMod val="10000"/>
                  </a:schemeClr>
                </a:solidFill>
                <a:latin typeface="Calibri" pitchFamily="34" charset="0"/>
                <a:cs typeface="Calibri" pitchFamily="34" charset="0"/>
              </a:rPr>
              <a:t>Tried different time periods, training and test data sets, and classification schemes for target variable</a:t>
            </a:r>
          </a:p>
          <a:p>
            <a:pPr lvl="1"/>
            <a:r>
              <a:rPr lang="en-US" sz="1800" dirty="0" smtClean="0">
                <a:solidFill>
                  <a:schemeClr val="bg2">
                    <a:lumMod val="10000"/>
                  </a:schemeClr>
                </a:solidFill>
                <a:latin typeface="Calibri" pitchFamily="34" charset="0"/>
                <a:cs typeface="Calibri" pitchFamily="34" charset="0"/>
              </a:rPr>
              <a:t>The chosen decision tree was used to predict Buy | Hold | Sell recommendations  for the Validation data</a:t>
            </a:r>
          </a:p>
          <a:p>
            <a:pPr lvl="1"/>
            <a:r>
              <a:rPr lang="en-US" sz="1800" dirty="0" smtClean="0">
                <a:solidFill>
                  <a:schemeClr val="bg2">
                    <a:lumMod val="10000"/>
                  </a:schemeClr>
                </a:solidFill>
                <a:latin typeface="Calibri" pitchFamily="34" charset="0"/>
                <a:cs typeface="Calibri" pitchFamily="34" charset="0"/>
              </a:rPr>
              <a:t>The objective was to find the right balance of right level of complexity of the tree without over fitting the model</a:t>
            </a:r>
          </a:p>
        </p:txBody>
      </p:sp>
      <p:pic>
        <p:nvPicPr>
          <p:cNvPr id="113667" name="Picture 3"/>
          <p:cNvPicPr>
            <a:picLocks noChangeAspect="1" noChangeArrowheads="1"/>
          </p:cNvPicPr>
          <p:nvPr/>
        </p:nvPicPr>
        <p:blipFill>
          <a:blip r:embed="rId2" cstate="print"/>
          <a:srcRect/>
          <a:stretch>
            <a:fillRect/>
          </a:stretch>
        </p:blipFill>
        <p:spPr bwMode="auto">
          <a:xfrm>
            <a:off x="3962400" y="3352800"/>
            <a:ext cx="3838575"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C50 Decision Tree –Tuning Iterations [ Results Next Page ]</a:t>
            </a:r>
            <a:endParaRPr lang="en-US" sz="2200" dirty="0">
              <a:solidFill>
                <a:schemeClr val="bg2">
                  <a:lumMod val="10000"/>
                </a:schemeClr>
              </a:solidFill>
              <a:latin typeface="Calibri" pitchFamily="34" charset="0"/>
              <a:cs typeface="Calibri" pitchFamily="34" charset="0"/>
            </a:endParaRPr>
          </a:p>
        </p:txBody>
      </p:sp>
      <p:graphicFrame>
        <p:nvGraphicFramePr>
          <p:cNvPr id="3" name="Table 2"/>
          <p:cNvGraphicFramePr>
            <a:graphicFrameLocks noGrp="1"/>
          </p:cNvGraphicFramePr>
          <p:nvPr/>
        </p:nvGraphicFramePr>
        <p:xfrm>
          <a:off x="381000" y="1219200"/>
          <a:ext cx="8458200" cy="5105400"/>
        </p:xfrm>
        <a:graphic>
          <a:graphicData uri="http://schemas.openxmlformats.org/drawingml/2006/table">
            <a:tbl>
              <a:tblPr firstRow="1" bandRow="1">
                <a:tableStyleId>{2D5ABB26-0587-4C30-8999-92F81FD0307C}</a:tableStyleId>
              </a:tblPr>
              <a:tblGrid>
                <a:gridCol w="2819400"/>
                <a:gridCol w="2819400"/>
                <a:gridCol w="2819400"/>
              </a:tblGrid>
              <a:tr h="1701800">
                <a:tc>
                  <a:txBody>
                    <a:bodyPr/>
                    <a:lstStyle/>
                    <a:p>
                      <a:pPr algn="l"/>
                      <a:r>
                        <a:rPr lang="en-US" sz="1600" b="1" dirty="0" smtClean="0">
                          <a:latin typeface="Calibri" pitchFamily="34" charset="0"/>
                          <a:cs typeface="Calibri" pitchFamily="34" charset="0"/>
                        </a:rPr>
                        <a:t>Initial Training Run: Weekly</a:t>
                      </a:r>
                    </a:p>
                    <a:p>
                      <a:pPr algn="l"/>
                      <a:endParaRPr lang="en-US" sz="1400" b="1" dirty="0" smtClean="0">
                        <a:latin typeface="Calibri" pitchFamily="34" charset="0"/>
                        <a:cs typeface="Calibri" pitchFamily="34" charset="0"/>
                      </a:endParaRPr>
                    </a:p>
                    <a:p>
                      <a:pPr algn="l">
                        <a:buFont typeface="Arial" pitchFamily="34" charset="0"/>
                        <a:buChar char="•"/>
                      </a:pPr>
                      <a:r>
                        <a:rPr lang="en-US" sz="1200" b="0" dirty="0" smtClean="0">
                          <a:latin typeface="Calibri" pitchFamily="34" charset="0"/>
                          <a:cs typeface="Calibri" pitchFamily="34" charset="0"/>
                        </a:rPr>
                        <a:t>Train with</a:t>
                      </a:r>
                      <a:r>
                        <a:rPr lang="en-US" sz="1200" b="0" baseline="0" dirty="0" smtClean="0">
                          <a:latin typeface="Calibri" pitchFamily="34" charset="0"/>
                          <a:cs typeface="Calibri" pitchFamily="34" charset="0"/>
                        </a:rPr>
                        <a:t> </a:t>
                      </a:r>
                      <a:r>
                        <a:rPr lang="en-US" sz="1200" b="1" baseline="0" dirty="0" smtClean="0">
                          <a:latin typeface="Calibri" pitchFamily="34" charset="0"/>
                          <a:cs typeface="Calibri" pitchFamily="34" charset="0"/>
                        </a:rPr>
                        <a:t>end of week</a:t>
                      </a:r>
                      <a:r>
                        <a:rPr lang="en-US" sz="1200" b="1" dirty="0" smtClean="0">
                          <a:latin typeface="Calibri" pitchFamily="34" charset="0"/>
                          <a:cs typeface="Calibri" pitchFamily="34" charset="0"/>
                        </a:rPr>
                        <a:t> </a:t>
                      </a:r>
                      <a:r>
                        <a:rPr lang="en-US" sz="1200" b="0" dirty="0" smtClean="0">
                          <a:latin typeface="Calibri" pitchFamily="34" charset="0"/>
                          <a:cs typeface="Calibri" pitchFamily="34" charset="0"/>
                        </a:rPr>
                        <a:t>Training Data</a:t>
                      </a:r>
                    </a:p>
                    <a:p>
                      <a:pPr algn="l">
                        <a:buFont typeface="Arial" pitchFamily="34" charset="0"/>
                        <a:buChar char="•"/>
                      </a:pPr>
                      <a:r>
                        <a:rPr lang="en-US" sz="1200" b="0" dirty="0" smtClean="0">
                          <a:latin typeface="Calibri" pitchFamily="34" charset="0"/>
                          <a:cs typeface="Calibri" pitchFamily="34" charset="0"/>
                        </a:rPr>
                        <a:t>Cover </a:t>
                      </a:r>
                      <a:r>
                        <a:rPr lang="en-US" sz="1200" b="1" dirty="0" smtClean="0">
                          <a:latin typeface="Calibri" pitchFamily="34" charset="0"/>
                          <a:cs typeface="Calibri" pitchFamily="34" charset="0"/>
                        </a:rPr>
                        <a:t>entire time period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Calibri" pitchFamily="34" charset="0"/>
                          <a:cs typeface="Calibri" pitchFamily="34" charset="0"/>
                        </a:rPr>
                        <a:t>Target : </a:t>
                      </a:r>
                      <a:r>
                        <a:rPr lang="en-US" sz="1200" b="1" dirty="0" smtClean="0">
                          <a:solidFill>
                            <a:srgbClr val="FF0000"/>
                          </a:solidFill>
                          <a:latin typeface="Calibri" pitchFamily="34" charset="0"/>
                          <a:cs typeface="Calibri" pitchFamily="34" charset="0"/>
                        </a:rPr>
                        <a:t>Sell</a:t>
                      </a:r>
                      <a:r>
                        <a:rPr lang="en-US" sz="1200" b="0" dirty="0" smtClean="0">
                          <a:latin typeface="Calibri" pitchFamily="34" charset="0"/>
                          <a:cs typeface="Calibri" pitchFamily="34" charset="0"/>
                        </a:rPr>
                        <a:t> | Hold</a:t>
                      </a:r>
                      <a:r>
                        <a:rPr lang="en-US" sz="1200" b="0" baseline="0" dirty="0" smtClean="0">
                          <a:latin typeface="Calibri" pitchFamily="34" charset="0"/>
                          <a:cs typeface="Calibri" pitchFamily="34" charset="0"/>
                        </a:rPr>
                        <a:t> | </a:t>
                      </a:r>
                      <a:r>
                        <a:rPr lang="en-US" sz="1200" b="1" baseline="0" dirty="0" smtClean="0">
                          <a:solidFill>
                            <a:srgbClr val="00B050"/>
                          </a:solidFill>
                          <a:latin typeface="Calibri" pitchFamily="34" charset="0"/>
                          <a:cs typeface="Calibri" pitchFamily="34" charset="0"/>
                        </a:rPr>
                        <a:t>Buy</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latin typeface="Calibri" pitchFamily="34" charset="0"/>
                          <a:cs typeface="Calibri" pitchFamily="34" charset="0"/>
                        </a:rPr>
                        <a:t>NOTE</a:t>
                      </a:r>
                      <a:r>
                        <a:rPr lang="en-US" sz="1200" b="0" dirty="0" smtClean="0">
                          <a:latin typeface="Calibri" pitchFamily="34" charset="0"/>
                          <a:cs typeface="Calibri" pitchFamily="34" charset="0"/>
                        </a:rPr>
                        <a:t>: </a:t>
                      </a:r>
                      <a:r>
                        <a:rPr lang="en-US" sz="1200" b="1" dirty="0" smtClean="0">
                          <a:solidFill>
                            <a:srgbClr val="00B0F0"/>
                          </a:solidFill>
                          <a:latin typeface="Calibri" pitchFamily="34" charset="0"/>
                          <a:cs typeface="Calibri" pitchFamily="34" charset="0"/>
                        </a:rPr>
                        <a:t>baseline</a:t>
                      </a:r>
                      <a:r>
                        <a:rPr lang="en-US" sz="1200" b="0" baseline="0" dirty="0" smtClean="0">
                          <a:latin typeface="Calibri" pitchFamily="34" charset="0"/>
                          <a:cs typeface="Calibri" pitchFamily="34" charset="0"/>
                        </a:rPr>
                        <a:t> training run</a:t>
                      </a:r>
                      <a:endParaRPr lang="en-US" sz="1200" b="1" baseline="0" dirty="0" smtClean="0">
                        <a:solidFill>
                          <a:srgbClr val="00B050"/>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100" b="1" dirty="0" smtClean="0">
                        <a:solidFill>
                          <a:srgbClr val="00B050"/>
                        </a:solidFill>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lang="en-US" sz="1600" b="1" dirty="0" smtClean="0">
                          <a:latin typeface="Calibri" pitchFamily="34" charset="0"/>
                          <a:cs typeface="Calibri" pitchFamily="34" charset="0"/>
                        </a:rPr>
                        <a:t>Testing and Iteration: Daily</a:t>
                      </a:r>
                    </a:p>
                    <a:p>
                      <a:pPr algn="l"/>
                      <a:endParaRPr lang="en-US" sz="1400" b="1" dirty="0" smtClean="0">
                        <a:latin typeface="Calibri" pitchFamily="34" charset="0"/>
                        <a:cs typeface="Calibri" pitchFamily="34" charset="0"/>
                      </a:endParaRPr>
                    </a:p>
                    <a:p>
                      <a:pPr algn="l">
                        <a:buFont typeface="Arial" pitchFamily="34" charset="0"/>
                        <a:buChar char="•"/>
                      </a:pPr>
                      <a:r>
                        <a:rPr lang="en-US" sz="1200" b="0" dirty="0" smtClean="0">
                          <a:latin typeface="Calibri" pitchFamily="34" charset="0"/>
                          <a:cs typeface="Calibri" pitchFamily="34" charset="0"/>
                        </a:rPr>
                        <a:t>Train with</a:t>
                      </a:r>
                      <a:r>
                        <a:rPr lang="en-US" sz="1200" b="0" baseline="0" dirty="0" smtClean="0">
                          <a:latin typeface="Calibri" pitchFamily="34" charset="0"/>
                          <a:cs typeface="Calibri" pitchFamily="34" charset="0"/>
                        </a:rPr>
                        <a:t> </a:t>
                      </a:r>
                      <a:r>
                        <a:rPr lang="en-US" sz="1200" b="1" baseline="0" dirty="0" smtClean="0">
                          <a:solidFill>
                            <a:srgbClr val="00B0F0"/>
                          </a:solidFill>
                          <a:latin typeface="Calibri" pitchFamily="34" charset="0"/>
                          <a:cs typeface="Calibri" pitchFamily="34" charset="0"/>
                        </a:rPr>
                        <a:t>daily </a:t>
                      </a:r>
                      <a:r>
                        <a:rPr lang="en-US" sz="1200" b="0" dirty="0" smtClean="0">
                          <a:latin typeface="Calibri" pitchFamily="34" charset="0"/>
                          <a:cs typeface="Calibri" pitchFamily="34" charset="0"/>
                        </a:rPr>
                        <a:t>Data</a:t>
                      </a:r>
                    </a:p>
                    <a:p>
                      <a:pPr algn="l">
                        <a:buFont typeface="Arial" pitchFamily="34" charset="0"/>
                        <a:buChar char="•"/>
                      </a:pPr>
                      <a:r>
                        <a:rPr lang="en-US" sz="1200" b="0" dirty="0" smtClean="0">
                          <a:latin typeface="Calibri" pitchFamily="34" charset="0"/>
                          <a:cs typeface="Calibri" pitchFamily="34" charset="0"/>
                        </a:rPr>
                        <a:t>Cover </a:t>
                      </a:r>
                      <a:r>
                        <a:rPr lang="en-US" sz="1200" b="1" dirty="0" smtClean="0">
                          <a:latin typeface="Calibri" pitchFamily="34" charset="0"/>
                          <a:cs typeface="Calibri" pitchFamily="34" charset="0"/>
                        </a:rPr>
                        <a:t>entire time period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Calibri" pitchFamily="34" charset="0"/>
                          <a:cs typeface="Calibri" pitchFamily="34" charset="0"/>
                        </a:rPr>
                        <a:t>Target : </a:t>
                      </a:r>
                      <a:r>
                        <a:rPr lang="en-US" sz="1200" b="1" dirty="0" smtClean="0">
                          <a:solidFill>
                            <a:srgbClr val="FF0000"/>
                          </a:solidFill>
                          <a:latin typeface="Calibri" pitchFamily="34" charset="0"/>
                          <a:cs typeface="Calibri" pitchFamily="34" charset="0"/>
                        </a:rPr>
                        <a:t>Sell</a:t>
                      </a:r>
                      <a:r>
                        <a:rPr lang="en-US" sz="1200" b="0" dirty="0" smtClean="0">
                          <a:latin typeface="Calibri" pitchFamily="34" charset="0"/>
                          <a:cs typeface="Calibri" pitchFamily="34" charset="0"/>
                        </a:rPr>
                        <a:t> | Hold</a:t>
                      </a:r>
                      <a:r>
                        <a:rPr lang="en-US" sz="1200" b="0" baseline="0" dirty="0" smtClean="0">
                          <a:latin typeface="Calibri" pitchFamily="34" charset="0"/>
                          <a:cs typeface="Calibri" pitchFamily="34" charset="0"/>
                        </a:rPr>
                        <a:t> | </a:t>
                      </a:r>
                      <a:r>
                        <a:rPr lang="en-US" sz="1200" b="1" baseline="0" dirty="0" smtClean="0">
                          <a:solidFill>
                            <a:srgbClr val="00B050"/>
                          </a:solidFill>
                          <a:latin typeface="Calibri" pitchFamily="34" charset="0"/>
                          <a:cs typeface="Calibri" pitchFamily="34" charset="0"/>
                        </a:rPr>
                        <a:t>Buy</a:t>
                      </a:r>
                    </a:p>
                    <a:p>
                      <a:pPr marL="57150" marR="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latin typeface="Calibri" pitchFamily="34" charset="0"/>
                          <a:cs typeface="Calibri" pitchFamily="34" charset="0"/>
                        </a:rPr>
                        <a:t>NOTE</a:t>
                      </a:r>
                      <a:r>
                        <a:rPr lang="en-US" sz="1200" b="0" dirty="0" smtClean="0">
                          <a:latin typeface="Calibri" pitchFamily="34" charset="0"/>
                          <a:cs typeface="Calibri" pitchFamily="34" charset="0"/>
                        </a:rPr>
                        <a:t>: does a </a:t>
                      </a:r>
                      <a:r>
                        <a:rPr lang="en-US" sz="1200" b="1" dirty="0" smtClean="0">
                          <a:solidFill>
                            <a:srgbClr val="00B0F0"/>
                          </a:solidFill>
                          <a:latin typeface="Calibri" pitchFamily="34" charset="0"/>
                          <a:cs typeface="Calibri" pitchFamily="34" charset="0"/>
                        </a:rPr>
                        <a:t>smaller training </a:t>
                      </a:r>
                      <a:r>
                        <a:rPr lang="en-US" sz="1200" b="0" dirty="0" smtClean="0">
                          <a:latin typeface="Calibri" pitchFamily="34" charset="0"/>
                          <a:cs typeface="Calibri" pitchFamily="34" charset="0"/>
                        </a:rPr>
                        <a:t>set significantly affect results ?</a:t>
                      </a:r>
                      <a:endParaRPr lang="en-US" sz="1200" b="1" baseline="0" dirty="0" smtClean="0">
                        <a:solidFill>
                          <a:srgbClr val="00B050"/>
                        </a:solidFill>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lang="en-US" sz="1600" b="1" dirty="0" smtClean="0">
                          <a:latin typeface="Calibri" pitchFamily="34" charset="0"/>
                          <a:cs typeface="Calibri" pitchFamily="34" charset="0"/>
                        </a:rPr>
                        <a:t>Initial Training Run: Clusters</a:t>
                      </a:r>
                    </a:p>
                    <a:p>
                      <a:pPr algn="l"/>
                      <a:endParaRPr lang="en-US" sz="1400" b="1" dirty="0" smtClean="0">
                        <a:latin typeface="Calibri" pitchFamily="34" charset="0"/>
                        <a:cs typeface="Calibri" pitchFamily="34" charset="0"/>
                      </a:endParaRPr>
                    </a:p>
                    <a:p>
                      <a:pPr algn="l">
                        <a:buFont typeface="Arial" pitchFamily="34" charset="0"/>
                        <a:buChar char="•"/>
                      </a:pPr>
                      <a:r>
                        <a:rPr lang="en-US" sz="1200" b="0" dirty="0" smtClean="0">
                          <a:latin typeface="Calibri" pitchFamily="34" charset="0"/>
                          <a:cs typeface="Calibri" pitchFamily="34" charset="0"/>
                        </a:rPr>
                        <a:t>Train with</a:t>
                      </a:r>
                      <a:r>
                        <a:rPr lang="en-US" sz="1200" b="0" baseline="0" dirty="0" smtClean="0">
                          <a:latin typeface="Calibri" pitchFamily="34" charset="0"/>
                          <a:cs typeface="Calibri" pitchFamily="34" charset="0"/>
                        </a:rPr>
                        <a:t> </a:t>
                      </a:r>
                      <a:r>
                        <a:rPr lang="en-US" sz="1200" b="1" baseline="0" dirty="0" smtClean="0">
                          <a:latin typeface="Calibri" pitchFamily="34" charset="0"/>
                          <a:cs typeface="Calibri" pitchFamily="34" charset="0"/>
                        </a:rPr>
                        <a:t>end of </a:t>
                      </a:r>
                      <a:r>
                        <a:rPr lang="en-US" sz="1200" b="1" baseline="0" dirty="0" smtClean="0">
                          <a:solidFill>
                            <a:schemeClr val="tx1"/>
                          </a:solidFill>
                          <a:latin typeface="Calibri" pitchFamily="34" charset="0"/>
                          <a:cs typeface="Calibri" pitchFamily="34" charset="0"/>
                        </a:rPr>
                        <a:t>month</a:t>
                      </a:r>
                      <a:r>
                        <a:rPr lang="en-US" sz="1200" b="1" baseline="0" dirty="0" smtClean="0">
                          <a:latin typeface="Calibri" pitchFamily="34" charset="0"/>
                          <a:cs typeface="Calibri" pitchFamily="34" charset="0"/>
                        </a:rPr>
                        <a:t> </a:t>
                      </a:r>
                      <a:r>
                        <a:rPr lang="en-US" sz="1200" b="0" dirty="0" smtClean="0">
                          <a:latin typeface="Calibri" pitchFamily="34" charset="0"/>
                          <a:cs typeface="Calibri" pitchFamily="34" charset="0"/>
                        </a:rPr>
                        <a:t>Training Data</a:t>
                      </a:r>
                    </a:p>
                    <a:p>
                      <a:pPr algn="l">
                        <a:buFont typeface="Arial" pitchFamily="34" charset="0"/>
                        <a:buChar char="•"/>
                      </a:pPr>
                      <a:r>
                        <a:rPr lang="en-US" sz="1200" b="0" dirty="0" smtClean="0">
                          <a:latin typeface="Calibri" pitchFamily="34" charset="0"/>
                          <a:cs typeface="Calibri" pitchFamily="34" charset="0"/>
                        </a:rPr>
                        <a:t>Cover </a:t>
                      </a:r>
                      <a:r>
                        <a:rPr lang="en-US" sz="1200" b="1" dirty="0" smtClean="0">
                          <a:latin typeface="Calibri" pitchFamily="34" charset="0"/>
                          <a:cs typeface="Calibri" pitchFamily="34" charset="0"/>
                        </a:rPr>
                        <a:t>entire time period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Calibri" pitchFamily="34" charset="0"/>
                          <a:cs typeface="Calibri" pitchFamily="34" charset="0"/>
                        </a:rPr>
                        <a:t>Target : </a:t>
                      </a:r>
                      <a:r>
                        <a:rPr lang="en-US" sz="1200" b="1" dirty="0" smtClean="0">
                          <a:solidFill>
                            <a:srgbClr val="FF0000"/>
                          </a:solidFill>
                          <a:latin typeface="Calibri" pitchFamily="34" charset="0"/>
                          <a:cs typeface="Calibri" pitchFamily="34" charset="0"/>
                        </a:rPr>
                        <a:t>Sell</a:t>
                      </a:r>
                      <a:r>
                        <a:rPr lang="en-US" sz="1200" b="0" dirty="0" smtClean="0">
                          <a:latin typeface="Calibri" pitchFamily="34" charset="0"/>
                          <a:cs typeface="Calibri" pitchFamily="34" charset="0"/>
                        </a:rPr>
                        <a:t> | Hold</a:t>
                      </a:r>
                      <a:r>
                        <a:rPr lang="en-US" sz="1200" b="0" baseline="0" dirty="0" smtClean="0">
                          <a:latin typeface="Calibri" pitchFamily="34" charset="0"/>
                          <a:cs typeface="Calibri" pitchFamily="34" charset="0"/>
                        </a:rPr>
                        <a:t> | </a:t>
                      </a:r>
                      <a:r>
                        <a:rPr lang="en-US" sz="1200" b="1" baseline="0" dirty="0" smtClean="0">
                          <a:solidFill>
                            <a:srgbClr val="00B050"/>
                          </a:solidFill>
                          <a:latin typeface="Calibri" pitchFamily="34" charset="0"/>
                          <a:cs typeface="Calibri" pitchFamily="34" charset="0"/>
                        </a:rPr>
                        <a:t>Buy</a:t>
                      </a:r>
                    </a:p>
                    <a:p>
                      <a:pPr marL="57150" marR="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latin typeface="Calibri" pitchFamily="34" charset="0"/>
                          <a:cs typeface="Calibri" pitchFamily="34" charset="0"/>
                        </a:rPr>
                        <a:t>NOTE</a:t>
                      </a:r>
                      <a:r>
                        <a:rPr lang="en-US" sz="1200" b="0" dirty="0" smtClean="0">
                          <a:latin typeface="Calibri" pitchFamily="34" charset="0"/>
                          <a:cs typeface="Calibri" pitchFamily="34" charset="0"/>
                        </a:rPr>
                        <a:t>: added </a:t>
                      </a:r>
                      <a:r>
                        <a:rPr lang="en-US" sz="1200" b="1" dirty="0" smtClean="0">
                          <a:solidFill>
                            <a:srgbClr val="00B0F0"/>
                          </a:solidFill>
                          <a:latin typeface="Calibri" pitchFamily="34" charset="0"/>
                          <a:cs typeface="Calibri" pitchFamily="34" charset="0"/>
                        </a:rPr>
                        <a:t>Cluster </a:t>
                      </a:r>
                      <a:r>
                        <a:rPr lang="en-US" sz="1200" b="0" dirty="0" smtClean="0">
                          <a:latin typeface="Calibri" pitchFamily="34" charset="0"/>
                          <a:cs typeface="Calibri" pitchFamily="34" charset="0"/>
                        </a:rPr>
                        <a:t>as an input</a:t>
                      </a:r>
                      <a:r>
                        <a:rPr lang="en-US" sz="1200" b="0" baseline="0" dirty="0" smtClean="0">
                          <a:latin typeface="Calibri" pitchFamily="34" charset="0"/>
                          <a:cs typeface="Calibri" pitchFamily="34" charset="0"/>
                        </a:rPr>
                        <a:t> parameter; does this improve results ?</a:t>
                      </a:r>
                      <a:endParaRPr lang="en-US" sz="1200" b="1" baseline="0" dirty="0" smtClean="0">
                        <a:solidFill>
                          <a:srgbClr val="00B0F0"/>
                        </a:solidFill>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701800">
                <a:tc>
                  <a:txBody>
                    <a:bodyPr/>
                    <a:lstStyle/>
                    <a:p>
                      <a:pPr algn="l"/>
                      <a:r>
                        <a:rPr lang="en-US" sz="1600" b="1" dirty="0" smtClean="0">
                          <a:latin typeface="Calibri" pitchFamily="34" charset="0"/>
                          <a:cs typeface="Calibri" pitchFamily="34" charset="0"/>
                        </a:rPr>
                        <a:t>Testing and Iteration: Buy\Sell</a:t>
                      </a:r>
                    </a:p>
                    <a:p>
                      <a:pPr algn="l"/>
                      <a:endParaRPr lang="en-US" sz="1400" b="1" dirty="0" smtClean="0">
                        <a:latin typeface="Calibri" pitchFamily="34" charset="0"/>
                        <a:cs typeface="Calibri" pitchFamily="34" charset="0"/>
                      </a:endParaRPr>
                    </a:p>
                    <a:p>
                      <a:pPr algn="l">
                        <a:buFont typeface="Arial" pitchFamily="34" charset="0"/>
                        <a:buChar char="•"/>
                      </a:pPr>
                      <a:r>
                        <a:rPr lang="en-US" sz="1200" b="0" dirty="0" smtClean="0">
                          <a:latin typeface="Calibri" pitchFamily="34" charset="0"/>
                          <a:cs typeface="Calibri" pitchFamily="34" charset="0"/>
                        </a:rPr>
                        <a:t>Train with</a:t>
                      </a:r>
                      <a:r>
                        <a:rPr lang="en-US" sz="1200" b="0" baseline="0" dirty="0" smtClean="0">
                          <a:latin typeface="Calibri" pitchFamily="34" charset="0"/>
                          <a:cs typeface="Calibri" pitchFamily="34" charset="0"/>
                        </a:rPr>
                        <a:t> </a:t>
                      </a:r>
                      <a:r>
                        <a:rPr lang="en-US" sz="1200" b="1" baseline="0" dirty="0" smtClean="0">
                          <a:latin typeface="Calibri" pitchFamily="34" charset="0"/>
                          <a:cs typeface="Calibri" pitchFamily="34" charset="0"/>
                        </a:rPr>
                        <a:t>end of </a:t>
                      </a:r>
                      <a:r>
                        <a:rPr lang="en-US" sz="1200" b="1" baseline="0" dirty="0" smtClean="0">
                          <a:solidFill>
                            <a:schemeClr val="tx1"/>
                          </a:solidFill>
                          <a:latin typeface="Calibri" pitchFamily="34" charset="0"/>
                          <a:cs typeface="Calibri" pitchFamily="34" charset="0"/>
                        </a:rPr>
                        <a:t>month</a:t>
                      </a:r>
                      <a:r>
                        <a:rPr lang="en-US" sz="1200" b="1" baseline="0" dirty="0" smtClean="0">
                          <a:latin typeface="Calibri" pitchFamily="34" charset="0"/>
                          <a:cs typeface="Calibri" pitchFamily="34" charset="0"/>
                        </a:rPr>
                        <a:t> </a:t>
                      </a:r>
                      <a:r>
                        <a:rPr lang="en-US" sz="1200" b="0" dirty="0" smtClean="0">
                          <a:latin typeface="Calibri" pitchFamily="34" charset="0"/>
                          <a:cs typeface="Calibri" pitchFamily="34" charset="0"/>
                        </a:rPr>
                        <a:t>Data</a:t>
                      </a:r>
                    </a:p>
                    <a:p>
                      <a:pPr algn="l">
                        <a:buFont typeface="Arial" pitchFamily="34" charset="0"/>
                        <a:buChar char="•"/>
                      </a:pPr>
                      <a:r>
                        <a:rPr lang="en-US" sz="1200" b="0" dirty="0" smtClean="0">
                          <a:latin typeface="Calibri" pitchFamily="34" charset="0"/>
                          <a:cs typeface="Calibri" pitchFamily="34" charset="0"/>
                        </a:rPr>
                        <a:t>Cover </a:t>
                      </a:r>
                      <a:r>
                        <a:rPr lang="en-US" sz="1200" b="1" dirty="0" smtClean="0">
                          <a:latin typeface="Calibri" pitchFamily="34" charset="0"/>
                          <a:cs typeface="Calibri" pitchFamily="34" charset="0"/>
                        </a:rPr>
                        <a:t>entire time period</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Calibri" pitchFamily="34" charset="0"/>
                          <a:cs typeface="Calibri" pitchFamily="34" charset="0"/>
                        </a:rPr>
                        <a:t>Target : </a:t>
                      </a:r>
                      <a:r>
                        <a:rPr lang="en-US" sz="1200" b="1" dirty="0" smtClean="0">
                          <a:solidFill>
                            <a:srgbClr val="FF0000"/>
                          </a:solidFill>
                          <a:latin typeface="Calibri" pitchFamily="34" charset="0"/>
                          <a:cs typeface="Calibri" pitchFamily="34" charset="0"/>
                        </a:rPr>
                        <a:t>Sell</a:t>
                      </a:r>
                      <a:r>
                        <a:rPr lang="en-US" sz="1200" b="0" dirty="0" smtClean="0">
                          <a:latin typeface="Calibri" pitchFamily="34" charset="0"/>
                          <a:cs typeface="Calibri" pitchFamily="34" charset="0"/>
                        </a:rPr>
                        <a:t> </a:t>
                      </a:r>
                      <a:r>
                        <a:rPr lang="en-US" sz="1200" b="0" baseline="0" dirty="0" smtClean="0">
                          <a:latin typeface="Calibri" pitchFamily="34" charset="0"/>
                          <a:cs typeface="Calibri" pitchFamily="34" charset="0"/>
                        </a:rPr>
                        <a:t>| </a:t>
                      </a:r>
                      <a:r>
                        <a:rPr lang="en-US" sz="1200" b="1" baseline="0" dirty="0" smtClean="0">
                          <a:solidFill>
                            <a:srgbClr val="00B050"/>
                          </a:solidFill>
                          <a:latin typeface="Calibri" pitchFamily="34" charset="0"/>
                          <a:cs typeface="Calibri" pitchFamily="34" charset="0"/>
                        </a:rPr>
                        <a:t>Buy </a:t>
                      </a:r>
                      <a:r>
                        <a:rPr lang="en-US" sz="1200" b="1" dirty="0" smtClean="0">
                          <a:solidFill>
                            <a:srgbClr val="00B0F0"/>
                          </a:solidFill>
                          <a:latin typeface="Calibri" pitchFamily="34" charset="0"/>
                          <a:cs typeface="Calibri" pitchFamily="34" charset="0"/>
                        </a:rPr>
                        <a:t>(no</a:t>
                      </a:r>
                      <a:r>
                        <a:rPr lang="en-US" sz="1200" b="1" baseline="0" dirty="0" smtClean="0">
                          <a:solidFill>
                            <a:srgbClr val="00B0F0"/>
                          </a:solidFill>
                          <a:latin typeface="Calibri" pitchFamily="34" charset="0"/>
                          <a:cs typeface="Calibri" pitchFamily="34" charset="0"/>
                        </a:rPr>
                        <a:t> Hold category)</a:t>
                      </a:r>
                    </a:p>
                    <a:p>
                      <a:pPr marL="57150" marR="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latin typeface="Calibri" pitchFamily="34" charset="0"/>
                          <a:cs typeface="Calibri" pitchFamily="34" charset="0"/>
                        </a:rPr>
                        <a:t>NOTE</a:t>
                      </a:r>
                      <a:r>
                        <a:rPr lang="en-US" sz="1200" b="0" dirty="0" smtClean="0">
                          <a:latin typeface="Calibri" pitchFamily="34" charset="0"/>
                          <a:cs typeface="Calibri" pitchFamily="34" charset="0"/>
                        </a:rPr>
                        <a:t>: does </a:t>
                      </a:r>
                      <a:r>
                        <a:rPr lang="en-US" sz="1200" b="1" dirty="0" smtClean="0">
                          <a:solidFill>
                            <a:srgbClr val="00B0F0"/>
                          </a:solidFill>
                          <a:latin typeface="Calibri" pitchFamily="34" charset="0"/>
                          <a:cs typeface="Calibri" pitchFamily="34" charset="0"/>
                        </a:rPr>
                        <a:t>reduction of number of target categories </a:t>
                      </a:r>
                      <a:r>
                        <a:rPr lang="en-US" sz="1200" b="0" dirty="0" smtClean="0">
                          <a:latin typeface="Calibri" pitchFamily="34" charset="0"/>
                          <a:cs typeface="Calibri" pitchFamily="34" charset="0"/>
                        </a:rPr>
                        <a:t>affect</a:t>
                      </a:r>
                      <a:r>
                        <a:rPr lang="en-US" sz="1200" b="0" baseline="0" dirty="0" smtClean="0">
                          <a:latin typeface="Calibri" pitchFamily="34" charset="0"/>
                          <a:cs typeface="Calibri" pitchFamily="34" charset="0"/>
                        </a:rPr>
                        <a:t> results ?</a:t>
                      </a:r>
                      <a:endParaRPr lang="en-US" sz="1200" b="1" baseline="0" dirty="0" smtClean="0">
                        <a:solidFill>
                          <a:srgbClr val="00B050"/>
                        </a:solidFill>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lang="en-US" sz="1600" b="1" dirty="0" smtClean="0">
                          <a:latin typeface="Calibri" pitchFamily="34" charset="0"/>
                          <a:cs typeface="Calibri" pitchFamily="34" charset="0"/>
                        </a:rPr>
                        <a:t>Testing and Iteration: ‘99-’13</a:t>
                      </a:r>
                    </a:p>
                    <a:p>
                      <a:pPr algn="l"/>
                      <a:endParaRPr lang="en-US" sz="1400" b="1" dirty="0" smtClean="0">
                        <a:latin typeface="Calibri" pitchFamily="34" charset="0"/>
                        <a:cs typeface="Calibri" pitchFamily="34" charset="0"/>
                      </a:endParaRPr>
                    </a:p>
                    <a:p>
                      <a:pPr algn="l">
                        <a:buFont typeface="Arial" pitchFamily="34" charset="0"/>
                        <a:buChar char="•"/>
                      </a:pPr>
                      <a:r>
                        <a:rPr lang="en-US" sz="1200" b="0" dirty="0" smtClean="0">
                          <a:latin typeface="Calibri" pitchFamily="34" charset="0"/>
                          <a:cs typeface="Calibri" pitchFamily="34" charset="0"/>
                        </a:rPr>
                        <a:t>Train with</a:t>
                      </a:r>
                      <a:r>
                        <a:rPr lang="en-US" sz="1200" b="0" baseline="0" dirty="0" smtClean="0">
                          <a:latin typeface="Calibri" pitchFamily="34" charset="0"/>
                          <a:cs typeface="Calibri" pitchFamily="34" charset="0"/>
                        </a:rPr>
                        <a:t> </a:t>
                      </a:r>
                      <a:r>
                        <a:rPr lang="en-US" sz="1200" b="1" baseline="0" dirty="0" smtClean="0">
                          <a:latin typeface="Calibri" pitchFamily="34" charset="0"/>
                          <a:cs typeface="Calibri" pitchFamily="34" charset="0"/>
                        </a:rPr>
                        <a:t>end of </a:t>
                      </a:r>
                      <a:r>
                        <a:rPr lang="en-US" sz="1200" b="1" baseline="0" dirty="0" smtClean="0">
                          <a:solidFill>
                            <a:schemeClr val="tx1"/>
                          </a:solidFill>
                          <a:latin typeface="Calibri" pitchFamily="34" charset="0"/>
                          <a:cs typeface="Calibri" pitchFamily="34" charset="0"/>
                        </a:rPr>
                        <a:t>month</a:t>
                      </a:r>
                      <a:r>
                        <a:rPr lang="en-US" sz="1200" b="1" baseline="0" dirty="0" smtClean="0">
                          <a:latin typeface="Calibri" pitchFamily="34" charset="0"/>
                          <a:cs typeface="Calibri" pitchFamily="34" charset="0"/>
                        </a:rPr>
                        <a:t> </a:t>
                      </a:r>
                      <a:r>
                        <a:rPr lang="en-US" sz="1200" b="0" dirty="0" smtClean="0">
                          <a:latin typeface="Calibri" pitchFamily="34" charset="0"/>
                          <a:cs typeface="Calibri" pitchFamily="34" charset="0"/>
                        </a:rPr>
                        <a:t>Data</a:t>
                      </a:r>
                    </a:p>
                    <a:p>
                      <a:pPr algn="l">
                        <a:buFont typeface="Arial" pitchFamily="34" charset="0"/>
                        <a:buChar char="•"/>
                      </a:pPr>
                      <a:r>
                        <a:rPr lang="en-US" sz="1200" b="0" dirty="0" smtClean="0">
                          <a:latin typeface="Calibri" pitchFamily="34" charset="0"/>
                          <a:cs typeface="Calibri" pitchFamily="34" charset="0"/>
                        </a:rPr>
                        <a:t>Cover </a:t>
                      </a:r>
                      <a:r>
                        <a:rPr lang="en-US" sz="1200" b="1" dirty="0" smtClean="0">
                          <a:solidFill>
                            <a:srgbClr val="00B0F0"/>
                          </a:solidFill>
                          <a:latin typeface="Calibri" pitchFamily="34" charset="0"/>
                          <a:cs typeface="Calibri" pitchFamily="34" charset="0"/>
                        </a:rPr>
                        <a:t>‘99 to ‘13 </a:t>
                      </a:r>
                      <a:r>
                        <a:rPr lang="en-US" sz="1200" b="1" dirty="0" smtClean="0">
                          <a:latin typeface="Calibri" pitchFamily="34" charset="0"/>
                          <a:cs typeface="Calibri" pitchFamily="34" charset="0"/>
                        </a:rPr>
                        <a:t>(age of turbulence)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Calibri" pitchFamily="34" charset="0"/>
                          <a:cs typeface="Calibri" pitchFamily="34" charset="0"/>
                        </a:rPr>
                        <a:t>Target : </a:t>
                      </a:r>
                      <a:r>
                        <a:rPr lang="en-US" sz="1200" b="1" dirty="0" smtClean="0">
                          <a:solidFill>
                            <a:srgbClr val="FF0000"/>
                          </a:solidFill>
                          <a:latin typeface="Calibri" pitchFamily="34" charset="0"/>
                          <a:cs typeface="Calibri" pitchFamily="34" charset="0"/>
                        </a:rPr>
                        <a:t>Sell</a:t>
                      </a:r>
                      <a:r>
                        <a:rPr lang="en-US" sz="1200" b="0" dirty="0" smtClean="0">
                          <a:latin typeface="Calibri" pitchFamily="34" charset="0"/>
                          <a:cs typeface="Calibri" pitchFamily="34" charset="0"/>
                        </a:rPr>
                        <a:t> | Hold</a:t>
                      </a:r>
                      <a:r>
                        <a:rPr lang="en-US" sz="1200" b="0" baseline="0" dirty="0" smtClean="0">
                          <a:latin typeface="Calibri" pitchFamily="34" charset="0"/>
                          <a:cs typeface="Calibri" pitchFamily="34" charset="0"/>
                        </a:rPr>
                        <a:t> | </a:t>
                      </a:r>
                      <a:r>
                        <a:rPr lang="en-US" sz="1200" b="1" baseline="0" dirty="0" smtClean="0">
                          <a:solidFill>
                            <a:srgbClr val="00B050"/>
                          </a:solidFill>
                          <a:latin typeface="Calibri" pitchFamily="34" charset="0"/>
                          <a:cs typeface="Calibri" pitchFamily="34" charset="0"/>
                        </a:rPr>
                        <a:t>Buy</a:t>
                      </a:r>
                      <a:endParaRPr lang="en-US" sz="1200" b="1" baseline="0" dirty="0" smtClean="0">
                        <a:solidFill>
                          <a:srgbClr val="00B0F0"/>
                        </a:solidFill>
                        <a:latin typeface="Calibri" pitchFamily="34" charset="0"/>
                        <a:cs typeface="Calibri" pitchFamily="34" charset="0"/>
                      </a:endParaRPr>
                    </a:p>
                    <a:p>
                      <a:pPr marL="57150" marR="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latin typeface="Calibri" pitchFamily="34" charset="0"/>
                          <a:cs typeface="Calibri" pitchFamily="34" charset="0"/>
                        </a:rPr>
                        <a:t>NOTE</a:t>
                      </a:r>
                      <a:r>
                        <a:rPr lang="en-US" sz="1200" b="0" dirty="0" smtClean="0">
                          <a:latin typeface="Calibri" pitchFamily="34" charset="0"/>
                          <a:cs typeface="Calibri" pitchFamily="34" charset="0"/>
                        </a:rPr>
                        <a:t>: does </a:t>
                      </a:r>
                      <a:r>
                        <a:rPr lang="en-US" sz="1200" b="1" dirty="0" smtClean="0">
                          <a:solidFill>
                            <a:srgbClr val="00B0F0"/>
                          </a:solidFill>
                          <a:latin typeface="Calibri" pitchFamily="34" charset="0"/>
                          <a:cs typeface="Calibri" pitchFamily="34" charset="0"/>
                        </a:rPr>
                        <a:t>focus on a specific time </a:t>
                      </a:r>
                      <a:r>
                        <a:rPr lang="en-US" sz="1200" b="0" dirty="0" smtClean="0">
                          <a:latin typeface="Calibri" pitchFamily="34" charset="0"/>
                          <a:cs typeface="Calibri" pitchFamily="34" charset="0"/>
                        </a:rPr>
                        <a:t>period</a:t>
                      </a:r>
                      <a:r>
                        <a:rPr lang="en-US" sz="1200" b="0" baseline="0" dirty="0" smtClean="0">
                          <a:latin typeface="Calibri" pitchFamily="34" charset="0"/>
                          <a:cs typeface="Calibri" pitchFamily="34" charset="0"/>
                        </a:rPr>
                        <a:t> affect results ?</a:t>
                      </a:r>
                      <a:endParaRPr lang="en-US" sz="1200" b="1" baseline="0" dirty="0" smtClean="0">
                        <a:solidFill>
                          <a:srgbClr val="00B050"/>
                        </a:solidFill>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lang="en-US" sz="1600" b="1" dirty="0" smtClean="0">
                          <a:latin typeface="Calibri" pitchFamily="34" charset="0"/>
                          <a:cs typeface="Calibri" pitchFamily="34" charset="0"/>
                        </a:rPr>
                        <a:t>Testing and Iteration: ‘89-’99</a:t>
                      </a:r>
                    </a:p>
                    <a:p>
                      <a:pPr algn="l"/>
                      <a:endParaRPr lang="en-US" sz="1400" b="1" dirty="0" smtClean="0">
                        <a:latin typeface="Calibri" pitchFamily="34" charset="0"/>
                        <a:cs typeface="Calibri" pitchFamily="34" charset="0"/>
                      </a:endParaRPr>
                    </a:p>
                    <a:p>
                      <a:pPr algn="l">
                        <a:buFont typeface="Arial" pitchFamily="34" charset="0"/>
                        <a:buChar char="•"/>
                      </a:pPr>
                      <a:r>
                        <a:rPr lang="en-US" sz="1200" b="0" dirty="0" smtClean="0">
                          <a:latin typeface="Calibri" pitchFamily="34" charset="0"/>
                          <a:cs typeface="Calibri" pitchFamily="34" charset="0"/>
                        </a:rPr>
                        <a:t>Train with</a:t>
                      </a:r>
                      <a:r>
                        <a:rPr lang="en-US" sz="1200" b="0" baseline="0" dirty="0" smtClean="0">
                          <a:latin typeface="Calibri" pitchFamily="34" charset="0"/>
                          <a:cs typeface="Calibri" pitchFamily="34" charset="0"/>
                        </a:rPr>
                        <a:t> </a:t>
                      </a:r>
                      <a:r>
                        <a:rPr lang="en-US" sz="1200" b="1" baseline="0" dirty="0" smtClean="0">
                          <a:latin typeface="Calibri" pitchFamily="34" charset="0"/>
                          <a:cs typeface="Calibri" pitchFamily="34" charset="0"/>
                        </a:rPr>
                        <a:t>end of </a:t>
                      </a:r>
                      <a:r>
                        <a:rPr lang="en-US" sz="1200" b="1" baseline="0" dirty="0" smtClean="0">
                          <a:solidFill>
                            <a:schemeClr val="tx1"/>
                          </a:solidFill>
                          <a:latin typeface="Calibri" pitchFamily="34" charset="0"/>
                          <a:cs typeface="Calibri" pitchFamily="34" charset="0"/>
                        </a:rPr>
                        <a:t>month</a:t>
                      </a:r>
                      <a:r>
                        <a:rPr lang="en-US" sz="1200" b="1" baseline="0" dirty="0" smtClean="0">
                          <a:latin typeface="Calibri" pitchFamily="34" charset="0"/>
                          <a:cs typeface="Calibri" pitchFamily="34" charset="0"/>
                        </a:rPr>
                        <a:t> </a:t>
                      </a:r>
                      <a:r>
                        <a:rPr lang="en-US" sz="1200" b="0" dirty="0" smtClean="0">
                          <a:latin typeface="Calibri" pitchFamily="34" charset="0"/>
                          <a:cs typeface="Calibri" pitchFamily="34" charset="0"/>
                        </a:rPr>
                        <a:t>Data</a:t>
                      </a:r>
                    </a:p>
                    <a:p>
                      <a:pPr algn="l">
                        <a:buFont typeface="Arial" pitchFamily="34" charset="0"/>
                        <a:buChar char="•"/>
                      </a:pPr>
                      <a:r>
                        <a:rPr lang="en-US" sz="1200" b="0" dirty="0" smtClean="0">
                          <a:latin typeface="Calibri" pitchFamily="34" charset="0"/>
                          <a:cs typeface="Calibri" pitchFamily="34" charset="0"/>
                        </a:rPr>
                        <a:t>Cover </a:t>
                      </a:r>
                      <a:r>
                        <a:rPr lang="en-US" sz="1200" b="1" dirty="0" smtClean="0">
                          <a:solidFill>
                            <a:srgbClr val="00B0F0"/>
                          </a:solidFill>
                          <a:latin typeface="Calibri" pitchFamily="34" charset="0"/>
                          <a:cs typeface="Calibri" pitchFamily="34" charset="0"/>
                        </a:rPr>
                        <a:t>‘89 to ‘99 </a:t>
                      </a:r>
                      <a:r>
                        <a:rPr lang="en-US" sz="1200" b="1" dirty="0" smtClean="0">
                          <a:latin typeface="Calibri" pitchFamily="34" charset="0"/>
                          <a:cs typeface="Calibri" pitchFamily="34" charset="0"/>
                        </a:rPr>
                        <a:t>(great</a:t>
                      </a:r>
                      <a:r>
                        <a:rPr lang="en-US" sz="1200" b="1" baseline="0" dirty="0" smtClean="0">
                          <a:latin typeface="Calibri" pitchFamily="34" charset="0"/>
                          <a:cs typeface="Calibri" pitchFamily="34" charset="0"/>
                        </a:rPr>
                        <a:t> bull market</a:t>
                      </a:r>
                      <a:r>
                        <a:rPr lang="en-US" sz="1200" b="1" dirty="0" smtClean="0">
                          <a:latin typeface="Calibri" pitchFamily="34" charset="0"/>
                          <a:cs typeface="Calibri" pitchFamily="34" charset="0"/>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Calibri" pitchFamily="34" charset="0"/>
                          <a:cs typeface="Calibri" pitchFamily="34" charset="0"/>
                        </a:rPr>
                        <a:t>Target : </a:t>
                      </a:r>
                      <a:r>
                        <a:rPr lang="en-US" sz="1200" b="1" dirty="0" smtClean="0">
                          <a:solidFill>
                            <a:srgbClr val="FF0000"/>
                          </a:solidFill>
                          <a:latin typeface="Calibri" pitchFamily="34" charset="0"/>
                          <a:cs typeface="Calibri" pitchFamily="34" charset="0"/>
                        </a:rPr>
                        <a:t>Sell</a:t>
                      </a:r>
                      <a:r>
                        <a:rPr lang="en-US" sz="1200" b="0" dirty="0" smtClean="0">
                          <a:latin typeface="Calibri" pitchFamily="34" charset="0"/>
                          <a:cs typeface="Calibri" pitchFamily="34" charset="0"/>
                        </a:rPr>
                        <a:t> | Hold</a:t>
                      </a:r>
                      <a:r>
                        <a:rPr lang="en-US" sz="1200" b="0" baseline="0" dirty="0" smtClean="0">
                          <a:latin typeface="Calibri" pitchFamily="34" charset="0"/>
                          <a:cs typeface="Calibri" pitchFamily="34" charset="0"/>
                        </a:rPr>
                        <a:t> | </a:t>
                      </a:r>
                      <a:r>
                        <a:rPr lang="en-US" sz="1200" b="1" baseline="0" dirty="0" smtClean="0">
                          <a:solidFill>
                            <a:srgbClr val="00B050"/>
                          </a:solidFill>
                          <a:latin typeface="Calibri" pitchFamily="34" charset="0"/>
                          <a:cs typeface="Calibri" pitchFamily="34" charset="0"/>
                        </a:rPr>
                        <a:t>Buy</a:t>
                      </a:r>
                      <a:endParaRPr lang="en-US" sz="1200" b="1" baseline="0" dirty="0" smtClean="0">
                        <a:solidFill>
                          <a:srgbClr val="00B0F0"/>
                        </a:solidFill>
                        <a:latin typeface="Calibri" pitchFamily="34" charset="0"/>
                        <a:cs typeface="Calibri" pitchFamily="34" charset="0"/>
                      </a:endParaRPr>
                    </a:p>
                    <a:p>
                      <a:pPr marL="57150" marR="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latin typeface="Calibri" pitchFamily="34" charset="0"/>
                          <a:cs typeface="Calibri" pitchFamily="34" charset="0"/>
                        </a:rPr>
                        <a:t>NOTE</a:t>
                      </a:r>
                      <a:r>
                        <a:rPr lang="en-US" sz="1200" b="0" dirty="0" smtClean="0">
                          <a:latin typeface="Calibri" pitchFamily="34" charset="0"/>
                          <a:cs typeface="Calibri" pitchFamily="34" charset="0"/>
                        </a:rPr>
                        <a:t>: does focus on a specific time period</a:t>
                      </a:r>
                      <a:r>
                        <a:rPr lang="en-US" sz="1200" b="0" baseline="0" dirty="0" smtClean="0">
                          <a:latin typeface="Calibri" pitchFamily="34" charset="0"/>
                          <a:cs typeface="Calibri" pitchFamily="34" charset="0"/>
                        </a:rPr>
                        <a:t> affect results ?</a:t>
                      </a:r>
                      <a:endParaRPr lang="en-US" sz="1200" b="1" baseline="0" dirty="0" smtClean="0">
                        <a:solidFill>
                          <a:srgbClr val="00B050"/>
                        </a:solidFill>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701800">
                <a:tc>
                  <a:txBody>
                    <a:bodyPr/>
                    <a:lstStyle/>
                    <a:p>
                      <a:pPr algn="l"/>
                      <a:r>
                        <a:rPr lang="en-US" sz="1600" b="1" dirty="0" smtClean="0">
                          <a:latin typeface="Calibri" pitchFamily="34" charset="0"/>
                          <a:cs typeface="Calibri" pitchFamily="34" charset="0"/>
                        </a:rPr>
                        <a:t>Testing and Iteration: ‘45-’60</a:t>
                      </a:r>
                    </a:p>
                    <a:p>
                      <a:pPr algn="l"/>
                      <a:endParaRPr lang="en-US" sz="1400" b="1" dirty="0" smtClean="0">
                        <a:latin typeface="Calibri" pitchFamily="34" charset="0"/>
                        <a:cs typeface="Calibri" pitchFamily="34" charset="0"/>
                      </a:endParaRPr>
                    </a:p>
                    <a:p>
                      <a:pPr algn="l">
                        <a:buFont typeface="Arial" pitchFamily="34" charset="0"/>
                        <a:buChar char="•"/>
                      </a:pPr>
                      <a:r>
                        <a:rPr lang="en-US" sz="1200" b="0" dirty="0" smtClean="0">
                          <a:latin typeface="Calibri" pitchFamily="34" charset="0"/>
                          <a:cs typeface="Calibri" pitchFamily="34" charset="0"/>
                        </a:rPr>
                        <a:t>Train with</a:t>
                      </a:r>
                      <a:r>
                        <a:rPr lang="en-US" sz="1200" b="0" baseline="0" dirty="0" smtClean="0">
                          <a:latin typeface="Calibri" pitchFamily="34" charset="0"/>
                          <a:cs typeface="Calibri" pitchFamily="34" charset="0"/>
                        </a:rPr>
                        <a:t> </a:t>
                      </a:r>
                      <a:r>
                        <a:rPr lang="en-US" sz="1200" b="1" baseline="0" dirty="0" smtClean="0">
                          <a:latin typeface="Calibri" pitchFamily="34" charset="0"/>
                          <a:cs typeface="Calibri" pitchFamily="34" charset="0"/>
                        </a:rPr>
                        <a:t>end of </a:t>
                      </a:r>
                      <a:r>
                        <a:rPr lang="en-US" sz="1200" b="1" baseline="0" dirty="0" smtClean="0">
                          <a:solidFill>
                            <a:schemeClr val="tx1"/>
                          </a:solidFill>
                          <a:latin typeface="Calibri" pitchFamily="34" charset="0"/>
                          <a:cs typeface="Calibri" pitchFamily="34" charset="0"/>
                        </a:rPr>
                        <a:t>month</a:t>
                      </a:r>
                      <a:r>
                        <a:rPr lang="en-US" sz="1200" b="1" baseline="0" dirty="0" smtClean="0">
                          <a:latin typeface="Calibri" pitchFamily="34" charset="0"/>
                          <a:cs typeface="Calibri" pitchFamily="34" charset="0"/>
                        </a:rPr>
                        <a:t> </a:t>
                      </a:r>
                      <a:r>
                        <a:rPr lang="en-US" sz="1200" b="0" dirty="0" smtClean="0">
                          <a:latin typeface="Calibri" pitchFamily="34" charset="0"/>
                          <a:cs typeface="Calibri" pitchFamily="34" charset="0"/>
                        </a:rPr>
                        <a:t>Data</a:t>
                      </a:r>
                    </a:p>
                    <a:p>
                      <a:pPr algn="l">
                        <a:buFont typeface="Arial" pitchFamily="34" charset="0"/>
                        <a:buChar char="•"/>
                      </a:pPr>
                      <a:r>
                        <a:rPr lang="en-US" sz="1200" b="0" dirty="0" smtClean="0">
                          <a:latin typeface="Calibri" pitchFamily="34" charset="0"/>
                          <a:cs typeface="Calibri" pitchFamily="34" charset="0"/>
                        </a:rPr>
                        <a:t>Cover </a:t>
                      </a:r>
                      <a:r>
                        <a:rPr lang="en-US" sz="1200" b="1" dirty="0" smtClean="0">
                          <a:solidFill>
                            <a:srgbClr val="00B0F0"/>
                          </a:solidFill>
                          <a:latin typeface="Calibri" pitchFamily="34" charset="0"/>
                          <a:cs typeface="Calibri" pitchFamily="34" charset="0"/>
                        </a:rPr>
                        <a:t>‘45 to ‘60 </a:t>
                      </a:r>
                      <a:r>
                        <a:rPr lang="en-US" sz="1200" b="1" dirty="0" smtClean="0">
                          <a:latin typeface="Calibri" pitchFamily="34" charset="0"/>
                          <a:cs typeface="Calibri" pitchFamily="34" charset="0"/>
                        </a:rPr>
                        <a:t>(post war boom)</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Calibri" pitchFamily="34" charset="0"/>
                          <a:cs typeface="Calibri" pitchFamily="34" charset="0"/>
                        </a:rPr>
                        <a:t>Target : </a:t>
                      </a:r>
                      <a:r>
                        <a:rPr lang="en-US" sz="1200" b="1" dirty="0" smtClean="0">
                          <a:solidFill>
                            <a:srgbClr val="FF0000"/>
                          </a:solidFill>
                          <a:latin typeface="Calibri" pitchFamily="34" charset="0"/>
                          <a:cs typeface="Calibri" pitchFamily="34" charset="0"/>
                        </a:rPr>
                        <a:t>Sell</a:t>
                      </a:r>
                      <a:r>
                        <a:rPr lang="en-US" sz="1200" b="0" dirty="0" smtClean="0">
                          <a:latin typeface="Calibri" pitchFamily="34" charset="0"/>
                          <a:cs typeface="Calibri" pitchFamily="34" charset="0"/>
                        </a:rPr>
                        <a:t> | Hold</a:t>
                      </a:r>
                      <a:r>
                        <a:rPr lang="en-US" sz="1200" b="0" baseline="0" dirty="0" smtClean="0">
                          <a:latin typeface="Calibri" pitchFamily="34" charset="0"/>
                          <a:cs typeface="Calibri" pitchFamily="34" charset="0"/>
                        </a:rPr>
                        <a:t> | </a:t>
                      </a:r>
                      <a:r>
                        <a:rPr lang="en-US" sz="1200" b="1" baseline="0" dirty="0" smtClean="0">
                          <a:solidFill>
                            <a:srgbClr val="00B050"/>
                          </a:solidFill>
                          <a:latin typeface="Calibri" pitchFamily="34" charset="0"/>
                          <a:cs typeface="Calibri" pitchFamily="34" charset="0"/>
                        </a:rPr>
                        <a:t>Buy</a:t>
                      </a:r>
                      <a:endParaRPr lang="en-US" sz="1200" b="1" baseline="0" dirty="0" smtClean="0">
                        <a:solidFill>
                          <a:srgbClr val="00B0F0"/>
                        </a:solidFill>
                        <a:latin typeface="Calibri" pitchFamily="34" charset="0"/>
                        <a:cs typeface="Calibri" pitchFamily="34" charset="0"/>
                      </a:endParaRPr>
                    </a:p>
                    <a:p>
                      <a:pPr marL="57150" marR="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latin typeface="Calibri" pitchFamily="34" charset="0"/>
                          <a:cs typeface="Calibri" pitchFamily="34" charset="0"/>
                        </a:rPr>
                        <a:t>NOTE</a:t>
                      </a:r>
                      <a:r>
                        <a:rPr lang="en-US" sz="1200" b="0" dirty="0" smtClean="0">
                          <a:latin typeface="Calibri" pitchFamily="34" charset="0"/>
                          <a:cs typeface="Calibri" pitchFamily="34" charset="0"/>
                        </a:rPr>
                        <a:t>: does focus on a specific time period</a:t>
                      </a:r>
                      <a:r>
                        <a:rPr lang="en-US" sz="1200" b="0" baseline="0" dirty="0" smtClean="0">
                          <a:latin typeface="Calibri" pitchFamily="34" charset="0"/>
                          <a:cs typeface="Calibri" pitchFamily="34" charset="0"/>
                        </a:rPr>
                        <a:t> affect results ?</a:t>
                      </a:r>
                      <a:endParaRPr lang="en-US" sz="1200" b="1" baseline="0" dirty="0" smtClean="0">
                        <a:solidFill>
                          <a:srgbClr val="00B050"/>
                        </a:solidFill>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l"/>
                      <a:r>
                        <a:rPr lang="en-US" sz="1600" b="1" dirty="0" smtClean="0">
                          <a:latin typeface="Calibri" pitchFamily="34" charset="0"/>
                          <a:cs typeface="Calibri" pitchFamily="34" charset="0"/>
                        </a:rPr>
                        <a:t>Testing and Iteration: ’29-’45</a:t>
                      </a:r>
                    </a:p>
                    <a:p>
                      <a:pPr algn="l"/>
                      <a:endParaRPr lang="en-US" sz="1400" b="1" dirty="0" smtClean="0">
                        <a:latin typeface="Calibri" pitchFamily="34" charset="0"/>
                        <a:cs typeface="Calibri" pitchFamily="34" charset="0"/>
                      </a:endParaRPr>
                    </a:p>
                    <a:p>
                      <a:pPr algn="l">
                        <a:buFont typeface="Arial" pitchFamily="34" charset="0"/>
                        <a:buChar char="•"/>
                      </a:pPr>
                      <a:r>
                        <a:rPr lang="en-US" sz="1200" b="0" dirty="0" smtClean="0">
                          <a:latin typeface="Calibri" pitchFamily="34" charset="0"/>
                          <a:cs typeface="Calibri" pitchFamily="34" charset="0"/>
                        </a:rPr>
                        <a:t>Train with</a:t>
                      </a:r>
                      <a:r>
                        <a:rPr lang="en-US" sz="1200" b="0" baseline="0" dirty="0" smtClean="0">
                          <a:latin typeface="Calibri" pitchFamily="34" charset="0"/>
                          <a:cs typeface="Calibri" pitchFamily="34" charset="0"/>
                        </a:rPr>
                        <a:t> </a:t>
                      </a:r>
                      <a:r>
                        <a:rPr lang="en-US" sz="1200" b="1" baseline="0" dirty="0" smtClean="0">
                          <a:latin typeface="Calibri" pitchFamily="34" charset="0"/>
                          <a:cs typeface="Calibri" pitchFamily="34" charset="0"/>
                        </a:rPr>
                        <a:t>end of </a:t>
                      </a:r>
                      <a:r>
                        <a:rPr lang="en-US" sz="1200" b="1" baseline="0" dirty="0" smtClean="0">
                          <a:solidFill>
                            <a:schemeClr val="tx1"/>
                          </a:solidFill>
                          <a:latin typeface="Calibri" pitchFamily="34" charset="0"/>
                          <a:cs typeface="Calibri" pitchFamily="34" charset="0"/>
                        </a:rPr>
                        <a:t>month</a:t>
                      </a:r>
                      <a:r>
                        <a:rPr lang="en-US" sz="1200" b="1" baseline="0" dirty="0" smtClean="0">
                          <a:latin typeface="Calibri" pitchFamily="34" charset="0"/>
                          <a:cs typeface="Calibri" pitchFamily="34" charset="0"/>
                        </a:rPr>
                        <a:t> </a:t>
                      </a:r>
                      <a:r>
                        <a:rPr lang="en-US" sz="1200" b="0" dirty="0" smtClean="0">
                          <a:latin typeface="Calibri" pitchFamily="34" charset="0"/>
                          <a:cs typeface="Calibri" pitchFamily="34" charset="0"/>
                        </a:rPr>
                        <a:t>Data</a:t>
                      </a:r>
                    </a:p>
                    <a:p>
                      <a:pPr algn="l">
                        <a:buFont typeface="Arial" pitchFamily="34" charset="0"/>
                        <a:buChar char="•"/>
                      </a:pPr>
                      <a:r>
                        <a:rPr lang="en-US" sz="1200" b="0" dirty="0" smtClean="0">
                          <a:latin typeface="Calibri" pitchFamily="34" charset="0"/>
                          <a:cs typeface="Calibri" pitchFamily="34" charset="0"/>
                        </a:rPr>
                        <a:t>Cover </a:t>
                      </a:r>
                      <a:r>
                        <a:rPr lang="en-US" sz="1200" b="1" dirty="0" smtClean="0">
                          <a:solidFill>
                            <a:srgbClr val="00B0F0"/>
                          </a:solidFill>
                          <a:latin typeface="Calibri" pitchFamily="34" charset="0"/>
                          <a:cs typeface="Calibri" pitchFamily="34" charset="0"/>
                        </a:rPr>
                        <a:t>’29 to ’45 </a:t>
                      </a:r>
                      <a:r>
                        <a:rPr lang="en-US" sz="1200" b="1" dirty="0" smtClean="0">
                          <a:latin typeface="Calibri" pitchFamily="34" charset="0"/>
                          <a:cs typeface="Calibri" pitchFamily="34" charset="0"/>
                        </a:rPr>
                        <a:t>(the great depression)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dirty="0" smtClean="0">
                          <a:latin typeface="Calibri" pitchFamily="34" charset="0"/>
                          <a:cs typeface="Calibri" pitchFamily="34" charset="0"/>
                        </a:rPr>
                        <a:t>Target : </a:t>
                      </a:r>
                      <a:r>
                        <a:rPr lang="en-US" sz="1200" b="1" dirty="0" smtClean="0">
                          <a:solidFill>
                            <a:srgbClr val="FF0000"/>
                          </a:solidFill>
                          <a:latin typeface="Calibri" pitchFamily="34" charset="0"/>
                          <a:cs typeface="Calibri" pitchFamily="34" charset="0"/>
                        </a:rPr>
                        <a:t>Sell</a:t>
                      </a:r>
                      <a:r>
                        <a:rPr lang="en-US" sz="1200" b="0" dirty="0" smtClean="0">
                          <a:latin typeface="Calibri" pitchFamily="34" charset="0"/>
                          <a:cs typeface="Calibri" pitchFamily="34" charset="0"/>
                        </a:rPr>
                        <a:t> | Hold</a:t>
                      </a:r>
                      <a:r>
                        <a:rPr lang="en-US" sz="1200" b="0" baseline="0" dirty="0" smtClean="0">
                          <a:latin typeface="Calibri" pitchFamily="34" charset="0"/>
                          <a:cs typeface="Calibri" pitchFamily="34" charset="0"/>
                        </a:rPr>
                        <a:t> | </a:t>
                      </a:r>
                      <a:r>
                        <a:rPr lang="en-US" sz="1200" b="1" baseline="0" dirty="0" smtClean="0">
                          <a:solidFill>
                            <a:srgbClr val="00B050"/>
                          </a:solidFill>
                          <a:latin typeface="Calibri" pitchFamily="34" charset="0"/>
                          <a:cs typeface="Calibri" pitchFamily="34" charset="0"/>
                        </a:rPr>
                        <a:t>Buy</a:t>
                      </a:r>
                      <a:endParaRPr lang="en-US" sz="1200" b="1" baseline="0" dirty="0" smtClean="0">
                        <a:solidFill>
                          <a:srgbClr val="00B0F0"/>
                        </a:solidFill>
                        <a:latin typeface="Calibri" pitchFamily="34" charset="0"/>
                        <a:cs typeface="Calibri" pitchFamily="34" charset="0"/>
                      </a:endParaRPr>
                    </a:p>
                    <a:p>
                      <a:pPr marL="57150" marR="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smtClean="0">
                          <a:latin typeface="Calibri" pitchFamily="34" charset="0"/>
                          <a:cs typeface="Calibri" pitchFamily="34" charset="0"/>
                        </a:rPr>
                        <a:t>NOTE</a:t>
                      </a:r>
                      <a:r>
                        <a:rPr lang="en-US" sz="1200" b="0" dirty="0" smtClean="0">
                          <a:latin typeface="Calibri" pitchFamily="34" charset="0"/>
                          <a:cs typeface="Calibri" pitchFamily="34" charset="0"/>
                        </a:rPr>
                        <a:t>: does focus on a specific time period</a:t>
                      </a:r>
                      <a:r>
                        <a:rPr lang="en-US" sz="1200" b="0" baseline="0" dirty="0" smtClean="0">
                          <a:latin typeface="Calibri" pitchFamily="34" charset="0"/>
                          <a:cs typeface="Calibri" pitchFamily="34" charset="0"/>
                        </a:rPr>
                        <a:t> affect results ?</a:t>
                      </a:r>
                      <a:endParaRPr lang="en-US" sz="1200" b="1" baseline="0" dirty="0" smtClean="0">
                        <a:solidFill>
                          <a:srgbClr val="00B050"/>
                        </a:solidFill>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l"/>
                      <a:endParaRPr lang="en-US" sz="1200" b="1" baseline="0" dirty="0" smtClean="0">
                        <a:solidFill>
                          <a:srgbClr val="00B050"/>
                        </a:solidFill>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406900" y="5418150"/>
            <a:ext cx="1612900" cy="906449"/>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endParaRPr lang="en-US" sz="1400" b="1" dirty="0" smtClean="0">
              <a:solidFill>
                <a:schemeClr val="tx1"/>
              </a:solidFill>
            </a:endParaRPr>
          </a:p>
        </p:txBody>
      </p:sp>
      <p:sp>
        <p:nvSpPr>
          <p:cNvPr id="25" name="Rectangle 24"/>
          <p:cNvSpPr/>
          <p:nvPr/>
        </p:nvSpPr>
        <p:spPr>
          <a:xfrm>
            <a:off x="4394200" y="3724275"/>
            <a:ext cx="1625600" cy="895350"/>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endParaRPr lang="en-US" sz="1400" b="1" dirty="0" smtClean="0">
              <a:solidFill>
                <a:schemeClr val="tx1"/>
              </a:solidFill>
            </a:endParaRPr>
          </a:p>
        </p:txBody>
      </p:sp>
      <p:sp>
        <p:nvSpPr>
          <p:cNvPr id="26" name="Rectangle 25"/>
          <p:cNvSpPr/>
          <p:nvPr/>
        </p:nvSpPr>
        <p:spPr>
          <a:xfrm>
            <a:off x="7273925" y="3735178"/>
            <a:ext cx="1574800" cy="893971"/>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endParaRPr lang="en-US" sz="1400" b="1" dirty="0" smtClean="0">
              <a:solidFill>
                <a:schemeClr val="tx1"/>
              </a:solidFill>
            </a:endParaRPr>
          </a:p>
        </p:txBody>
      </p:sp>
      <p:sp>
        <p:nvSpPr>
          <p:cNvPr id="21" name="Rectangle 20"/>
          <p:cNvSpPr/>
          <p:nvPr/>
        </p:nvSpPr>
        <p:spPr>
          <a:xfrm>
            <a:off x="1628775" y="3722815"/>
            <a:ext cx="1574800" cy="896729"/>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endParaRPr lang="en-US" sz="1400" b="1" dirty="0" smtClean="0">
              <a:solidFill>
                <a:schemeClr val="tx1"/>
              </a:solidFill>
            </a:endParaRPr>
          </a:p>
        </p:txBody>
      </p:sp>
      <p:sp>
        <p:nvSpPr>
          <p:cNvPr id="20" name="Rectangle 19"/>
          <p:cNvSpPr/>
          <p:nvPr/>
        </p:nvSpPr>
        <p:spPr>
          <a:xfrm>
            <a:off x="7251206" y="2116300"/>
            <a:ext cx="1589567" cy="806301"/>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endParaRPr lang="en-US" sz="1400" b="1" dirty="0" smtClean="0">
              <a:solidFill>
                <a:schemeClr val="tx1"/>
              </a:solidFill>
            </a:endParaRPr>
          </a:p>
        </p:txBody>
      </p:sp>
      <p:sp>
        <p:nvSpPr>
          <p:cNvPr id="19" name="Rectangle 18"/>
          <p:cNvSpPr/>
          <p:nvPr/>
        </p:nvSpPr>
        <p:spPr>
          <a:xfrm>
            <a:off x="4419600" y="2109010"/>
            <a:ext cx="1600200" cy="815165"/>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endParaRPr lang="en-US" sz="1400" b="1" dirty="0" smtClean="0">
              <a:solidFill>
                <a:schemeClr val="tx1"/>
              </a:solidFill>
            </a:endParaRPr>
          </a:p>
        </p:txBody>
      </p:sp>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C50 Decision Tree –Tuning Iterations - Results</a:t>
            </a:r>
            <a:endParaRPr lang="en-US" sz="2200" dirty="0">
              <a:solidFill>
                <a:schemeClr val="bg2">
                  <a:lumMod val="10000"/>
                </a:schemeClr>
              </a:solidFill>
              <a:latin typeface="Calibri" pitchFamily="34" charset="0"/>
              <a:cs typeface="Calibri" pitchFamily="34" charset="0"/>
            </a:endParaRPr>
          </a:p>
        </p:txBody>
      </p:sp>
      <p:graphicFrame>
        <p:nvGraphicFramePr>
          <p:cNvPr id="3" name="Table 2"/>
          <p:cNvGraphicFramePr>
            <a:graphicFrameLocks noGrp="1"/>
          </p:cNvGraphicFramePr>
          <p:nvPr/>
        </p:nvGraphicFramePr>
        <p:xfrm>
          <a:off x="381000" y="1219200"/>
          <a:ext cx="8458200" cy="5105400"/>
        </p:xfrm>
        <a:graphic>
          <a:graphicData uri="http://schemas.openxmlformats.org/drawingml/2006/table">
            <a:tbl>
              <a:tblPr firstRow="1" bandRow="1">
                <a:tableStyleId>{2D5ABB26-0587-4C30-8999-92F81FD0307C}</a:tableStyleId>
              </a:tblPr>
              <a:tblGrid>
                <a:gridCol w="2819400"/>
                <a:gridCol w="2819400"/>
                <a:gridCol w="2819400"/>
              </a:tblGrid>
              <a:tr h="1701800">
                <a:tc>
                  <a:txBody>
                    <a:bodyPr/>
                    <a:lstStyle/>
                    <a:p>
                      <a:pPr algn="l"/>
                      <a:r>
                        <a:rPr lang="en-US" sz="1600" b="1" dirty="0" smtClean="0">
                          <a:latin typeface="Calibri" pitchFamily="34" charset="0"/>
                          <a:cs typeface="Calibri" pitchFamily="34" charset="0"/>
                        </a:rPr>
                        <a:t>Initial Training Run: Weekly</a:t>
                      </a:r>
                    </a:p>
                    <a:p>
                      <a:pPr algn="l"/>
                      <a:endParaRPr lang="en-US" sz="1400" b="1" dirty="0" smtClean="0">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100" b="1" dirty="0" smtClean="0">
                        <a:solidFill>
                          <a:srgbClr val="00B050"/>
                        </a:solidFill>
                        <a:latin typeface="Calibri" pitchFamily="34" charset="0"/>
                        <a:cs typeface="Calibri" pitchFamily="34" charset="0"/>
                      </a:endParaRP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l"/>
                      <a:r>
                        <a:rPr lang="en-US" sz="1600" b="1" dirty="0" smtClean="0">
                          <a:latin typeface="Calibri" pitchFamily="34" charset="0"/>
                          <a:cs typeface="Calibri" pitchFamily="34" charset="0"/>
                        </a:rPr>
                        <a:t>Testing and Iteration: Daily</a:t>
                      </a:r>
                    </a:p>
                    <a:p>
                      <a:pPr algn="l"/>
                      <a:endParaRPr lang="en-US" sz="1600" b="1" dirty="0" smtClean="0">
                        <a:latin typeface="Calibri" pitchFamily="34" charset="0"/>
                        <a:cs typeface="Calibri" pitchFamily="34" charset="0"/>
                      </a:endParaRPr>
                    </a:p>
                    <a:p>
                      <a:pPr algn="l"/>
                      <a:endParaRPr lang="en-US" sz="1600" b="1" dirty="0" smtClean="0">
                        <a:latin typeface="Calibri" pitchFamily="34" charset="0"/>
                        <a:cs typeface="Calibri" pitchFamily="34" charset="0"/>
                      </a:endParaRP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l"/>
                      <a:r>
                        <a:rPr lang="en-US" sz="1600" b="1" dirty="0" smtClean="0">
                          <a:latin typeface="Calibri" pitchFamily="34" charset="0"/>
                          <a:cs typeface="Calibri" pitchFamily="34" charset="0"/>
                        </a:rPr>
                        <a:t>Initial Training Run: Clusters</a:t>
                      </a: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r>
              <a:tr h="1701800">
                <a:tc>
                  <a:txBody>
                    <a:bodyPr/>
                    <a:lstStyle/>
                    <a:p>
                      <a:pPr algn="l"/>
                      <a:r>
                        <a:rPr lang="en-US" sz="1600" b="1" dirty="0" smtClean="0">
                          <a:latin typeface="Calibri" pitchFamily="34" charset="0"/>
                          <a:cs typeface="Calibri" pitchFamily="34" charset="0"/>
                        </a:rPr>
                        <a:t>Testing and Iteration: Buy\Sell</a:t>
                      </a: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l"/>
                      <a:r>
                        <a:rPr lang="en-US" sz="1600" b="1" dirty="0" smtClean="0">
                          <a:latin typeface="Calibri" pitchFamily="34" charset="0"/>
                          <a:cs typeface="Calibri" pitchFamily="34" charset="0"/>
                        </a:rPr>
                        <a:t>Testing and Iteration: ‘99-’13</a:t>
                      </a:r>
                    </a:p>
                    <a:p>
                      <a:pPr algn="l"/>
                      <a:endParaRPr lang="en-US" sz="1400" b="1" dirty="0" smtClean="0">
                        <a:latin typeface="Calibri" pitchFamily="34" charset="0"/>
                        <a:cs typeface="Calibri" pitchFamily="34" charset="0"/>
                      </a:endParaRP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l"/>
                      <a:r>
                        <a:rPr lang="en-US" sz="1600" b="1" dirty="0" smtClean="0">
                          <a:latin typeface="Calibri" pitchFamily="34" charset="0"/>
                          <a:cs typeface="Calibri" pitchFamily="34" charset="0"/>
                        </a:rPr>
                        <a:t>Testing and Iteration: ‘82-’99</a:t>
                      </a:r>
                    </a:p>
                    <a:p>
                      <a:pPr algn="l"/>
                      <a:endParaRPr lang="en-US" sz="1200" b="1" baseline="0" dirty="0" smtClean="0">
                        <a:solidFill>
                          <a:srgbClr val="00B050"/>
                        </a:solidFill>
                        <a:latin typeface="Calibri" pitchFamily="34" charset="0"/>
                        <a:cs typeface="Calibri" pitchFamily="34" charset="0"/>
                      </a:endParaRP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r>
              <a:tr h="1701800">
                <a:tc>
                  <a:txBody>
                    <a:bodyPr/>
                    <a:lstStyle/>
                    <a:p>
                      <a:pPr algn="l"/>
                      <a:r>
                        <a:rPr lang="en-US" sz="1600" b="1" dirty="0" smtClean="0">
                          <a:latin typeface="Calibri" pitchFamily="34" charset="0"/>
                          <a:cs typeface="Calibri" pitchFamily="34" charset="0"/>
                        </a:rPr>
                        <a:t>Testing and Iteration: ‘45-’60</a:t>
                      </a: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l"/>
                      <a:r>
                        <a:rPr lang="en-US" sz="1600" b="1" dirty="0" smtClean="0">
                          <a:latin typeface="Calibri" pitchFamily="34" charset="0"/>
                          <a:cs typeface="Calibri" pitchFamily="34" charset="0"/>
                        </a:rPr>
                        <a:t>Testing and Iteration: ’29-’45</a:t>
                      </a:r>
                    </a:p>
                    <a:p>
                      <a:pPr algn="l"/>
                      <a:endParaRPr lang="en-US" sz="1200" b="1" baseline="0" dirty="0" smtClean="0">
                        <a:solidFill>
                          <a:srgbClr val="00B050"/>
                        </a:solidFill>
                        <a:latin typeface="Calibri" pitchFamily="34" charset="0"/>
                        <a:cs typeface="Calibri" pitchFamily="34" charset="0"/>
                      </a:endParaRP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c>
                  <a:txBody>
                    <a:bodyPr/>
                    <a:lstStyle/>
                    <a:p>
                      <a:pPr algn="l"/>
                      <a:endParaRPr lang="en-US" sz="1200" b="1" baseline="0" dirty="0" smtClean="0">
                        <a:solidFill>
                          <a:srgbClr val="00B050"/>
                        </a:solidFill>
                        <a:latin typeface="Calibri" pitchFamily="34" charset="0"/>
                        <a:cs typeface="Calibri" pitchFamily="34" charset="0"/>
                      </a:endParaRPr>
                    </a:p>
                  </a:txBody>
                  <a:tcPr>
                    <a:lnL w="28575" cap="flat" cmpd="sng" algn="ctr">
                      <a:solidFill>
                        <a:schemeClr val="accent2">
                          <a:lumMod val="75000"/>
                        </a:schemeClr>
                      </a:solidFill>
                      <a:prstDash val="solid"/>
                      <a:round/>
                      <a:headEnd type="none" w="med" len="med"/>
                      <a:tailEnd type="none" w="med" len="med"/>
                    </a:lnL>
                    <a:lnR w="28575" cap="flat" cmpd="sng" algn="ctr">
                      <a:solidFill>
                        <a:schemeClr val="accent2">
                          <a:lumMod val="75000"/>
                        </a:schemeClr>
                      </a:solidFill>
                      <a:prstDash val="solid"/>
                      <a:round/>
                      <a:headEnd type="none" w="med" len="med"/>
                      <a:tailEnd type="none" w="med" len="med"/>
                    </a:lnR>
                    <a:lnT w="28575" cap="flat" cmpd="sng" algn="ctr">
                      <a:solidFill>
                        <a:schemeClr val="accent2">
                          <a:lumMod val="75000"/>
                        </a:schemeClr>
                      </a:solidFill>
                      <a:prstDash val="solid"/>
                      <a:round/>
                      <a:headEnd type="none" w="med" len="med"/>
                      <a:tailEnd type="none" w="med" len="med"/>
                    </a:lnT>
                    <a:lnB w="28575" cap="flat" cmpd="sng" algn="ctr">
                      <a:solidFill>
                        <a:schemeClr val="accent2">
                          <a:lumMod val="75000"/>
                        </a:schemeClr>
                      </a:solidFill>
                      <a:prstDash val="solid"/>
                      <a:round/>
                      <a:headEnd type="none" w="med" len="med"/>
                      <a:tailEnd type="none" w="med" len="med"/>
                    </a:lnB>
                  </a:tcPr>
                </a:tc>
              </a:tr>
            </a:tbl>
          </a:graphicData>
        </a:graphic>
      </p:graphicFrame>
      <p:sp>
        <p:nvSpPr>
          <p:cNvPr id="81921" name="Rectangle 1"/>
          <p:cNvSpPr>
            <a:spLocks noChangeArrowheads="1"/>
          </p:cNvSpPr>
          <p:nvPr/>
        </p:nvSpPr>
        <p:spPr bwMode="auto">
          <a:xfrm>
            <a:off x="304800" y="1578934"/>
            <a:ext cx="1371600" cy="12157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sz="1000" b="1" u="sng" dirty="0" smtClean="0">
                <a:latin typeface="Arial" pitchFamily="34" charset="0"/>
                <a:ea typeface="Calibri" pitchFamily="34" charset="0"/>
                <a:cs typeface="Arial" pitchFamily="34" charset="0"/>
              </a:rPr>
              <a:t>Attribute Usage</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Calibri" pitchFamily="34" charset="0"/>
              <a:ea typeface="Calibri" pitchFamily="34" charset="0"/>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700" dirty="0" smtClean="0">
                <a:latin typeface="Calibri" pitchFamily="34" charset="0"/>
                <a:ea typeface="Calibri" pitchFamily="34" charset="0"/>
                <a:cs typeface="Calibri" pitchFamily="34" charset="0"/>
              </a:rPr>
              <a:t>       </a:t>
            </a:r>
            <a:r>
              <a:rPr kumimoji="0" lang="en-US" sz="7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100.00% Vol63Day</a:t>
            </a:r>
            <a:endParaRPr kumimoji="0" lang="en-US" sz="700" b="1"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C00000"/>
                </a:solidFill>
                <a:effectLst/>
                <a:latin typeface="Calibri" pitchFamily="34" charset="0"/>
                <a:ea typeface="Calibri" pitchFamily="34" charset="0"/>
                <a:cs typeface="Calibri" pitchFamily="34" charset="0"/>
              </a:rPr>
              <a:t>         31.44% EMA126 Index</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C00000"/>
                </a:solidFill>
                <a:effectLst/>
                <a:latin typeface="Calibri" pitchFamily="34" charset="0"/>
                <a:ea typeface="Calibri" pitchFamily="34" charset="0"/>
                <a:cs typeface="Calibri" pitchFamily="34" charset="0"/>
              </a:rPr>
              <a:t>         29.93% EMA126 Slope</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22.30% EMA21 Index</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7030A0"/>
                </a:solidFill>
                <a:effectLst/>
                <a:latin typeface="Calibri" pitchFamily="34" charset="0"/>
                <a:ea typeface="Calibri" pitchFamily="34" charset="0"/>
                <a:cs typeface="Calibri" pitchFamily="34" charset="0"/>
              </a:rPr>
              <a:t>           9.60%  EMA63 Index</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8.84%  EMA21 Slope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effectLst/>
                <a:latin typeface="Calibri" pitchFamily="34" charset="0"/>
                <a:ea typeface="Calibri" pitchFamily="34" charset="0"/>
                <a:cs typeface="Calibri" pitchFamily="34" charset="0"/>
              </a:rPr>
              <a:t>           6.95%  Vol21Day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7030A0"/>
                </a:solidFill>
                <a:effectLst/>
                <a:latin typeface="Calibri" pitchFamily="34" charset="0"/>
                <a:ea typeface="Calibri" pitchFamily="34" charset="0"/>
                <a:cs typeface="Calibri" pitchFamily="34" charset="0"/>
              </a:rPr>
              <a:t>           5.52%  EMA63 Slope </a:t>
            </a:r>
            <a:r>
              <a:rPr kumimoji="0" lang="en-US" sz="700" b="0" i="0" u="none" strike="noStrike" cap="none" normalizeH="0" baseline="0" dirty="0" smtClean="0">
                <a:ln>
                  <a:noFill/>
                </a:ln>
                <a:solidFill>
                  <a:schemeClr val="tx1"/>
                </a:solidFill>
                <a:effectLst/>
                <a:latin typeface="Calibri" pitchFamily="34" charset="0"/>
                <a:cs typeface="Calibri" pitchFamily="34" charset="0"/>
              </a:rPr>
              <a:t> </a:t>
            </a:r>
          </a:p>
        </p:txBody>
      </p:sp>
      <p:sp>
        <p:nvSpPr>
          <p:cNvPr id="5" name="Rectangle 1"/>
          <p:cNvSpPr>
            <a:spLocks noChangeArrowheads="1"/>
          </p:cNvSpPr>
          <p:nvPr/>
        </p:nvSpPr>
        <p:spPr bwMode="auto">
          <a:xfrm>
            <a:off x="1676400" y="1579513"/>
            <a:ext cx="1371600" cy="515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Arial" pitchFamily="34" charset="0"/>
                <a:ea typeface="Calibri" pitchFamily="34" charset="0"/>
                <a:cs typeface="Arial" pitchFamily="34" charset="0"/>
              </a:rPr>
              <a:t>Size</a:t>
            </a:r>
            <a:r>
              <a:rPr kumimoji="0" lang="en-US" sz="700" b="1" i="0" u="sng"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(nodes): </a:t>
            </a:r>
            <a:r>
              <a:rPr lang="en-US" sz="1000" b="1" dirty="0" smtClean="0">
                <a:latin typeface="Arial" pitchFamily="34" charset="0"/>
                <a:ea typeface="Calibri" pitchFamily="34" charset="0"/>
                <a:cs typeface="Arial" pitchFamily="34" charset="0"/>
              </a:rPr>
              <a:t>31</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Error Rate</a:t>
            </a:r>
            <a:r>
              <a:rPr lang="en-US" sz="1000" b="1" dirty="0" smtClean="0">
                <a:latin typeface="Arial" pitchFamily="34" charset="0"/>
                <a:ea typeface="Calibri" pitchFamily="34" charset="0"/>
                <a:cs typeface="Arial" pitchFamily="34" charset="0"/>
              </a:rPr>
              <a:t>: 39%</a:t>
            </a:r>
            <a:endParaRPr lang="en-US" sz="700" b="1" u="sng" dirty="0" smtClean="0">
              <a:latin typeface="Arial" pitchFamily="34" charset="0"/>
              <a:ea typeface="Calibri" pitchFamily="34" charset="0"/>
              <a:cs typeface="Arial" pitchFamily="34" charset="0"/>
            </a:endParaRPr>
          </a:p>
        </p:txBody>
      </p:sp>
      <p:sp>
        <p:nvSpPr>
          <p:cNvPr id="6" name="Rectangle 1"/>
          <p:cNvSpPr>
            <a:spLocks noChangeArrowheads="1"/>
          </p:cNvSpPr>
          <p:nvPr/>
        </p:nvSpPr>
        <p:spPr bwMode="auto">
          <a:xfrm>
            <a:off x="3143250" y="1584930"/>
            <a:ext cx="1371600" cy="12157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sz="1000" b="1" u="sng" dirty="0" smtClean="0">
                <a:latin typeface="Arial" pitchFamily="34" charset="0"/>
                <a:ea typeface="Calibri" pitchFamily="34" charset="0"/>
                <a:cs typeface="Arial" pitchFamily="34" charset="0"/>
              </a:rPr>
              <a:t>Attribute Usage</a:t>
            </a:r>
            <a:endParaRPr lang="en-US" sz="1050" b="1" u="sng" dirty="0" smtClean="0">
              <a:latin typeface="Arial" pitchFamily="34" charset="0"/>
              <a:ea typeface="Calibri" pitchFamily="34" charset="0"/>
              <a:cs typeface="Arial" pitchFamily="34" charset="0"/>
            </a:endParaRPr>
          </a:p>
          <a:p>
            <a:pPr marL="0" marR="0" lvl="0" indent="0" defTabSz="914400" rtl="0" eaLnBrk="1" fontAlgn="base" latinLnBrk="0" hangingPunct="1">
              <a:lnSpc>
                <a:spcPct val="100000"/>
              </a:lnSpc>
              <a:spcBef>
                <a:spcPct val="0"/>
              </a:spcBef>
              <a:spcAft>
                <a:spcPct val="0"/>
              </a:spcAft>
              <a:buClrTx/>
              <a:buSzTx/>
              <a:buFontTx/>
              <a:buNone/>
              <a:tabLst/>
            </a:pPr>
            <a:endParaRPr lang="en-US" sz="700" b="1" u="sng" dirty="0" smtClean="0">
              <a:latin typeface="Calibri" pitchFamily="34" charset="0"/>
              <a:ea typeface="Calibri" pitchFamily="34" charset="0"/>
              <a:cs typeface="Calibri" pitchFamily="34" charset="0"/>
            </a:endParaRPr>
          </a:p>
          <a:p>
            <a:r>
              <a:rPr lang="en-US" sz="700" dirty="0" smtClean="0">
                <a:latin typeface="Calibri" pitchFamily="34" charset="0"/>
                <a:cs typeface="Calibri" pitchFamily="34" charset="0"/>
              </a:rPr>
              <a:t>      </a:t>
            </a:r>
            <a:r>
              <a:rPr lang="en-US" sz="700" b="1" dirty="0" smtClean="0">
                <a:latin typeface="Calibri" pitchFamily="34" charset="0"/>
                <a:cs typeface="Calibri" pitchFamily="34" charset="0"/>
              </a:rPr>
              <a:t>100.00% Vol63Day  </a:t>
            </a:r>
          </a:p>
          <a:p>
            <a:r>
              <a:rPr lang="en-US" sz="700" dirty="0" smtClean="0">
                <a:latin typeface="Calibri" pitchFamily="34" charset="0"/>
                <a:cs typeface="Calibri" pitchFamily="34" charset="0"/>
              </a:rPr>
              <a:t>         </a:t>
            </a:r>
            <a:r>
              <a:rPr lang="en-US" sz="700" dirty="0" smtClean="0">
                <a:solidFill>
                  <a:srgbClr val="C00000"/>
                </a:solidFill>
                <a:latin typeface="Calibri" pitchFamily="34" charset="0"/>
                <a:cs typeface="Calibri" pitchFamily="34" charset="0"/>
              </a:rPr>
              <a:t>29.92% EMA126 Slope </a:t>
            </a:r>
          </a:p>
          <a:p>
            <a:r>
              <a:rPr lang="en-US" sz="700" dirty="0" smtClean="0">
                <a:solidFill>
                  <a:srgbClr val="C00000"/>
                </a:solidFill>
                <a:latin typeface="Calibri" pitchFamily="34" charset="0"/>
                <a:cs typeface="Calibri" pitchFamily="34" charset="0"/>
              </a:rPr>
              <a:t>         28.64% EMA126 </a:t>
            </a:r>
          </a:p>
          <a:p>
            <a:r>
              <a:rPr lang="en-US" sz="700" b="1" dirty="0" smtClean="0">
                <a:latin typeface="Calibri" pitchFamily="34" charset="0"/>
                <a:cs typeface="Calibri" pitchFamily="34" charset="0"/>
              </a:rPr>
              <a:t>         18.66% Vol21Day  </a:t>
            </a:r>
          </a:p>
          <a:p>
            <a:r>
              <a:rPr lang="en-US" sz="700" dirty="0" smtClean="0">
                <a:latin typeface="Calibri" pitchFamily="34" charset="0"/>
                <a:cs typeface="Calibri" pitchFamily="34" charset="0"/>
              </a:rPr>
              <a:t>         </a:t>
            </a:r>
            <a:r>
              <a:rPr lang="en-US" sz="700" dirty="0" smtClean="0">
                <a:solidFill>
                  <a:srgbClr val="7030A0"/>
                </a:solidFill>
                <a:latin typeface="Calibri" pitchFamily="34" charset="0"/>
                <a:cs typeface="Calibri" pitchFamily="34" charset="0"/>
              </a:rPr>
              <a:t>13.42% EMA63 </a:t>
            </a:r>
          </a:p>
          <a:p>
            <a:r>
              <a:rPr lang="en-US" sz="700" dirty="0" smtClean="0">
                <a:latin typeface="Calibri" pitchFamily="34" charset="0"/>
                <a:cs typeface="Calibri" pitchFamily="34" charset="0"/>
              </a:rPr>
              <a:t>         10.71% EMA21 </a:t>
            </a:r>
          </a:p>
          <a:p>
            <a:r>
              <a:rPr lang="en-US" sz="700" dirty="0" smtClean="0">
                <a:solidFill>
                  <a:srgbClr val="7030A0"/>
                </a:solidFill>
                <a:latin typeface="Calibri" pitchFamily="34" charset="0"/>
                <a:cs typeface="Calibri" pitchFamily="34" charset="0"/>
              </a:rPr>
              <a:t>           8.69% EMA63 Slope </a:t>
            </a:r>
          </a:p>
          <a:p>
            <a:r>
              <a:rPr lang="en-US" sz="700" dirty="0" smtClean="0">
                <a:latin typeface="Calibri" pitchFamily="34" charset="0"/>
                <a:cs typeface="Calibri" pitchFamily="34" charset="0"/>
              </a:rPr>
              <a:t>           3.73% EMA21 Slope </a:t>
            </a:r>
            <a:endParaRPr kumimoji="0" lang="en-US" sz="700" b="1" i="0" u="sng" strike="noStrike" cap="none" normalizeH="0" dirty="0" smtClean="0">
              <a:ln>
                <a:noFill/>
              </a:ln>
              <a:solidFill>
                <a:schemeClr val="tx1"/>
              </a:solidFill>
              <a:effectLst/>
              <a:latin typeface="Calibri" pitchFamily="34" charset="0"/>
              <a:ea typeface="Calibri" pitchFamily="34" charset="0"/>
              <a:cs typeface="Calibri" pitchFamily="34" charset="0"/>
            </a:endParaRPr>
          </a:p>
        </p:txBody>
      </p:sp>
      <p:sp>
        <p:nvSpPr>
          <p:cNvPr id="7" name="Rectangle 1"/>
          <p:cNvSpPr>
            <a:spLocks noChangeArrowheads="1"/>
          </p:cNvSpPr>
          <p:nvPr/>
        </p:nvSpPr>
        <p:spPr bwMode="auto">
          <a:xfrm>
            <a:off x="4419600" y="1578934"/>
            <a:ext cx="1600200" cy="13926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Arial" pitchFamily="34" charset="0"/>
                <a:ea typeface="Calibri" pitchFamily="34" charset="0"/>
                <a:cs typeface="Arial" pitchFamily="34" charset="0"/>
              </a:rPr>
              <a:t>Size</a:t>
            </a:r>
            <a:r>
              <a:rPr kumimoji="0" lang="en-US" sz="700" b="1" i="0" u="sng"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(nodes): </a:t>
            </a:r>
            <a:r>
              <a:rPr lang="en-US" sz="1000" b="1" dirty="0" smtClean="0">
                <a:latin typeface="Arial" pitchFamily="34" charset="0"/>
                <a:ea typeface="Calibri" pitchFamily="34" charset="0"/>
                <a:cs typeface="Arial" pitchFamily="34" charset="0"/>
              </a:rPr>
              <a:t>80</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Error Rate</a:t>
            </a:r>
            <a:r>
              <a:rPr lang="en-US" sz="1000" b="1" dirty="0" smtClean="0">
                <a:latin typeface="Arial" pitchFamily="34" charset="0"/>
                <a:ea typeface="Calibri" pitchFamily="34" charset="0"/>
                <a:cs typeface="Arial" pitchFamily="34" charset="0"/>
              </a:rPr>
              <a:t>: 34%</a:t>
            </a:r>
          </a:p>
          <a:p>
            <a:pPr lvl="0" fontAlgn="base">
              <a:spcBef>
                <a:spcPct val="0"/>
              </a:spcBef>
              <a:spcAft>
                <a:spcPct val="0"/>
              </a:spcAft>
            </a:pPr>
            <a:endParaRPr lang="en-US" sz="500" b="1" u="sng" dirty="0" smtClean="0">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Conclusion</a:t>
            </a: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Larger data set produced more accurate (and more complex) decision tree</a:t>
            </a: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Very similar attribute usage</a:t>
            </a:r>
            <a:endParaRPr lang="en-US" sz="1000" dirty="0" smtClean="0">
              <a:latin typeface="Calibri" pitchFamily="34" charset="0"/>
              <a:ea typeface="Calibri" pitchFamily="34" charset="0"/>
              <a:cs typeface="Calibri" pitchFamily="34" charset="0"/>
            </a:endParaRPr>
          </a:p>
          <a:p>
            <a:pPr fontAlgn="base">
              <a:spcBef>
                <a:spcPct val="0"/>
              </a:spcBef>
              <a:spcAft>
                <a:spcPct val="0"/>
              </a:spcAft>
            </a:pPr>
            <a:endParaRPr lang="en-US" sz="1000" b="1" u="sng" dirty="0" smtClean="0">
              <a:latin typeface="Arial" pitchFamily="34" charset="0"/>
              <a:ea typeface="Calibri" pitchFamily="34" charset="0"/>
              <a:cs typeface="Arial" pitchFamily="34" charset="0"/>
            </a:endParaRPr>
          </a:p>
        </p:txBody>
      </p:sp>
      <p:sp>
        <p:nvSpPr>
          <p:cNvPr id="11" name="Rectangle 1"/>
          <p:cNvSpPr>
            <a:spLocks noChangeArrowheads="1"/>
          </p:cNvSpPr>
          <p:nvPr/>
        </p:nvSpPr>
        <p:spPr bwMode="auto">
          <a:xfrm>
            <a:off x="7226598" y="1585570"/>
            <a:ext cx="1600200" cy="150810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Arial" pitchFamily="34" charset="0"/>
                <a:ea typeface="Calibri" pitchFamily="34" charset="0"/>
                <a:cs typeface="Arial" pitchFamily="34" charset="0"/>
              </a:rPr>
              <a:t>Size</a:t>
            </a:r>
            <a:r>
              <a:rPr kumimoji="0" lang="en-US" sz="700" b="1" i="0" u="sng"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(nodes): </a:t>
            </a:r>
            <a:r>
              <a:rPr lang="en-US" sz="1000" b="1" dirty="0" smtClean="0">
                <a:latin typeface="Arial" pitchFamily="34" charset="0"/>
                <a:ea typeface="Calibri" pitchFamily="34" charset="0"/>
                <a:cs typeface="Arial" pitchFamily="34" charset="0"/>
              </a:rPr>
              <a:t>21</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Error Rate</a:t>
            </a:r>
            <a:r>
              <a:rPr lang="en-US" sz="1000" b="1" dirty="0" smtClean="0">
                <a:latin typeface="Arial" pitchFamily="34" charset="0"/>
                <a:ea typeface="Calibri" pitchFamily="34" charset="0"/>
                <a:cs typeface="Arial" pitchFamily="34" charset="0"/>
              </a:rPr>
              <a:t>: 40%</a:t>
            </a:r>
          </a:p>
          <a:p>
            <a:pPr lvl="0" fontAlgn="base">
              <a:spcBef>
                <a:spcPct val="0"/>
              </a:spcBef>
              <a:spcAft>
                <a:spcPct val="0"/>
              </a:spcAft>
            </a:pPr>
            <a:endParaRPr lang="en-US" sz="500" b="1" u="sng" dirty="0" smtClean="0">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Conclusion</a:t>
            </a: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Cluster became the first decision point – seems to have replaced 63 day volatility</a:t>
            </a: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Smaller decision tree but error rate is similar</a:t>
            </a:r>
            <a:endParaRPr lang="en-US" sz="1000" dirty="0" smtClean="0">
              <a:latin typeface="Calibri" pitchFamily="34" charset="0"/>
              <a:ea typeface="Calibri" pitchFamily="34" charset="0"/>
              <a:cs typeface="Calibri" pitchFamily="34" charset="0"/>
            </a:endParaRPr>
          </a:p>
          <a:p>
            <a:pPr fontAlgn="base">
              <a:spcBef>
                <a:spcPct val="0"/>
              </a:spcBef>
              <a:spcAft>
                <a:spcPct val="0"/>
              </a:spcAft>
            </a:pPr>
            <a:endParaRPr lang="en-US" sz="1000" b="1" u="sng" dirty="0" smtClean="0">
              <a:latin typeface="Arial" pitchFamily="34" charset="0"/>
              <a:ea typeface="Calibri" pitchFamily="34" charset="0"/>
              <a:cs typeface="Arial" pitchFamily="34" charset="0"/>
            </a:endParaRPr>
          </a:p>
        </p:txBody>
      </p:sp>
      <p:sp>
        <p:nvSpPr>
          <p:cNvPr id="81922" name="Rectangle 2"/>
          <p:cNvSpPr>
            <a:spLocks noChangeArrowheads="1"/>
          </p:cNvSpPr>
          <p:nvPr/>
        </p:nvSpPr>
        <p:spPr bwMode="auto">
          <a:xfrm>
            <a:off x="5932020" y="1583595"/>
            <a:ext cx="2362200" cy="12464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000" b="1" dirty="0" smtClean="0">
                <a:latin typeface="Arial" pitchFamily="34" charset="0"/>
                <a:ea typeface="Calibri" pitchFamily="34" charset="0"/>
                <a:cs typeface="Arial" pitchFamily="34" charset="0"/>
              </a:rPr>
              <a:t>    </a:t>
            </a:r>
            <a:r>
              <a:rPr lang="en-US" sz="1000" b="1" u="sng" dirty="0" smtClean="0">
                <a:latin typeface="Arial" pitchFamily="34" charset="0"/>
                <a:ea typeface="Calibri" pitchFamily="34" charset="0"/>
                <a:cs typeface="Arial" pitchFamily="34" charset="0"/>
              </a:rPr>
              <a:t>Attribute Usage</a:t>
            </a:r>
          </a:p>
          <a:p>
            <a:pPr lvl="0" fontAlgn="base">
              <a:spcBef>
                <a:spcPct val="0"/>
              </a:spcBef>
              <a:spcAft>
                <a:spcPct val="0"/>
              </a:spcAft>
            </a:pPr>
            <a:endParaRPr kumimoji="0" lang="en-US" sz="800" b="1" i="0" u="sng" strike="noStrike" cap="none" normalizeH="0" baseline="0" dirty="0" smtClean="0">
              <a:ln>
                <a:noFill/>
              </a:ln>
              <a:solidFill>
                <a:srgbClr val="1F497D"/>
              </a:solidFill>
              <a:effectLst/>
              <a:latin typeface="Arial" pitchFamily="34" charset="0"/>
              <a:ea typeface="Calibri" pitchFamily="34" charset="0"/>
              <a:cs typeface="Arial" pitchFamily="34" charset="0"/>
            </a:endParaRPr>
          </a:p>
          <a:p>
            <a:pPr lvl="0" fontAlgn="base">
              <a:spcBef>
                <a:spcPct val="0"/>
              </a:spcBef>
              <a:spcAft>
                <a:spcPct val="0"/>
              </a:spcAft>
            </a:pPr>
            <a:r>
              <a:rPr lang="en-US" sz="800" b="1" dirty="0" smtClean="0">
                <a:solidFill>
                  <a:srgbClr val="1F497D"/>
                </a:solidFill>
                <a:latin typeface="Calibri" pitchFamily="34" charset="0"/>
                <a:ea typeface="Calibri" pitchFamily="34" charset="0"/>
                <a:cs typeface="Calibri" pitchFamily="34" charset="0"/>
              </a:rPr>
              <a:t>      </a:t>
            </a:r>
            <a:r>
              <a:rPr kumimoji="0" lang="en-US" sz="700" b="1" i="0" u="none" strike="noStrike" cap="none" normalizeH="0" baseline="0" dirty="0" smtClean="0">
                <a:ln>
                  <a:noFill/>
                </a:ln>
                <a:solidFill>
                  <a:srgbClr val="1F497D"/>
                </a:solidFill>
                <a:effectLst/>
                <a:latin typeface="Calibri" pitchFamily="34" charset="0"/>
                <a:ea typeface="Calibri" pitchFamily="34" charset="0"/>
                <a:cs typeface="Calibri" pitchFamily="34" charset="0"/>
              </a:rPr>
              <a:t>100.00% Clusters</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700" b="0" i="0" u="none" strike="noStrike" cap="none" normalizeH="0" baseline="0" dirty="0" smtClean="0">
                <a:ln>
                  <a:noFill/>
                </a:ln>
                <a:solidFill>
                  <a:srgbClr val="7030A0"/>
                </a:solidFill>
                <a:effectLst/>
                <a:latin typeface="Calibri" pitchFamily="34" charset="0"/>
                <a:ea typeface="Calibri" pitchFamily="34" charset="0"/>
                <a:cs typeface="Calibri" pitchFamily="34" charset="0"/>
              </a:rPr>
              <a:t>        18.67% EMA63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7030A0"/>
                </a:solidFill>
                <a:effectLst/>
                <a:latin typeface="Calibri" pitchFamily="34" charset="0"/>
                <a:ea typeface="Calibri" pitchFamily="34" charset="0"/>
                <a:cs typeface="Calibri" pitchFamily="34" charset="0"/>
              </a:rPr>
              <a:t>         17.31% EMA63 Slope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548DD4"/>
                </a:solidFill>
                <a:effectLst/>
                <a:latin typeface="Calibri" pitchFamily="34" charset="0"/>
                <a:ea typeface="Calibri" pitchFamily="34" charset="0"/>
                <a:cs typeface="Calibri" pitchFamily="34" charset="0"/>
              </a:rPr>
              <a:t>         </a:t>
            </a:r>
            <a:r>
              <a:rPr kumimoji="0" lang="en-US" sz="700" b="1" i="0" u="none" strike="noStrike" cap="none" normalizeH="0" baseline="0" dirty="0" smtClean="0">
                <a:ln>
                  <a:noFill/>
                </a:ln>
                <a:effectLst/>
                <a:latin typeface="Calibri" pitchFamily="34" charset="0"/>
                <a:ea typeface="Calibri" pitchFamily="34" charset="0"/>
                <a:cs typeface="Calibri" pitchFamily="34" charset="0"/>
              </a:rPr>
              <a:t>16.70% Vol21Day  </a:t>
            </a:r>
            <a:endParaRPr kumimoji="0" lang="en-US" sz="700" b="1" i="0" u="none" strike="noStrike" cap="none" normalizeH="0" baseline="0" dirty="0" smtClean="0">
              <a:ln>
                <a:noFill/>
              </a:ln>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C00000"/>
                </a:solidFill>
                <a:effectLst/>
                <a:latin typeface="Calibri" pitchFamily="34" charset="0"/>
                <a:ea typeface="Calibri" pitchFamily="34" charset="0"/>
                <a:cs typeface="Calibri" pitchFamily="34" charset="0"/>
              </a:rPr>
              <a:t>         15.80% EMA126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rgbClr val="C00000"/>
                </a:solidFill>
                <a:effectLst/>
                <a:latin typeface="Calibri" pitchFamily="34" charset="0"/>
                <a:ea typeface="Calibri" pitchFamily="34" charset="0"/>
                <a:cs typeface="Calibri" pitchFamily="34" charset="0"/>
              </a:rPr>
              <a:t>          11.11% EMA126 Slope </a:t>
            </a:r>
            <a:endParaRPr kumimoji="0" lang="en-US" sz="700" b="0" i="0" u="none" strike="noStrike" cap="none" normalizeH="0" baseline="0" dirty="0" smtClean="0">
              <a:ln>
                <a:noFill/>
              </a:ln>
              <a:solidFill>
                <a:schemeClr val="tx1"/>
              </a:solidFill>
              <a:effectLst/>
              <a:latin typeface="Calibri" pitchFamily="34" charset="0"/>
              <a:cs typeface="Calibri"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8.77% EMA21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7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1.59% EMA21 Slope </a:t>
            </a:r>
            <a:r>
              <a:rPr kumimoji="0" lang="en-US" sz="700" b="0" i="0" u="none" strike="noStrike" cap="none" normalizeH="0" baseline="0" dirty="0" smtClean="0">
                <a:ln>
                  <a:noFill/>
                </a:ln>
                <a:solidFill>
                  <a:schemeClr val="tx1"/>
                </a:solidFill>
                <a:effectLst/>
                <a:latin typeface="Calibri" pitchFamily="34" charset="0"/>
                <a:cs typeface="Calibri" pitchFamily="34" charset="0"/>
              </a:rPr>
              <a:t> </a:t>
            </a:r>
            <a:endParaRPr kumimoji="0" lang="en-US" sz="18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13" name="Rectangle 1"/>
          <p:cNvSpPr>
            <a:spLocks noChangeArrowheads="1"/>
          </p:cNvSpPr>
          <p:nvPr/>
        </p:nvSpPr>
        <p:spPr bwMode="auto">
          <a:xfrm>
            <a:off x="304800" y="3224480"/>
            <a:ext cx="1371600" cy="6617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lang="en-US" sz="1000" b="1" u="sng" dirty="0" smtClean="0">
                <a:latin typeface="Arial" pitchFamily="34" charset="0"/>
                <a:ea typeface="Calibri" pitchFamily="34" charset="0"/>
                <a:cs typeface="Arial" pitchFamily="34" charset="0"/>
              </a:rPr>
              <a:t>Attribute Usage</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600" b="1" i="0" u="sng" strike="noStrike" cap="none" normalizeH="0" dirty="0" smtClean="0">
              <a:ln>
                <a:noFill/>
              </a:ln>
              <a:solidFill>
                <a:schemeClr val="tx1"/>
              </a:solidFill>
              <a:effectLst/>
              <a:latin typeface="Calibri" pitchFamily="34" charset="0"/>
              <a:ea typeface="Calibri" pitchFamily="34" charset="0"/>
              <a:cs typeface="Calibri" pitchFamily="34" charset="0"/>
            </a:endParaRPr>
          </a:p>
          <a:p>
            <a:r>
              <a:rPr lang="en-US" sz="700" dirty="0" smtClean="0">
                <a:solidFill>
                  <a:srgbClr val="7030A0"/>
                </a:solidFill>
                <a:latin typeface="Calibri" pitchFamily="34" charset="0"/>
                <a:cs typeface="Calibri" pitchFamily="34" charset="0"/>
              </a:rPr>
              <a:t>        100.00% EMA63 Slope </a:t>
            </a:r>
          </a:p>
          <a:p>
            <a:r>
              <a:rPr lang="en-US" sz="700" dirty="0" smtClean="0">
                <a:latin typeface="Calibri" pitchFamily="34" charset="0"/>
                <a:cs typeface="Calibri" pitchFamily="34" charset="0"/>
              </a:rPr>
              <a:t>          </a:t>
            </a:r>
            <a:r>
              <a:rPr lang="en-US" sz="700" b="1" dirty="0" smtClean="0">
                <a:latin typeface="Calibri" pitchFamily="34" charset="0"/>
                <a:cs typeface="Calibri" pitchFamily="34" charset="0"/>
              </a:rPr>
              <a:t>91.06% Vol21Day  </a:t>
            </a:r>
          </a:p>
          <a:p>
            <a:r>
              <a:rPr lang="en-US" sz="700" dirty="0" smtClean="0">
                <a:solidFill>
                  <a:srgbClr val="C00000"/>
                </a:solidFill>
                <a:latin typeface="Calibri" pitchFamily="34" charset="0"/>
                <a:cs typeface="Calibri" pitchFamily="34" charset="0"/>
              </a:rPr>
              <a:t>          89.95% EMA126 Slope </a:t>
            </a:r>
            <a:endParaRPr kumimoji="0" lang="en-US" sz="700" b="0" i="0" u="none" strike="noStrike" cap="none" normalizeH="0" baseline="0" dirty="0" smtClean="0">
              <a:ln>
                <a:noFill/>
              </a:ln>
              <a:solidFill>
                <a:srgbClr val="C00000"/>
              </a:solidFill>
              <a:effectLst/>
              <a:latin typeface="Calibri" pitchFamily="34" charset="0"/>
              <a:cs typeface="Calibri" pitchFamily="34" charset="0"/>
            </a:endParaRPr>
          </a:p>
        </p:txBody>
      </p:sp>
      <p:sp>
        <p:nvSpPr>
          <p:cNvPr id="16" name="Rectangle 1"/>
          <p:cNvSpPr>
            <a:spLocks noChangeArrowheads="1"/>
          </p:cNvSpPr>
          <p:nvPr/>
        </p:nvSpPr>
        <p:spPr bwMode="auto">
          <a:xfrm>
            <a:off x="1632778" y="3223610"/>
            <a:ext cx="1600200" cy="13849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Arial" pitchFamily="34" charset="0"/>
                <a:ea typeface="Calibri" pitchFamily="34" charset="0"/>
                <a:cs typeface="Arial" pitchFamily="34" charset="0"/>
              </a:rPr>
              <a:t>Size</a:t>
            </a:r>
            <a:r>
              <a:rPr kumimoji="0" lang="en-US" sz="700" b="1" i="0" u="sng"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(nodes): </a:t>
            </a:r>
            <a:r>
              <a:rPr lang="en-US" sz="1000" b="1" dirty="0" smtClean="0">
                <a:latin typeface="Arial" pitchFamily="34" charset="0"/>
                <a:ea typeface="Calibri" pitchFamily="34" charset="0"/>
                <a:cs typeface="Arial" pitchFamily="34" charset="0"/>
              </a:rPr>
              <a:t>7</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Error Rate</a:t>
            </a:r>
            <a:r>
              <a:rPr lang="en-US" sz="1000" b="1" dirty="0" smtClean="0">
                <a:latin typeface="Arial" pitchFamily="34" charset="0"/>
                <a:ea typeface="Calibri" pitchFamily="34" charset="0"/>
                <a:cs typeface="Arial" pitchFamily="34" charset="0"/>
              </a:rPr>
              <a:t>: 45%</a:t>
            </a:r>
          </a:p>
          <a:p>
            <a:pPr lvl="0" fontAlgn="base">
              <a:spcBef>
                <a:spcPct val="0"/>
              </a:spcBef>
              <a:spcAft>
                <a:spcPct val="0"/>
              </a:spcAft>
            </a:pPr>
            <a:endParaRPr lang="en-US" sz="500" b="1" u="sng" dirty="0" smtClean="0">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Conclusion</a:t>
            </a: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Attribute usage and size of tree greatly simplified</a:t>
            </a: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Prediction rate error however is higher</a:t>
            </a:r>
            <a:endParaRPr lang="en-US" sz="1000" dirty="0" smtClean="0">
              <a:latin typeface="Calibri" pitchFamily="34" charset="0"/>
              <a:ea typeface="Calibri" pitchFamily="34" charset="0"/>
              <a:cs typeface="Calibri" pitchFamily="34" charset="0"/>
            </a:endParaRPr>
          </a:p>
          <a:p>
            <a:pPr fontAlgn="base">
              <a:spcBef>
                <a:spcPct val="0"/>
              </a:spcBef>
              <a:spcAft>
                <a:spcPct val="0"/>
              </a:spcAft>
            </a:pPr>
            <a:endParaRPr lang="en-US" sz="1000" b="1" u="sng" dirty="0" smtClean="0">
              <a:latin typeface="Arial" pitchFamily="34" charset="0"/>
              <a:ea typeface="Calibri" pitchFamily="34" charset="0"/>
              <a:cs typeface="Arial" pitchFamily="34" charset="0"/>
            </a:endParaRPr>
          </a:p>
        </p:txBody>
      </p:sp>
      <p:sp>
        <p:nvSpPr>
          <p:cNvPr id="17" name="Rectangle 1"/>
          <p:cNvSpPr>
            <a:spLocks noChangeArrowheads="1"/>
          </p:cNvSpPr>
          <p:nvPr/>
        </p:nvSpPr>
        <p:spPr bwMode="auto">
          <a:xfrm>
            <a:off x="3238500" y="3210233"/>
            <a:ext cx="1371600" cy="12157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1000" b="1" u="sng" dirty="0" smtClean="0">
                <a:latin typeface="Arial" pitchFamily="34" charset="0"/>
                <a:ea typeface="Calibri" pitchFamily="34" charset="0"/>
                <a:cs typeface="Arial" pitchFamily="34" charset="0"/>
              </a:rPr>
              <a:t>Attribute Usage</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Calibri" pitchFamily="34" charset="0"/>
              <a:ea typeface="Calibri" pitchFamily="34" charset="0"/>
              <a:cs typeface="Calibri" pitchFamily="34" charset="0"/>
            </a:endParaRPr>
          </a:p>
          <a:p>
            <a:r>
              <a:rPr lang="en-US" sz="700" b="1" dirty="0" smtClean="0">
                <a:latin typeface="Calibri" pitchFamily="34" charset="0"/>
                <a:cs typeface="Calibri" pitchFamily="34" charset="0"/>
              </a:rPr>
              <a:t> 100.00% Vol63Day  </a:t>
            </a:r>
          </a:p>
          <a:p>
            <a:r>
              <a:rPr lang="en-US" sz="700" dirty="0" smtClean="0">
                <a:latin typeface="Calibri" pitchFamily="34" charset="0"/>
                <a:cs typeface="Calibri" pitchFamily="34" charset="0"/>
              </a:rPr>
              <a:t>         96.27% EMA21 </a:t>
            </a:r>
          </a:p>
          <a:p>
            <a:r>
              <a:rPr lang="en-US" sz="700" dirty="0" smtClean="0">
                <a:solidFill>
                  <a:srgbClr val="7030A0"/>
                </a:solidFill>
                <a:latin typeface="Calibri" pitchFamily="34" charset="0"/>
                <a:cs typeface="Calibri" pitchFamily="34" charset="0"/>
              </a:rPr>
              <a:t>         50.00% EMA63 Slope </a:t>
            </a:r>
          </a:p>
          <a:p>
            <a:r>
              <a:rPr lang="en-US" sz="700" b="1" dirty="0" smtClean="0">
                <a:latin typeface="Calibri" pitchFamily="34" charset="0"/>
                <a:cs typeface="Calibri" pitchFamily="34" charset="0"/>
              </a:rPr>
              <a:t>         43.78% Vol21Day  </a:t>
            </a:r>
          </a:p>
          <a:p>
            <a:r>
              <a:rPr lang="en-US" sz="700" dirty="0" smtClean="0">
                <a:solidFill>
                  <a:srgbClr val="C00000"/>
                </a:solidFill>
                <a:latin typeface="Calibri" pitchFamily="34" charset="0"/>
                <a:cs typeface="Calibri" pitchFamily="34" charset="0"/>
              </a:rPr>
              <a:t>         39.21% EMA126 </a:t>
            </a:r>
          </a:p>
          <a:p>
            <a:r>
              <a:rPr lang="en-US" sz="700" dirty="0" smtClean="0">
                <a:solidFill>
                  <a:srgbClr val="7030A0"/>
                </a:solidFill>
                <a:latin typeface="Calibri" pitchFamily="34" charset="0"/>
                <a:cs typeface="Calibri" pitchFamily="34" charset="0"/>
              </a:rPr>
              <a:t>         35.48% EMA63 </a:t>
            </a:r>
          </a:p>
          <a:p>
            <a:r>
              <a:rPr lang="en-US" sz="700" dirty="0" smtClean="0">
                <a:solidFill>
                  <a:srgbClr val="C00000"/>
                </a:solidFill>
                <a:latin typeface="Calibri" pitchFamily="34" charset="0"/>
                <a:cs typeface="Calibri" pitchFamily="34" charset="0"/>
              </a:rPr>
              <a:t>        31.74% EMA126 Slope </a:t>
            </a:r>
          </a:p>
          <a:p>
            <a:r>
              <a:rPr lang="en-US" sz="700" dirty="0" smtClean="0">
                <a:latin typeface="Calibri" pitchFamily="34" charset="0"/>
                <a:cs typeface="Calibri" pitchFamily="34" charset="0"/>
              </a:rPr>
              <a:t>          8.71% EMA21 Slope </a:t>
            </a:r>
            <a:endParaRPr kumimoji="0" lang="en-US" sz="700" b="0" i="0" u="none" strike="noStrike" cap="none" normalizeH="0" baseline="0" dirty="0" smtClean="0">
              <a:ln>
                <a:noFill/>
              </a:ln>
              <a:solidFill>
                <a:srgbClr val="C00000"/>
              </a:solidFill>
              <a:effectLst/>
              <a:latin typeface="Calibri" pitchFamily="34" charset="0"/>
              <a:cs typeface="Calibri" pitchFamily="34" charset="0"/>
            </a:endParaRPr>
          </a:p>
        </p:txBody>
      </p:sp>
      <p:sp>
        <p:nvSpPr>
          <p:cNvPr id="18" name="Rectangle 1"/>
          <p:cNvSpPr>
            <a:spLocks noChangeArrowheads="1"/>
          </p:cNvSpPr>
          <p:nvPr/>
        </p:nvSpPr>
        <p:spPr bwMode="auto">
          <a:xfrm>
            <a:off x="4442933" y="3241939"/>
            <a:ext cx="1600200" cy="14927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Arial" pitchFamily="34" charset="0"/>
                <a:ea typeface="Calibri" pitchFamily="34" charset="0"/>
                <a:cs typeface="Arial" pitchFamily="34" charset="0"/>
              </a:rPr>
              <a:t>Size</a:t>
            </a:r>
            <a:r>
              <a:rPr kumimoji="0" lang="en-US" sz="700" b="1" i="0" u="sng"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(nodes): </a:t>
            </a:r>
            <a:r>
              <a:rPr lang="en-US" sz="1000" b="1" dirty="0" smtClean="0">
                <a:latin typeface="Arial" pitchFamily="34" charset="0"/>
                <a:ea typeface="Calibri" pitchFamily="34" charset="0"/>
                <a:cs typeface="Arial" pitchFamily="34" charset="0"/>
              </a:rPr>
              <a:t>24</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Error Rate</a:t>
            </a:r>
            <a:r>
              <a:rPr lang="en-US" sz="1000" b="1" dirty="0" smtClean="0">
                <a:latin typeface="Arial" pitchFamily="34" charset="0"/>
                <a:ea typeface="Calibri" pitchFamily="34" charset="0"/>
                <a:cs typeface="Arial" pitchFamily="34" charset="0"/>
              </a:rPr>
              <a:t>: 30%</a:t>
            </a:r>
          </a:p>
          <a:p>
            <a:pPr lvl="0" fontAlgn="base">
              <a:spcBef>
                <a:spcPct val="0"/>
              </a:spcBef>
              <a:spcAft>
                <a:spcPct val="0"/>
              </a:spcAft>
            </a:pPr>
            <a:endParaRPr lang="en-US" sz="500" b="1" u="sng" dirty="0" smtClean="0">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Conclusion</a:t>
            </a:r>
          </a:p>
          <a:p>
            <a:pPr marL="53975" indent="-53975" fontAlgn="base">
              <a:spcBef>
                <a:spcPct val="0"/>
              </a:spcBef>
              <a:spcAft>
                <a:spcPct val="0"/>
              </a:spcAft>
              <a:buFontTx/>
              <a:buChar char="-"/>
            </a:pPr>
            <a:r>
              <a:rPr lang="en-US" sz="700" dirty="0" smtClean="0">
                <a:latin typeface="Calibri" pitchFamily="34" charset="0"/>
                <a:ea typeface="Calibri" pitchFamily="34" charset="0"/>
                <a:cs typeface="Calibri" pitchFamily="34" charset="0"/>
              </a:rPr>
              <a:t>Attribute usage different in this time period than for the overall model trained over the entire period</a:t>
            </a:r>
          </a:p>
          <a:p>
            <a:pPr marL="53975" indent="-53975" fontAlgn="base">
              <a:spcBef>
                <a:spcPct val="0"/>
              </a:spcBef>
              <a:spcAft>
                <a:spcPct val="0"/>
              </a:spcAft>
              <a:buFontTx/>
              <a:buChar char="-"/>
            </a:pPr>
            <a:r>
              <a:rPr lang="en-US" sz="700" dirty="0" smtClean="0">
                <a:latin typeface="Calibri" pitchFamily="34" charset="0"/>
                <a:ea typeface="Calibri" pitchFamily="34" charset="0"/>
                <a:cs typeface="Calibri" pitchFamily="34" charset="0"/>
              </a:rPr>
              <a:t>Error rate significantly lower; does each ‘era’ ’ require its own decision tree?</a:t>
            </a:r>
          </a:p>
          <a:p>
            <a:pPr fontAlgn="base">
              <a:spcBef>
                <a:spcPct val="0"/>
              </a:spcBef>
              <a:spcAft>
                <a:spcPct val="0"/>
              </a:spcAft>
            </a:pPr>
            <a:endParaRPr lang="en-US" sz="700" b="1" u="sng" dirty="0" smtClean="0">
              <a:latin typeface="Arial" pitchFamily="34" charset="0"/>
              <a:ea typeface="Calibri" pitchFamily="34" charset="0"/>
              <a:cs typeface="Arial" pitchFamily="34" charset="0"/>
            </a:endParaRPr>
          </a:p>
        </p:txBody>
      </p:sp>
      <p:sp>
        <p:nvSpPr>
          <p:cNvPr id="23" name="Rectangle 1"/>
          <p:cNvSpPr>
            <a:spLocks noChangeArrowheads="1"/>
          </p:cNvSpPr>
          <p:nvPr/>
        </p:nvSpPr>
        <p:spPr bwMode="auto">
          <a:xfrm>
            <a:off x="6072667" y="3200400"/>
            <a:ext cx="1371600"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1000" b="1" u="sng" dirty="0" smtClean="0">
                <a:latin typeface="Arial" pitchFamily="34" charset="0"/>
                <a:ea typeface="Calibri" pitchFamily="34" charset="0"/>
                <a:cs typeface="Arial" pitchFamily="34" charset="0"/>
              </a:rPr>
              <a:t>Attribute Usage</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Calibri" pitchFamily="34" charset="0"/>
              <a:ea typeface="Calibri" pitchFamily="34" charset="0"/>
              <a:cs typeface="Calibri" pitchFamily="34" charset="0"/>
            </a:endParaRPr>
          </a:p>
          <a:p>
            <a:r>
              <a:rPr lang="en-US" sz="700" b="1" dirty="0" smtClean="0">
                <a:latin typeface="Calibri" pitchFamily="34" charset="0"/>
                <a:cs typeface="Calibri" pitchFamily="34" charset="0"/>
              </a:rPr>
              <a:t> 100.00% Vol63Day  </a:t>
            </a:r>
          </a:p>
        </p:txBody>
      </p:sp>
      <p:sp>
        <p:nvSpPr>
          <p:cNvPr id="24" name="Rectangle 1"/>
          <p:cNvSpPr>
            <a:spLocks noChangeArrowheads="1"/>
          </p:cNvSpPr>
          <p:nvPr/>
        </p:nvSpPr>
        <p:spPr bwMode="auto">
          <a:xfrm>
            <a:off x="7277100" y="3232106"/>
            <a:ext cx="1600200" cy="13542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Arial" pitchFamily="34" charset="0"/>
                <a:ea typeface="Calibri" pitchFamily="34" charset="0"/>
                <a:cs typeface="Arial" pitchFamily="34" charset="0"/>
              </a:rPr>
              <a:t>Size</a:t>
            </a:r>
            <a:r>
              <a:rPr kumimoji="0" lang="en-US" sz="700" b="1" i="0" u="sng"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(nodes): </a:t>
            </a:r>
            <a:r>
              <a:rPr lang="en-US" sz="1000" b="1" dirty="0" smtClean="0">
                <a:latin typeface="Arial" pitchFamily="34" charset="0"/>
                <a:ea typeface="Calibri" pitchFamily="34" charset="0"/>
                <a:cs typeface="Arial" pitchFamily="34" charset="0"/>
              </a:rPr>
              <a:t>1 (!)</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Error Rate</a:t>
            </a:r>
            <a:r>
              <a:rPr lang="en-US" sz="1000" b="1" dirty="0" smtClean="0">
                <a:latin typeface="Arial" pitchFamily="34" charset="0"/>
                <a:ea typeface="Calibri" pitchFamily="34" charset="0"/>
                <a:cs typeface="Arial" pitchFamily="34" charset="0"/>
              </a:rPr>
              <a:t>: 38%</a:t>
            </a:r>
          </a:p>
          <a:p>
            <a:pPr lvl="0" fontAlgn="base">
              <a:spcBef>
                <a:spcPct val="0"/>
              </a:spcBef>
              <a:spcAft>
                <a:spcPct val="0"/>
              </a:spcAft>
            </a:pPr>
            <a:endParaRPr lang="en-US" sz="500" b="1" u="sng" dirty="0" smtClean="0">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Conclusion</a:t>
            </a: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Error rate similar to baseline run BUT tree has </a:t>
            </a:r>
            <a:r>
              <a:rPr lang="en-US" sz="800" b="1" dirty="0" smtClean="0">
                <a:latin typeface="Calibri" pitchFamily="34" charset="0"/>
                <a:ea typeface="Calibri" pitchFamily="34" charset="0"/>
                <a:cs typeface="Calibri" pitchFamily="34" charset="0"/>
              </a:rPr>
              <a:t>One </a:t>
            </a:r>
            <a:r>
              <a:rPr lang="en-US" sz="800" dirty="0" smtClean="0">
                <a:latin typeface="Calibri" pitchFamily="34" charset="0"/>
                <a:ea typeface="Calibri" pitchFamily="34" charset="0"/>
                <a:cs typeface="Calibri" pitchFamily="34" charset="0"/>
              </a:rPr>
              <a:t>decision node (!) based on 63 day volatility</a:t>
            </a: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82 to 99 was a ‘simpler’ generally rising market pattern</a:t>
            </a:r>
            <a:endParaRPr lang="en-US" sz="800" b="1" u="sng" dirty="0" smtClean="0">
              <a:latin typeface="Arial" pitchFamily="34" charset="0"/>
              <a:ea typeface="Calibri" pitchFamily="34" charset="0"/>
              <a:cs typeface="Arial" pitchFamily="34" charset="0"/>
            </a:endParaRPr>
          </a:p>
        </p:txBody>
      </p:sp>
      <p:sp>
        <p:nvSpPr>
          <p:cNvPr id="27" name="Rectangle 26"/>
          <p:cNvSpPr/>
          <p:nvPr/>
        </p:nvSpPr>
        <p:spPr>
          <a:xfrm>
            <a:off x="1617128" y="5422792"/>
            <a:ext cx="1583271" cy="901808"/>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endParaRPr lang="en-US" sz="1400" b="1" dirty="0" smtClean="0">
              <a:solidFill>
                <a:schemeClr val="tx1"/>
              </a:solidFill>
            </a:endParaRPr>
          </a:p>
        </p:txBody>
      </p:sp>
      <p:sp>
        <p:nvSpPr>
          <p:cNvPr id="28" name="Rectangle 1"/>
          <p:cNvSpPr>
            <a:spLocks noChangeArrowheads="1"/>
          </p:cNvSpPr>
          <p:nvPr/>
        </p:nvSpPr>
        <p:spPr bwMode="auto">
          <a:xfrm>
            <a:off x="425396" y="4892816"/>
            <a:ext cx="1371600" cy="6771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1000" b="1" u="sng" dirty="0" smtClean="0">
                <a:latin typeface="Arial" pitchFamily="34" charset="0"/>
                <a:ea typeface="Calibri" pitchFamily="34" charset="0"/>
                <a:cs typeface="Arial" pitchFamily="34" charset="0"/>
              </a:rPr>
              <a:t>Attribute Usage</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Calibri" pitchFamily="34" charset="0"/>
              <a:ea typeface="Calibri" pitchFamily="34" charset="0"/>
              <a:cs typeface="Calibri" pitchFamily="34" charset="0"/>
            </a:endParaRPr>
          </a:p>
          <a:p>
            <a:r>
              <a:rPr lang="en-US" sz="700" dirty="0" smtClean="0">
                <a:solidFill>
                  <a:srgbClr val="C00000"/>
                </a:solidFill>
                <a:latin typeface="Calibri" pitchFamily="34" charset="0"/>
                <a:cs typeface="Calibri" pitchFamily="34" charset="0"/>
              </a:rPr>
              <a:t> 100.00% EMA126_Slops</a:t>
            </a:r>
          </a:p>
          <a:p>
            <a:r>
              <a:rPr lang="en-US" sz="700" b="1" dirty="0" smtClean="0">
                <a:latin typeface="Calibri" pitchFamily="34" charset="0"/>
                <a:cs typeface="Calibri" pitchFamily="34" charset="0"/>
              </a:rPr>
              <a:t>      2.71% Vol63Day</a:t>
            </a:r>
            <a:endParaRPr lang="en-US" sz="700" dirty="0" smtClean="0">
              <a:latin typeface="Calibri" pitchFamily="34" charset="0"/>
              <a:cs typeface="Calibri" pitchFamily="34" charset="0"/>
            </a:endParaRPr>
          </a:p>
          <a:p>
            <a:r>
              <a:rPr lang="en-US" sz="700" dirty="0" smtClean="0">
                <a:solidFill>
                  <a:srgbClr val="7030A0"/>
                </a:solidFill>
                <a:latin typeface="Calibri" pitchFamily="34" charset="0"/>
                <a:cs typeface="Calibri" pitchFamily="34" charset="0"/>
              </a:rPr>
              <a:t>      4.41% EMA63_Index</a:t>
            </a:r>
            <a:endParaRPr lang="en-US" sz="700" b="1" dirty="0" smtClean="0">
              <a:solidFill>
                <a:srgbClr val="7030A0"/>
              </a:solidFill>
              <a:latin typeface="Calibri" pitchFamily="34" charset="0"/>
              <a:cs typeface="Calibri" pitchFamily="34" charset="0"/>
            </a:endParaRPr>
          </a:p>
        </p:txBody>
      </p:sp>
      <p:sp>
        <p:nvSpPr>
          <p:cNvPr id="29" name="Rectangle 1"/>
          <p:cNvSpPr>
            <a:spLocks noChangeArrowheads="1"/>
          </p:cNvSpPr>
          <p:nvPr/>
        </p:nvSpPr>
        <p:spPr bwMode="auto">
          <a:xfrm>
            <a:off x="1629829" y="4908620"/>
            <a:ext cx="1570571" cy="98488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Arial" pitchFamily="34" charset="0"/>
                <a:ea typeface="Calibri" pitchFamily="34" charset="0"/>
                <a:cs typeface="Arial" pitchFamily="34" charset="0"/>
              </a:rPr>
              <a:t>Size</a:t>
            </a:r>
            <a:r>
              <a:rPr kumimoji="0" lang="en-US" sz="700" b="1" i="0" u="sng"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(nodes): </a:t>
            </a:r>
            <a:r>
              <a:rPr lang="en-US" sz="1000" b="1" dirty="0" smtClean="0">
                <a:latin typeface="Arial" pitchFamily="34" charset="0"/>
                <a:ea typeface="Calibri" pitchFamily="34" charset="0"/>
                <a:cs typeface="Arial" pitchFamily="34" charset="0"/>
              </a:rPr>
              <a:t>5</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Error Rate</a:t>
            </a:r>
            <a:r>
              <a:rPr lang="en-US" sz="1000" b="1" dirty="0" smtClean="0">
                <a:latin typeface="Arial" pitchFamily="34" charset="0"/>
                <a:ea typeface="Calibri" pitchFamily="34" charset="0"/>
                <a:cs typeface="Arial" pitchFamily="34" charset="0"/>
              </a:rPr>
              <a:t>: 34%</a:t>
            </a:r>
          </a:p>
          <a:p>
            <a:pPr lvl="0" fontAlgn="base">
              <a:spcBef>
                <a:spcPct val="0"/>
              </a:spcBef>
              <a:spcAft>
                <a:spcPct val="0"/>
              </a:spcAft>
            </a:pPr>
            <a:endParaRPr lang="en-US" sz="500" b="1" u="sng" dirty="0" smtClean="0">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Conclusion</a:t>
            </a: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Seems to support a decision tree for each ‘era’</a:t>
            </a:r>
            <a:endParaRPr lang="en-US" sz="800" b="1" u="sng" dirty="0" smtClean="0">
              <a:latin typeface="Arial" pitchFamily="34" charset="0"/>
              <a:ea typeface="Calibri" pitchFamily="34" charset="0"/>
              <a:cs typeface="Arial" pitchFamily="34" charset="0"/>
            </a:endParaRPr>
          </a:p>
        </p:txBody>
      </p:sp>
      <p:sp>
        <p:nvSpPr>
          <p:cNvPr id="31" name="Rectangle 1"/>
          <p:cNvSpPr>
            <a:spLocks noChangeArrowheads="1"/>
          </p:cNvSpPr>
          <p:nvPr/>
        </p:nvSpPr>
        <p:spPr bwMode="auto">
          <a:xfrm>
            <a:off x="3215167" y="4888175"/>
            <a:ext cx="1371600" cy="121571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1000" b="1" u="sng" dirty="0" smtClean="0">
                <a:latin typeface="Arial" pitchFamily="34" charset="0"/>
                <a:ea typeface="Calibri" pitchFamily="34" charset="0"/>
                <a:cs typeface="Arial" pitchFamily="34" charset="0"/>
              </a:rPr>
              <a:t>Attribute Usage</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Calibri" pitchFamily="34" charset="0"/>
              <a:ea typeface="Calibri" pitchFamily="34" charset="0"/>
              <a:cs typeface="Calibri" pitchFamily="34" charset="0"/>
            </a:endParaRPr>
          </a:p>
          <a:p>
            <a:r>
              <a:rPr lang="en-US" sz="700" dirty="0" smtClean="0">
                <a:solidFill>
                  <a:srgbClr val="C00000"/>
                </a:solidFill>
                <a:latin typeface="Calibri" pitchFamily="34" charset="0"/>
                <a:cs typeface="Calibri" pitchFamily="34" charset="0"/>
              </a:rPr>
              <a:t> 100.00% EMA126_Slope</a:t>
            </a:r>
          </a:p>
          <a:p>
            <a:r>
              <a:rPr lang="en-US" sz="700" b="1" dirty="0" smtClean="0">
                <a:latin typeface="Calibri" pitchFamily="34" charset="0"/>
                <a:cs typeface="Calibri" pitchFamily="34" charset="0"/>
              </a:rPr>
              <a:t>    99.07% Vol63Day</a:t>
            </a:r>
          </a:p>
          <a:p>
            <a:r>
              <a:rPr lang="en-US" sz="700" dirty="0" smtClean="0">
                <a:solidFill>
                  <a:srgbClr val="C00000"/>
                </a:solidFill>
                <a:latin typeface="Calibri" pitchFamily="34" charset="0"/>
                <a:cs typeface="Calibri" pitchFamily="34" charset="0"/>
              </a:rPr>
              <a:t>     41.16% EMA126_Index</a:t>
            </a:r>
          </a:p>
          <a:p>
            <a:r>
              <a:rPr lang="en-US" sz="700" dirty="0" smtClean="0">
                <a:latin typeface="Calibri" pitchFamily="34" charset="0"/>
                <a:cs typeface="Calibri" pitchFamily="34" charset="0"/>
              </a:rPr>
              <a:t>     39.53% EMA21_Slope</a:t>
            </a:r>
          </a:p>
          <a:p>
            <a:r>
              <a:rPr lang="en-US" sz="700" dirty="0" smtClean="0">
                <a:solidFill>
                  <a:srgbClr val="7030A0"/>
                </a:solidFill>
                <a:latin typeface="Calibri" pitchFamily="34" charset="0"/>
                <a:cs typeface="Calibri" pitchFamily="34" charset="0"/>
              </a:rPr>
              <a:t>     23.02% EMA63_Slope</a:t>
            </a:r>
          </a:p>
          <a:p>
            <a:r>
              <a:rPr lang="en-US" sz="700" b="1" dirty="0" smtClean="0">
                <a:latin typeface="Calibri" pitchFamily="34" charset="0"/>
                <a:cs typeface="Calibri" pitchFamily="34" charset="0"/>
              </a:rPr>
              <a:t>     22.09% Vol21Day</a:t>
            </a:r>
          </a:p>
          <a:p>
            <a:r>
              <a:rPr lang="en-US" sz="700" dirty="0" smtClean="0">
                <a:solidFill>
                  <a:srgbClr val="7030A0"/>
                </a:solidFill>
                <a:latin typeface="Calibri" pitchFamily="34" charset="0"/>
                <a:cs typeface="Calibri" pitchFamily="34" charset="0"/>
              </a:rPr>
              <a:t>     21.40% EMA63_Index</a:t>
            </a:r>
          </a:p>
          <a:p>
            <a:r>
              <a:rPr lang="en-US" sz="700" dirty="0" smtClean="0">
                <a:latin typeface="Calibri" pitchFamily="34" charset="0"/>
                <a:cs typeface="Calibri" pitchFamily="34" charset="0"/>
              </a:rPr>
              <a:t>     10.47% EMA21_Index</a:t>
            </a:r>
            <a:endParaRPr lang="en-US" sz="700" b="1" dirty="0" smtClean="0">
              <a:solidFill>
                <a:srgbClr val="C00000"/>
              </a:solidFill>
              <a:latin typeface="Calibri" pitchFamily="34" charset="0"/>
              <a:cs typeface="Calibri" pitchFamily="34" charset="0"/>
            </a:endParaRPr>
          </a:p>
        </p:txBody>
      </p:sp>
      <p:sp>
        <p:nvSpPr>
          <p:cNvPr id="32" name="Rectangle 1"/>
          <p:cNvSpPr>
            <a:spLocks noChangeArrowheads="1"/>
          </p:cNvSpPr>
          <p:nvPr/>
        </p:nvSpPr>
        <p:spPr bwMode="auto">
          <a:xfrm>
            <a:off x="4419600" y="4903979"/>
            <a:ext cx="1600200" cy="143116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000" b="1" i="0" u="sng" strike="noStrike" cap="none" normalizeH="0" baseline="0" dirty="0" smtClean="0">
                <a:ln>
                  <a:noFill/>
                </a:ln>
                <a:solidFill>
                  <a:schemeClr val="tx1"/>
                </a:solidFill>
                <a:effectLst/>
                <a:latin typeface="Arial" pitchFamily="34" charset="0"/>
                <a:ea typeface="Calibri" pitchFamily="34" charset="0"/>
                <a:cs typeface="Arial" pitchFamily="34" charset="0"/>
              </a:rPr>
              <a:t>Size</a:t>
            </a:r>
            <a:r>
              <a:rPr kumimoji="0" lang="en-US" sz="700" b="1" i="0" u="sng"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7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(nodes): </a:t>
            </a:r>
            <a:r>
              <a:rPr lang="en-US" sz="1000" b="1" dirty="0" smtClean="0">
                <a:latin typeface="Arial" pitchFamily="34" charset="0"/>
                <a:ea typeface="Calibri" pitchFamily="34" charset="0"/>
                <a:cs typeface="Arial" pitchFamily="34" charset="0"/>
              </a:rPr>
              <a:t>48</a:t>
            </a:r>
          </a:p>
          <a:p>
            <a:pPr marL="0" marR="0" lvl="0" indent="0" defTabSz="914400" rtl="0" eaLnBrk="1" fontAlgn="base" latinLnBrk="0" hangingPunct="1">
              <a:lnSpc>
                <a:spcPct val="100000"/>
              </a:lnSpc>
              <a:spcBef>
                <a:spcPct val="0"/>
              </a:spcBef>
              <a:spcAft>
                <a:spcPct val="0"/>
              </a:spcAft>
              <a:buClrTx/>
              <a:buSzTx/>
              <a:buFontTx/>
              <a:buNone/>
              <a:tabLst/>
            </a:pPr>
            <a:endParaRPr kumimoji="0" lang="en-US" sz="700" b="1" i="0" u="sng" strike="noStrike" cap="none" normalizeH="0" dirty="0" smtClean="0">
              <a:ln>
                <a:noFill/>
              </a:ln>
              <a:solidFill>
                <a:schemeClr val="tx1"/>
              </a:solidFill>
              <a:effectLst/>
              <a:latin typeface="Arial" pitchFamily="34" charset="0"/>
              <a:ea typeface="Calibri" pitchFamily="34" charset="0"/>
              <a:cs typeface="Arial" pitchFamily="34" charset="0"/>
            </a:endParaRPr>
          </a:p>
          <a:p>
            <a:pPr fontAlgn="base">
              <a:spcBef>
                <a:spcPct val="0"/>
              </a:spcBef>
              <a:spcAft>
                <a:spcPct val="0"/>
              </a:spcAft>
            </a:pPr>
            <a:r>
              <a:rPr lang="en-US" sz="1000" b="1" u="sng" dirty="0" smtClean="0">
                <a:latin typeface="Arial" pitchFamily="34" charset="0"/>
                <a:ea typeface="Calibri" pitchFamily="34" charset="0"/>
                <a:cs typeface="Arial" pitchFamily="34" charset="0"/>
              </a:rPr>
              <a:t>Error Rate</a:t>
            </a:r>
            <a:r>
              <a:rPr lang="en-US" sz="1000" b="1" dirty="0" smtClean="0">
                <a:latin typeface="Arial" pitchFamily="34" charset="0"/>
                <a:ea typeface="Calibri" pitchFamily="34" charset="0"/>
                <a:cs typeface="Arial" pitchFamily="34" charset="0"/>
              </a:rPr>
              <a:t>: 31%</a:t>
            </a:r>
          </a:p>
          <a:p>
            <a:pPr fontAlgn="base">
              <a:spcBef>
                <a:spcPct val="0"/>
              </a:spcBef>
              <a:spcAft>
                <a:spcPct val="0"/>
              </a:spcAft>
            </a:pPr>
            <a:endParaRPr lang="en-US" sz="1000" b="1" dirty="0" smtClean="0">
              <a:latin typeface="Arial" pitchFamily="34" charset="0"/>
              <a:ea typeface="Calibri" pitchFamily="34" charset="0"/>
              <a:cs typeface="Arial" pitchFamily="34" charset="0"/>
            </a:endParaRPr>
          </a:p>
          <a:p>
            <a:pPr fontAlgn="base">
              <a:spcBef>
                <a:spcPct val="0"/>
              </a:spcBef>
              <a:spcAft>
                <a:spcPct val="0"/>
              </a:spcAft>
            </a:pPr>
            <a:r>
              <a:rPr lang="en-US" sz="1100" b="1" u="sng" dirty="0" smtClean="0">
                <a:latin typeface="Calibri" pitchFamily="34" charset="0"/>
                <a:ea typeface="Calibri" pitchFamily="34" charset="0"/>
                <a:cs typeface="Calibri" pitchFamily="34" charset="0"/>
              </a:rPr>
              <a:t>Conclusion</a:t>
            </a: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Turbulent time periods (‘30’s, ‘00’s) not surprisingly require a more complex set of decisions</a:t>
            </a:r>
            <a:endParaRPr lang="en-US" sz="800" b="1" u="sng" dirty="0" smtClean="0">
              <a:latin typeface="Calibri" pitchFamily="34" charset="0"/>
              <a:ea typeface="Calibri" pitchFamily="34" charset="0"/>
              <a:cs typeface="Calibri" pitchFamily="34" charset="0"/>
            </a:endParaRPr>
          </a:p>
          <a:p>
            <a:pPr fontAlgn="base">
              <a:spcBef>
                <a:spcPct val="0"/>
              </a:spcBef>
              <a:spcAft>
                <a:spcPct val="0"/>
              </a:spcAft>
            </a:pPr>
            <a:endParaRPr lang="en-US" sz="1000" b="1" dirty="0" smtClean="0">
              <a:latin typeface="Arial" pitchFamily="34" charset="0"/>
              <a:ea typeface="Calibri" pitchFamily="34" charset="0"/>
              <a:cs typeface="Arial" pitchFamily="34" charset="0"/>
            </a:endParaRPr>
          </a:p>
          <a:p>
            <a:pPr lvl="0" fontAlgn="base">
              <a:spcBef>
                <a:spcPct val="0"/>
              </a:spcBef>
              <a:spcAft>
                <a:spcPct val="0"/>
              </a:spcAft>
            </a:pPr>
            <a:endParaRPr lang="en-US" sz="500" b="1" u="sng" dirty="0" smtClean="0">
              <a:latin typeface="Arial" pitchFamily="34" charset="0"/>
              <a:ea typeface="Calibri" pitchFamily="34" charset="0"/>
              <a:cs typeface="Arial" pitchFamily="34" charset="0"/>
            </a:endParaRPr>
          </a:p>
        </p:txBody>
      </p:sp>
      <p:sp>
        <p:nvSpPr>
          <p:cNvPr id="33" name="Rectangle 32"/>
          <p:cNvSpPr/>
          <p:nvPr/>
        </p:nvSpPr>
        <p:spPr>
          <a:xfrm>
            <a:off x="6019800" y="4627656"/>
            <a:ext cx="2819400" cy="1696943"/>
          </a:xfrm>
          <a:prstGeom prst="rect">
            <a:avLst/>
          </a:prstGeom>
          <a:solidFill>
            <a:schemeClr val="bg1"/>
          </a:solidFill>
          <a:ln w="19050">
            <a:solidFill>
              <a:schemeClr val="accent2">
                <a:lumMod val="75000"/>
              </a:schemeClr>
            </a:solidFill>
          </a:ln>
        </p:spPr>
        <p:txBody>
          <a:bodyPr wrap="square" rtlCol="0">
            <a:noAutofit/>
          </a:bodyPr>
          <a:lstStyle/>
          <a:p>
            <a:pPr fontAlgn="base">
              <a:spcBef>
                <a:spcPct val="0"/>
              </a:spcBef>
              <a:spcAft>
                <a:spcPct val="0"/>
              </a:spcAft>
            </a:pPr>
            <a:r>
              <a:rPr lang="en-US" sz="1050" b="1" u="sng" dirty="0" smtClean="0">
                <a:latin typeface="Arial" pitchFamily="34" charset="0"/>
                <a:ea typeface="Calibri" pitchFamily="34" charset="0"/>
                <a:cs typeface="Arial" pitchFamily="34" charset="0"/>
              </a:rPr>
              <a:t>Overall Conclusions</a:t>
            </a:r>
          </a:p>
          <a:p>
            <a:pPr fontAlgn="base">
              <a:spcBef>
                <a:spcPct val="0"/>
              </a:spcBef>
              <a:spcAft>
                <a:spcPct val="0"/>
              </a:spcAft>
            </a:pPr>
            <a:endParaRPr lang="en-US" sz="1050" b="1" u="sng" dirty="0" smtClean="0">
              <a:latin typeface="Arial" pitchFamily="34" charset="0"/>
              <a:ea typeface="Calibri" pitchFamily="34" charset="0"/>
              <a:cs typeface="Arial" pitchFamily="34" charset="0"/>
            </a:endParaRPr>
          </a:p>
          <a:p>
            <a:pPr fontAlgn="base">
              <a:spcBef>
                <a:spcPct val="0"/>
              </a:spcBef>
              <a:spcAft>
                <a:spcPct val="0"/>
              </a:spcAft>
            </a:pPr>
            <a:endParaRPr lang="en-US" sz="100" b="1" u="sng" dirty="0" smtClean="0">
              <a:latin typeface="Arial" pitchFamily="34" charset="0"/>
              <a:ea typeface="Calibri" pitchFamily="34" charset="0"/>
              <a:cs typeface="Arial" pitchFamily="34" charset="0"/>
            </a:endParaRPr>
          </a:p>
          <a:p>
            <a:pPr marL="53975" indent="-53975" fontAlgn="base">
              <a:spcBef>
                <a:spcPct val="0"/>
              </a:spcBef>
              <a:spcAft>
                <a:spcPct val="0"/>
              </a:spcAft>
              <a:buFontTx/>
              <a:buChar char="-"/>
            </a:pPr>
            <a:r>
              <a:rPr lang="en-US" sz="700" dirty="0" smtClean="0">
                <a:latin typeface="Calibri" pitchFamily="34" charset="0"/>
                <a:ea typeface="Calibri" pitchFamily="34" charset="0"/>
                <a:cs typeface="Calibri" pitchFamily="34" charset="0"/>
              </a:rPr>
              <a:t>Larger (i.e. daily) training set resulted in more accurate decision tree</a:t>
            </a:r>
          </a:p>
          <a:p>
            <a:pPr marL="53975" indent="-53975" fontAlgn="base">
              <a:spcBef>
                <a:spcPct val="0"/>
              </a:spcBef>
              <a:spcAft>
                <a:spcPct val="0"/>
              </a:spcAft>
              <a:buFontTx/>
              <a:buChar char="-"/>
            </a:pPr>
            <a:r>
              <a:rPr lang="en-US" sz="700" dirty="0" smtClean="0">
                <a:latin typeface="Calibri" pitchFamily="34" charset="0"/>
                <a:ea typeface="Calibri" pitchFamily="34" charset="0"/>
                <a:cs typeface="Calibri" pitchFamily="34" charset="0"/>
              </a:rPr>
              <a:t>Introducing Cluster simplified the decision tree but did not improve accuracy</a:t>
            </a:r>
          </a:p>
          <a:p>
            <a:pPr marL="53975" indent="-53975" fontAlgn="base">
              <a:spcBef>
                <a:spcPct val="0"/>
              </a:spcBef>
              <a:spcAft>
                <a:spcPct val="0"/>
              </a:spcAft>
              <a:buFontTx/>
              <a:buChar char="-"/>
            </a:pPr>
            <a:r>
              <a:rPr lang="en-US" sz="700" dirty="0" smtClean="0">
                <a:latin typeface="Calibri" pitchFamily="34" charset="0"/>
                <a:ea typeface="Calibri" pitchFamily="34" charset="0"/>
                <a:cs typeface="Calibri" pitchFamily="34" charset="0"/>
              </a:rPr>
              <a:t>Simplifying the target variable categorization simplified the decision tree however reduced accuracy</a:t>
            </a:r>
          </a:p>
          <a:p>
            <a:pPr marL="53975" indent="-53975" fontAlgn="base">
              <a:spcBef>
                <a:spcPct val="0"/>
              </a:spcBef>
              <a:spcAft>
                <a:spcPct val="0"/>
              </a:spcAft>
              <a:buFontTx/>
              <a:buChar char="-"/>
            </a:pPr>
            <a:r>
              <a:rPr lang="en-US" sz="700" dirty="0" smtClean="0">
                <a:latin typeface="Calibri" pitchFamily="34" charset="0"/>
                <a:ea typeface="Calibri" pitchFamily="34" charset="0"/>
                <a:cs typeface="Calibri" pitchFamily="34" charset="0"/>
              </a:rPr>
              <a:t>Each ‘era’  requires a different decision tree</a:t>
            </a:r>
          </a:p>
          <a:p>
            <a:pPr marL="53975" indent="-53975" fontAlgn="base">
              <a:spcBef>
                <a:spcPct val="0"/>
              </a:spcBef>
              <a:spcAft>
                <a:spcPct val="0"/>
              </a:spcAft>
              <a:buFontTx/>
              <a:buChar char="-"/>
            </a:pPr>
            <a:r>
              <a:rPr lang="en-US" sz="700" dirty="0" smtClean="0">
                <a:latin typeface="Calibri" pitchFamily="34" charset="0"/>
                <a:ea typeface="Calibri" pitchFamily="34" charset="0"/>
                <a:cs typeface="Calibri" pitchFamily="34" charset="0"/>
              </a:rPr>
              <a:t>Attribute usage varies but the following appear to be the most important in most models: 63 day volatility, 126 day Index and slope</a:t>
            </a:r>
          </a:p>
          <a:p>
            <a:pPr marL="53975" indent="-53975" fontAlgn="base">
              <a:spcBef>
                <a:spcPct val="0"/>
              </a:spcBef>
              <a:spcAft>
                <a:spcPct val="0"/>
              </a:spcAft>
              <a:buFontTx/>
              <a:buChar char="-"/>
            </a:pPr>
            <a:r>
              <a:rPr lang="en-US" sz="700" dirty="0" smtClean="0">
                <a:latin typeface="Calibri" pitchFamily="34" charset="0"/>
                <a:ea typeface="Calibri" pitchFamily="34" charset="0"/>
                <a:cs typeface="Calibri" pitchFamily="34" charset="0"/>
              </a:rPr>
              <a:t>Speed of prediction computations was within 1 second regardless of decision tree complexity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Inputs and Outputs</a:t>
            </a:r>
            <a:endParaRPr lang="en-US" dirty="0">
              <a:solidFill>
                <a:schemeClr val="bg2">
                  <a:lumMod val="10000"/>
                </a:schemeClr>
              </a:solidFill>
              <a:latin typeface="Calibri" pitchFamily="34" charset="0"/>
              <a:cs typeface="Calibri"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1447800" y="3276600"/>
            <a:ext cx="6342619" cy="2900978"/>
          </a:xfrm>
          <a:prstGeom prst="rect">
            <a:avLst/>
          </a:prstGeom>
          <a:noFill/>
          <a:ln w="9525">
            <a:noFill/>
            <a:miter lim="800000"/>
            <a:headEnd/>
            <a:tailEnd/>
          </a:ln>
        </p:spPr>
      </p:pic>
      <p:sp>
        <p:nvSpPr>
          <p:cNvPr id="5" name="TextBox 4"/>
          <p:cNvSpPr txBox="1"/>
          <p:nvPr/>
        </p:nvSpPr>
        <p:spPr>
          <a:xfrm>
            <a:off x="4724400" y="1279275"/>
            <a:ext cx="3001591" cy="276999"/>
          </a:xfrm>
          <a:prstGeom prst="rect">
            <a:avLst/>
          </a:prstGeom>
          <a:noFill/>
        </p:spPr>
        <p:txBody>
          <a:bodyPr wrap="none" rtlCol="0">
            <a:spAutoFit/>
          </a:bodyPr>
          <a:lstStyle/>
          <a:p>
            <a:r>
              <a:rPr lang="en-US" sz="1200" b="1" dirty="0" smtClean="0"/>
              <a:t> Input: Observation at a Point in Time</a:t>
            </a:r>
            <a:endParaRPr lang="en-US" sz="1200" b="1" dirty="0"/>
          </a:p>
        </p:txBody>
      </p:sp>
      <p:cxnSp>
        <p:nvCxnSpPr>
          <p:cNvPr id="7" name="Straight Arrow Connector 6"/>
          <p:cNvCxnSpPr/>
          <p:nvPr/>
        </p:nvCxnSpPr>
        <p:spPr>
          <a:xfrm>
            <a:off x="6182958" y="1589442"/>
            <a:ext cx="0" cy="32004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096000" y="4800600"/>
            <a:ext cx="173916" cy="152400"/>
          </a:xfrm>
          <a:prstGeom prst="ellips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4" name="Straight Arrow Connector 13"/>
          <p:cNvCxnSpPr/>
          <p:nvPr/>
        </p:nvCxnSpPr>
        <p:spPr>
          <a:xfrm flipH="1">
            <a:off x="5769684" y="1828800"/>
            <a:ext cx="402516" cy="0"/>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5181600" y="2209800"/>
            <a:ext cx="1012116" cy="0"/>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45710" y="1861968"/>
            <a:ext cx="5050934" cy="276999"/>
          </a:xfrm>
          <a:prstGeom prst="rect">
            <a:avLst/>
          </a:prstGeom>
          <a:noFill/>
        </p:spPr>
        <p:txBody>
          <a:bodyPr wrap="none" rtlCol="0">
            <a:spAutoFit/>
          </a:bodyPr>
          <a:lstStyle/>
          <a:p>
            <a:pPr algn="r"/>
            <a:r>
              <a:rPr lang="en-US" sz="1200" b="1" dirty="0" smtClean="0">
                <a:solidFill>
                  <a:schemeClr val="accent3">
                    <a:lumMod val="50000"/>
                  </a:schemeClr>
                </a:solidFill>
              </a:rPr>
              <a:t> Input : </a:t>
            </a:r>
            <a:r>
              <a:rPr lang="en-US" sz="1200" dirty="0" smtClean="0">
                <a:solidFill>
                  <a:schemeClr val="accent3">
                    <a:lumMod val="50000"/>
                  </a:schemeClr>
                </a:solidFill>
              </a:rPr>
              <a:t>One Month trailing moving average ratios and slope, &amp; Volatility </a:t>
            </a:r>
          </a:p>
        </p:txBody>
      </p:sp>
      <p:sp>
        <p:nvSpPr>
          <p:cNvPr id="19" name="TextBox 18"/>
          <p:cNvSpPr txBox="1"/>
          <p:nvPr/>
        </p:nvSpPr>
        <p:spPr>
          <a:xfrm>
            <a:off x="1060108" y="2238495"/>
            <a:ext cx="5118261" cy="276999"/>
          </a:xfrm>
          <a:prstGeom prst="rect">
            <a:avLst/>
          </a:prstGeom>
          <a:noFill/>
        </p:spPr>
        <p:txBody>
          <a:bodyPr wrap="none" rtlCol="0">
            <a:spAutoFit/>
          </a:bodyPr>
          <a:lstStyle/>
          <a:p>
            <a:pPr algn="r"/>
            <a:r>
              <a:rPr lang="en-US" sz="1200" b="1" dirty="0" smtClean="0">
                <a:solidFill>
                  <a:schemeClr val="accent3">
                    <a:lumMod val="50000"/>
                  </a:schemeClr>
                </a:solidFill>
              </a:rPr>
              <a:t> Input: </a:t>
            </a:r>
            <a:r>
              <a:rPr lang="en-US" sz="1200" dirty="0" smtClean="0">
                <a:solidFill>
                  <a:schemeClr val="accent3">
                    <a:lumMod val="50000"/>
                  </a:schemeClr>
                </a:solidFill>
              </a:rPr>
              <a:t>Three Month trailing moving average ratios and slope, &amp; Volatility </a:t>
            </a:r>
          </a:p>
        </p:txBody>
      </p:sp>
      <p:cxnSp>
        <p:nvCxnSpPr>
          <p:cNvPr id="20" name="Straight Arrow Connector 19"/>
          <p:cNvCxnSpPr/>
          <p:nvPr/>
        </p:nvCxnSpPr>
        <p:spPr>
          <a:xfrm flipH="1">
            <a:off x="3962400" y="2552241"/>
            <a:ext cx="2211039" cy="0"/>
          </a:xfrm>
          <a:prstGeom prst="straightConnector1">
            <a:avLst/>
          </a:prstGeom>
          <a:ln w="28575">
            <a:solidFill>
              <a:schemeClr val="accent3">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992851" y="2580936"/>
            <a:ext cx="4179349" cy="276999"/>
          </a:xfrm>
          <a:prstGeom prst="rect">
            <a:avLst/>
          </a:prstGeom>
          <a:noFill/>
        </p:spPr>
        <p:txBody>
          <a:bodyPr wrap="none" rtlCol="0">
            <a:spAutoFit/>
          </a:bodyPr>
          <a:lstStyle/>
          <a:p>
            <a:pPr algn="r"/>
            <a:r>
              <a:rPr lang="en-US" sz="1200" b="1" dirty="0" smtClean="0">
                <a:solidFill>
                  <a:schemeClr val="accent3">
                    <a:lumMod val="50000"/>
                  </a:schemeClr>
                </a:solidFill>
              </a:rPr>
              <a:t> Input: </a:t>
            </a:r>
            <a:r>
              <a:rPr lang="en-US" sz="1200" dirty="0" smtClean="0">
                <a:solidFill>
                  <a:schemeClr val="accent3">
                    <a:lumMod val="50000"/>
                  </a:schemeClr>
                </a:solidFill>
              </a:rPr>
              <a:t>Six Month trailing moving average ratios, and slope</a:t>
            </a:r>
          </a:p>
        </p:txBody>
      </p:sp>
      <p:sp>
        <p:nvSpPr>
          <p:cNvPr id="24" name="TextBox 23"/>
          <p:cNvSpPr txBox="1"/>
          <p:nvPr/>
        </p:nvSpPr>
        <p:spPr>
          <a:xfrm>
            <a:off x="6219572" y="2848111"/>
            <a:ext cx="2420856" cy="615553"/>
          </a:xfrm>
          <a:prstGeom prst="rect">
            <a:avLst/>
          </a:prstGeom>
          <a:solidFill>
            <a:schemeClr val="bg1"/>
          </a:solidFill>
        </p:spPr>
        <p:txBody>
          <a:bodyPr wrap="none" rtlCol="0">
            <a:spAutoFit/>
          </a:bodyPr>
          <a:lstStyle/>
          <a:p>
            <a:r>
              <a:rPr lang="en-US" sz="1200" b="1" dirty="0" smtClean="0">
                <a:solidFill>
                  <a:schemeClr val="accent2">
                    <a:lumMod val="50000"/>
                  </a:schemeClr>
                </a:solidFill>
              </a:rPr>
              <a:t> Outputs: </a:t>
            </a:r>
          </a:p>
          <a:p>
            <a:pPr>
              <a:buFont typeface="Arial" pitchFamily="34" charset="0"/>
              <a:buChar char="•"/>
            </a:pPr>
            <a:r>
              <a:rPr lang="en-US" sz="1100" b="1" dirty="0" smtClean="0">
                <a:solidFill>
                  <a:schemeClr val="accent2">
                    <a:lumMod val="50000"/>
                  </a:schemeClr>
                </a:solidFill>
              </a:rPr>
              <a:t> </a:t>
            </a:r>
            <a:r>
              <a:rPr lang="en-US" sz="1100" dirty="0" smtClean="0">
                <a:solidFill>
                  <a:schemeClr val="accent2">
                    <a:lumMod val="50000"/>
                  </a:schemeClr>
                </a:solidFill>
              </a:rPr>
              <a:t>Buy / Hold / Sell Recommendation</a:t>
            </a:r>
          </a:p>
          <a:p>
            <a:pPr>
              <a:buFont typeface="Arial" pitchFamily="34" charset="0"/>
              <a:buChar char="•"/>
            </a:pPr>
            <a:r>
              <a:rPr lang="en-US" sz="1100" dirty="0" smtClean="0">
                <a:solidFill>
                  <a:schemeClr val="accent2">
                    <a:lumMod val="50000"/>
                  </a:schemeClr>
                </a:solidFill>
              </a:rPr>
              <a:t> </a:t>
            </a:r>
            <a:r>
              <a:rPr lang="en-US" sz="1100" u="sng" dirty="0" smtClean="0">
                <a:solidFill>
                  <a:schemeClr val="accent2">
                    <a:lumMod val="50000"/>
                  </a:schemeClr>
                </a:solidFill>
              </a:rPr>
              <a:t>If Time permits</a:t>
            </a:r>
            <a:r>
              <a:rPr lang="en-US" sz="1100" dirty="0" smtClean="0">
                <a:solidFill>
                  <a:schemeClr val="accent2">
                    <a:lumMod val="50000"/>
                  </a:schemeClr>
                </a:solidFill>
              </a:rPr>
              <a:t>: Predicted Return</a:t>
            </a:r>
          </a:p>
        </p:txBody>
      </p:sp>
      <p:cxnSp>
        <p:nvCxnSpPr>
          <p:cNvPr id="25" name="Straight Arrow Connector 24"/>
          <p:cNvCxnSpPr/>
          <p:nvPr/>
        </p:nvCxnSpPr>
        <p:spPr>
          <a:xfrm>
            <a:off x="6182958" y="2819400"/>
            <a:ext cx="1446560" cy="0"/>
          </a:xfrm>
          <a:prstGeom prst="straightConnector1">
            <a:avLst/>
          </a:prstGeom>
          <a:ln w="28575">
            <a:solidFill>
              <a:schemeClr val="accent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p:cNvPicPr>
            <a:picLocks noChangeAspect="1" noChangeArrowheads="1"/>
          </p:cNvPicPr>
          <p:nvPr/>
        </p:nvPicPr>
        <p:blipFill>
          <a:blip r:embed="rId2" cstate="print"/>
          <a:srcRect/>
          <a:stretch>
            <a:fillRect/>
          </a:stretch>
        </p:blipFill>
        <p:spPr bwMode="auto">
          <a:xfrm>
            <a:off x="3733800" y="1916288"/>
            <a:ext cx="4648199" cy="2122311"/>
          </a:xfrm>
          <a:prstGeom prst="rect">
            <a:avLst/>
          </a:prstGeom>
          <a:noFill/>
          <a:ln w="9525">
            <a:noFill/>
            <a:miter lim="800000"/>
            <a:headEnd/>
            <a:tailEnd/>
          </a:ln>
        </p:spPr>
      </p:pic>
      <p:pic>
        <p:nvPicPr>
          <p:cNvPr id="65" name="Picture 3"/>
          <p:cNvPicPr>
            <a:picLocks noChangeAspect="1" noChangeArrowheads="1"/>
          </p:cNvPicPr>
          <p:nvPr/>
        </p:nvPicPr>
        <p:blipFill>
          <a:blip r:embed="rId3" cstate="print"/>
          <a:srcRect/>
          <a:stretch>
            <a:fillRect/>
          </a:stretch>
        </p:blipFill>
        <p:spPr bwMode="auto">
          <a:xfrm>
            <a:off x="3733800" y="4038600"/>
            <a:ext cx="4648200" cy="21336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000" dirty="0" smtClean="0">
                <a:solidFill>
                  <a:schemeClr val="bg2">
                    <a:lumMod val="10000"/>
                  </a:schemeClr>
                </a:solidFill>
                <a:latin typeface="Calibri" pitchFamily="34" charset="0"/>
                <a:cs typeface="Calibri" pitchFamily="34" charset="0"/>
              </a:rPr>
              <a:t>C50 Decision Tree –Final Model and Results</a:t>
            </a:r>
            <a:endParaRPr lang="en-US" sz="2200" dirty="0">
              <a:solidFill>
                <a:schemeClr val="bg2">
                  <a:lumMod val="10000"/>
                </a:schemeClr>
              </a:solidFill>
              <a:latin typeface="Calibri" pitchFamily="34" charset="0"/>
              <a:cs typeface="Calibri" pitchFamily="34" charset="0"/>
            </a:endParaRPr>
          </a:p>
        </p:txBody>
      </p:sp>
      <p:sp>
        <p:nvSpPr>
          <p:cNvPr id="3" name="TextBox 2"/>
          <p:cNvSpPr txBox="1"/>
          <p:nvPr/>
        </p:nvSpPr>
        <p:spPr>
          <a:xfrm>
            <a:off x="304800" y="1219200"/>
            <a:ext cx="8381999" cy="2062103"/>
          </a:xfrm>
          <a:prstGeom prst="rect">
            <a:avLst/>
          </a:prstGeom>
          <a:noFill/>
        </p:spPr>
        <p:txBody>
          <a:bodyPr wrap="square" rtlCol="0">
            <a:spAutoFit/>
          </a:bodyPr>
          <a:lstStyle/>
          <a:p>
            <a:pPr marL="342900" indent="-342900">
              <a:buFont typeface="Arial" pitchFamily="34" charset="0"/>
              <a:buChar char="•"/>
            </a:pPr>
            <a:r>
              <a:rPr lang="en-US" sz="1600" dirty="0" smtClean="0"/>
              <a:t>Trained with data set of daily observations covering ‘99 to ’13</a:t>
            </a:r>
          </a:p>
          <a:p>
            <a:pPr marL="342900" indent="-342900">
              <a:buFont typeface="Arial" pitchFamily="34" charset="0"/>
              <a:buChar char="•"/>
            </a:pPr>
            <a:r>
              <a:rPr lang="en-US" sz="1600" dirty="0" smtClean="0"/>
              <a:t>Predicted signals with a set of monthly validation data from same time period</a:t>
            </a:r>
          </a:p>
          <a:p>
            <a:pPr marL="342900" indent="-342900">
              <a:buFont typeface="Arial" pitchFamily="34" charset="0"/>
              <a:buChar char="•"/>
            </a:pPr>
            <a:endParaRPr lang="en-US" sz="1600" dirty="0" smtClean="0"/>
          </a:p>
          <a:p>
            <a:pPr marL="800100" lvl="1" indent="-342900">
              <a:buAutoNum type="arabicPeriod"/>
            </a:pPr>
            <a:endParaRPr lang="en-US" sz="1200" dirty="0" smtClean="0"/>
          </a:p>
          <a:p>
            <a:pPr marL="1257300" lvl="2" indent="-342900">
              <a:buAutoNum type="arabicPeriod"/>
            </a:pPr>
            <a:endParaRPr lang="en-US" sz="1200" dirty="0" smtClean="0"/>
          </a:p>
          <a:p>
            <a:endParaRPr lang="en-US" sz="1400" b="1" dirty="0" smtClean="0"/>
          </a:p>
          <a:p>
            <a:endParaRPr lang="en-US" sz="1400" b="1" dirty="0" smtClean="0"/>
          </a:p>
          <a:p>
            <a:endParaRPr lang="en-US" sz="1400" dirty="0" smtClean="0"/>
          </a:p>
          <a:p>
            <a:endParaRPr lang="en-US" sz="1400" dirty="0" smtClean="0"/>
          </a:p>
        </p:txBody>
      </p:sp>
      <p:sp>
        <p:nvSpPr>
          <p:cNvPr id="97281" name="Rectangle 1"/>
          <p:cNvSpPr>
            <a:spLocks noChangeArrowheads="1"/>
          </p:cNvSpPr>
          <p:nvPr/>
        </p:nvSpPr>
        <p:spPr bwMode="auto">
          <a:xfrm>
            <a:off x="672314" y="1847357"/>
            <a:ext cx="2124299" cy="3293209"/>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sng" strike="noStrike" cap="none" normalizeH="0" baseline="0" dirty="0" smtClean="0">
                <a:ln>
                  <a:noFill/>
                </a:ln>
                <a:solidFill>
                  <a:schemeClr val="tx1"/>
                </a:solidFill>
                <a:effectLst/>
                <a:latin typeface="Calibri" pitchFamily="34" charset="0"/>
                <a:ea typeface="Calibri" pitchFamily="34" charset="0"/>
                <a:cs typeface="Calibri" pitchFamily="34" charset="0"/>
              </a:rPr>
              <a:t>Attribute usage</a:t>
            </a:r>
            <a:endParaRPr kumimoji="0" lang="en-US" sz="7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9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100.00% Vol63Day</a:t>
            </a:r>
            <a:endParaRPr kumimoji="0" lang="en-US" sz="7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79.03% EMA21_Slope</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7030A0"/>
                </a:solidFill>
                <a:effectLst/>
                <a:latin typeface="Calibri" pitchFamily="34" charset="0"/>
                <a:ea typeface="Calibri" pitchFamily="34" charset="0"/>
                <a:cs typeface="Calibri" pitchFamily="34" charset="0"/>
              </a:rPr>
              <a:t>       46.92% EMA63_Slope</a:t>
            </a:r>
            <a:endParaRPr kumimoji="0" lang="en-US" sz="700" b="0" i="0" u="none" strike="noStrike" cap="none" normalizeH="0" baseline="0" dirty="0" smtClean="0">
              <a:ln>
                <a:noFill/>
              </a:ln>
              <a:solidFill>
                <a:srgbClr val="7030A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       46.31% Vol21Day</a:t>
            </a:r>
            <a:endParaRPr kumimoji="0" lang="en-US" sz="7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900" b="0" i="0" u="none" strike="noStrike" cap="none" normalizeH="0" baseline="0" dirty="0" smtClean="0">
                <a:ln>
                  <a:noFill/>
                </a:ln>
                <a:solidFill>
                  <a:srgbClr val="C00000"/>
                </a:solidFill>
                <a:effectLst/>
                <a:latin typeface="Calibri" pitchFamily="34" charset="0"/>
                <a:ea typeface="Calibri" pitchFamily="34" charset="0"/>
                <a:cs typeface="Calibri" pitchFamily="34" charset="0"/>
              </a:rPr>
              <a:t>37.37% EMA126_Index</a:t>
            </a:r>
            <a:endParaRPr kumimoji="0" lang="en-US" sz="7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C00000"/>
                </a:solidFill>
                <a:effectLst/>
                <a:latin typeface="Calibri" pitchFamily="34" charset="0"/>
                <a:ea typeface="Calibri" pitchFamily="34" charset="0"/>
                <a:cs typeface="Calibri" pitchFamily="34" charset="0"/>
              </a:rPr>
              <a:t>       36.42% EMA126_Slops</a:t>
            </a:r>
            <a:endParaRPr kumimoji="0" lang="en-US" sz="7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32.31% EMA21_Index</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900" b="0" i="0" u="none" strike="noStrike" cap="none" normalizeH="0" baseline="0" dirty="0" smtClean="0">
                <a:ln>
                  <a:noFill/>
                </a:ln>
                <a:solidFill>
                  <a:srgbClr val="7030A0"/>
                </a:solidFill>
                <a:effectLst/>
                <a:latin typeface="Calibri" pitchFamily="34" charset="0"/>
                <a:ea typeface="Calibri" pitchFamily="34" charset="0"/>
                <a:cs typeface="Calibri" pitchFamily="34" charset="0"/>
              </a:rPr>
              <a:t>27.13% EMA63_Index</a:t>
            </a:r>
          </a:p>
          <a:p>
            <a:pPr lvl="0" fontAlgn="base">
              <a:spcBef>
                <a:spcPct val="0"/>
              </a:spcBef>
              <a:spcAft>
                <a:spcPct val="0"/>
              </a:spcAft>
            </a:pPr>
            <a:endParaRPr lang="en-US" sz="900" b="1" u="sng" dirty="0" smtClean="0">
              <a:latin typeface="Arial" pitchFamily="34" charset="0"/>
              <a:ea typeface="Calibri" pitchFamily="34" charset="0"/>
              <a:cs typeface="Arial" pitchFamily="34" charset="0"/>
            </a:endParaRPr>
          </a:p>
          <a:p>
            <a:pPr lvl="0" fontAlgn="base">
              <a:spcBef>
                <a:spcPct val="0"/>
              </a:spcBef>
              <a:spcAft>
                <a:spcPct val="0"/>
              </a:spcAft>
            </a:pPr>
            <a:r>
              <a:rPr lang="en-US" sz="900" b="1" u="sng" dirty="0" smtClean="0">
                <a:latin typeface="Arial" pitchFamily="34" charset="0"/>
                <a:ea typeface="Calibri" pitchFamily="34" charset="0"/>
                <a:cs typeface="Arial" pitchFamily="34" charset="0"/>
              </a:rPr>
              <a:t>Size</a:t>
            </a:r>
            <a:r>
              <a:rPr lang="en-US" sz="600" b="1" u="sng" dirty="0" smtClean="0">
                <a:latin typeface="Arial" pitchFamily="34" charset="0"/>
                <a:ea typeface="Calibri" pitchFamily="34" charset="0"/>
                <a:cs typeface="Arial" pitchFamily="34" charset="0"/>
              </a:rPr>
              <a:t> </a:t>
            </a:r>
            <a:r>
              <a:rPr lang="en-US" sz="600" dirty="0" smtClean="0">
                <a:latin typeface="Arial" pitchFamily="34" charset="0"/>
                <a:ea typeface="Calibri" pitchFamily="34" charset="0"/>
                <a:cs typeface="Arial" pitchFamily="34" charset="0"/>
              </a:rPr>
              <a:t>(decisions): </a:t>
            </a:r>
            <a:r>
              <a:rPr lang="en-US" sz="900" b="1" dirty="0" smtClean="0">
                <a:latin typeface="Arial" pitchFamily="34" charset="0"/>
                <a:ea typeface="Calibri" pitchFamily="34" charset="0"/>
                <a:cs typeface="Arial" pitchFamily="34" charset="0"/>
              </a:rPr>
              <a:t>84</a:t>
            </a:r>
          </a:p>
          <a:p>
            <a:pPr lvl="0" fontAlgn="base">
              <a:spcBef>
                <a:spcPct val="0"/>
              </a:spcBef>
              <a:spcAft>
                <a:spcPct val="0"/>
              </a:spcAft>
            </a:pPr>
            <a:endParaRPr lang="en-US" sz="600" b="1" u="sng" dirty="0" smtClean="0">
              <a:latin typeface="Arial" pitchFamily="34" charset="0"/>
              <a:ea typeface="Calibri" pitchFamily="34" charset="0"/>
              <a:cs typeface="Arial" pitchFamily="34" charset="0"/>
            </a:endParaRPr>
          </a:p>
          <a:p>
            <a:pPr fontAlgn="base">
              <a:spcBef>
                <a:spcPct val="0"/>
              </a:spcBef>
              <a:spcAft>
                <a:spcPct val="0"/>
              </a:spcAft>
            </a:pPr>
            <a:r>
              <a:rPr lang="en-US" sz="900" b="1" u="sng" dirty="0" smtClean="0">
                <a:latin typeface="Arial" pitchFamily="34" charset="0"/>
                <a:ea typeface="Calibri" pitchFamily="34" charset="0"/>
                <a:cs typeface="Arial" pitchFamily="34" charset="0"/>
              </a:rPr>
              <a:t>Error Rate</a:t>
            </a:r>
            <a:r>
              <a:rPr lang="en-US" sz="900" b="1" dirty="0" smtClean="0">
                <a:latin typeface="Arial" pitchFamily="34" charset="0"/>
                <a:ea typeface="Calibri" pitchFamily="34" charset="0"/>
                <a:cs typeface="Arial" pitchFamily="34" charset="0"/>
              </a:rPr>
              <a:t>:</a:t>
            </a:r>
          </a:p>
          <a:p>
            <a:pPr fontAlgn="base">
              <a:spcBef>
                <a:spcPct val="0"/>
              </a:spcBef>
              <a:spcAft>
                <a:spcPct val="0"/>
              </a:spcAft>
            </a:pPr>
            <a:r>
              <a:rPr lang="en-US" sz="900" b="1" dirty="0" smtClean="0">
                <a:latin typeface="Arial" pitchFamily="34" charset="0"/>
                <a:ea typeface="Calibri" pitchFamily="34" charset="0"/>
                <a:cs typeface="Arial" pitchFamily="34" charset="0"/>
              </a:rPr>
              <a:t> </a:t>
            </a:r>
          </a:p>
          <a:p>
            <a:pPr fontAlgn="base">
              <a:spcBef>
                <a:spcPct val="0"/>
              </a:spcBef>
              <a:spcAft>
                <a:spcPct val="0"/>
              </a:spcAft>
            </a:pPr>
            <a:r>
              <a:rPr lang="en-US" sz="900" dirty="0" smtClean="0">
                <a:latin typeface="Arial" pitchFamily="34" charset="0"/>
                <a:ea typeface="Calibri" pitchFamily="34" charset="0"/>
                <a:cs typeface="Arial" pitchFamily="34" charset="0"/>
              </a:rPr>
              <a:t>  28% on Training data</a:t>
            </a:r>
          </a:p>
          <a:p>
            <a:pPr fontAlgn="base">
              <a:spcBef>
                <a:spcPct val="0"/>
              </a:spcBef>
              <a:spcAft>
                <a:spcPct val="0"/>
              </a:spcAft>
            </a:pPr>
            <a:r>
              <a:rPr lang="en-US" sz="900" dirty="0" smtClean="0">
                <a:latin typeface="Arial" pitchFamily="34" charset="0"/>
                <a:ea typeface="Calibri" pitchFamily="34" charset="0"/>
                <a:cs typeface="Arial" pitchFamily="34" charset="0"/>
              </a:rPr>
              <a:t>  31% on Validation data</a:t>
            </a:r>
          </a:p>
          <a:p>
            <a:pPr lvl="0" fontAlgn="base">
              <a:spcBef>
                <a:spcPct val="0"/>
              </a:spcBef>
              <a:spcAft>
                <a:spcPct val="0"/>
              </a:spcAft>
            </a:pPr>
            <a:endParaRPr lang="en-US" sz="500" b="1" u="sng" dirty="0" smtClean="0">
              <a:latin typeface="Arial" pitchFamily="34" charset="0"/>
              <a:ea typeface="Calibri" pitchFamily="34" charset="0"/>
              <a:cs typeface="Arial" pitchFamily="34" charset="0"/>
            </a:endParaRPr>
          </a:p>
          <a:p>
            <a:pPr fontAlgn="base">
              <a:spcBef>
                <a:spcPct val="0"/>
              </a:spcBef>
              <a:spcAft>
                <a:spcPct val="0"/>
              </a:spcAft>
            </a:pPr>
            <a:r>
              <a:rPr lang="en-US" sz="900" b="1" u="sng" dirty="0" smtClean="0">
                <a:latin typeface="Arial" pitchFamily="34" charset="0"/>
                <a:ea typeface="Calibri" pitchFamily="34" charset="0"/>
                <a:cs typeface="Arial" pitchFamily="34" charset="0"/>
              </a:rPr>
              <a:t>C50 Predictions are plotted here - &gt;</a:t>
            </a:r>
          </a:p>
          <a:p>
            <a:pPr fontAlgn="base">
              <a:spcBef>
                <a:spcPct val="0"/>
              </a:spcBef>
              <a:spcAft>
                <a:spcPct val="0"/>
              </a:spcAft>
            </a:pPr>
            <a:endParaRPr lang="en-US" sz="900" b="1" dirty="0" smtClean="0">
              <a:latin typeface="Arial" pitchFamily="34" charset="0"/>
              <a:ea typeface="Calibri" pitchFamily="34" charset="0"/>
              <a:cs typeface="Arial" pitchFamily="34" charset="0"/>
            </a:endParaRPr>
          </a:p>
          <a:p>
            <a:pPr fontAlgn="base">
              <a:spcBef>
                <a:spcPct val="0"/>
              </a:spcBef>
              <a:spcAft>
                <a:spcPct val="0"/>
              </a:spcAft>
            </a:pPr>
            <a:endParaRPr lang="en-US" sz="900" dirty="0" smtClean="0">
              <a:latin typeface="Arial" pitchFamily="34" charset="0"/>
              <a:ea typeface="Calibri" pitchFamily="34" charset="0"/>
              <a:cs typeface="Arial" pitchFamily="34" charset="0"/>
            </a:endParaRPr>
          </a:p>
          <a:p>
            <a:pPr fontAlgn="base">
              <a:spcBef>
                <a:spcPct val="0"/>
              </a:spcBef>
              <a:spcAft>
                <a:spcPct val="0"/>
              </a:spcAft>
              <a:buFontTx/>
              <a:buChar char="-"/>
            </a:pPr>
            <a:endParaRPr lang="en-US" sz="900" dirty="0" smtClean="0">
              <a:latin typeface="Arial" pitchFamily="34" charset="0"/>
              <a:ea typeface="Calibri" pitchFamily="34" charset="0"/>
              <a:cs typeface="Arial" pitchFamily="34" charset="0"/>
            </a:endParaRPr>
          </a:p>
          <a:p>
            <a:pPr fontAlgn="base">
              <a:spcBef>
                <a:spcPct val="0"/>
              </a:spcBef>
              <a:spcAft>
                <a:spcPct val="0"/>
              </a:spcAft>
            </a:pPr>
            <a:endParaRPr lang="en-US" sz="900" b="1" u="sng" dirty="0" smtClean="0">
              <a:latin typeface="Arial" pitchFamily="34" charset="0"/>
              <a:ea typeface="Calibri" pitchFamily="34" charset="0"/>
              <a:cs typeface="Arial" pitchFamily="34" charset="0"/>
            </a:endParaRPr>
          </a:p>
          <a:p>
            <a:pPr fontAlgn="base">
              <a:spcBef>
                <a:spcPct val="0"/>
              </a:spcBef>
              <a:spcAft>
                <a:spcPct val="0"/>
              </a:spcAft>
              <a:buFontTx/>
              <a:buChar char="-"/>
            </a:pPr>
            <a:endParaRPr lang="en-US" sz="6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900" dirty="0" smtClean="0">
              <a:solidFill>
                <a:srgbClr val="7030A0"/>
              </a:solidFill>
              <a:latin typeface="Calibri" pitchFamily="34" charset="0"/>
              <a:cs typeface="Calibri" pitchFamily="34" charset="0"/>
            </a:endParaRPr>
          </a:p>
        </p:txBody>
      </p:sp>
      <p:sp>
        <p:nvSpPr>
          <p:cNvPr id="9" name="Rectangle 8"/>
          <p:cNvSpPr/>
          <p:nvPr/>
        </p:nvSpPr>
        <p:spPr>
          <a:xfrm>
            <a:off x="533400" y="4399057"/>
            <a:ext cx="2819400" cy="2001743"/>
          </a:xfrm>
          <a:prstGeom prst="rect">
            <a:avLst/>
          </a:prstGeom>
          <a:solidFill>
            <a:schemeClr val="bg1"/>
          </a:solidFill>
          <a:ln w="19050">
            <a:solidFill>
              <a:schemeClr val="accent2">
                <a:lumMod val="75000"/>
              </a:schemeClr>
            </a:solidFill>
          </a:ln>
        </p:spPr>
        <p:txBody>
          <a:bodyPr wrap="square" rtlCol="0">
            <a:noAutofit/>
          </a:bodyPr>
          <a:lstStyle/>
          <a:p>
            <a:pPr fontAlgn="base">
              <a:spcBef>
                <a:spcPct val="0"/>
              </a:spcBef>
              <a:spcAft>
                <a:spcPct val="0"/>
              </a:spcAft>
            </a:pPr>
            <a:r>
              <a:rPr lang="en-US" sz="1050" b="1" u="sng" dirty="0" smtClean="0">
                <a:latin typeface="Arial" pitchFamily="34" charset="0"/>
                <a:ea typeface="Calibri" pitchFamily="34" charset="0"/>
                <a:cs typeface="Arial" pitchFamily="34" charset="0"/>
              </a:rPr>
              <a:t>Overall Conclusions</a:t>
            </a:r>
          </a:p>
          <a:p>
            <a:pPr fontAlgn="base">
              <a:spcBef>
                <a:spcPct val="0"/>
              </a:spcBef>
              <a:spcAft>
                <a:spcPct val="0"/>
              </a:spcAft>
            </a:pPr>
            <a:endParaRPr lang="en-US" sz="1050" b="1" u="sng" dirty="0" smtClean="0">
              <a:latin typeface="Arial" pitchFamily="34" charset="0"/>
              <a:ea typeface="Calibri" pitchFamily="34" charset="0"/>
              <a:cs typeface="Arial" pitchFamily="34" charset="0"/>
            </a:endParaRPr>
          </a:p>
          <a:p>
            <a:pPr fontAlgn="base">
              <a:spcBef>
                <a:spcPct val="0"/>
              </a:spcBef>
              <a:spcAft>
                <a:spcPct val="0"/>
              </a:spcAft>
            </a:pPr>
            <a:endParaRPr lang="en-US" sz="100" b="1" u="sng" dirty="0" smtClean="0">
              <a:latin typeface="Arial" pitchFamily="34" charset="0"/>
              <a:ea typeface="Calibri" pitchFamily="34" charset="0"/>
              <a:cs typeface="Arial" pitchFamily="34" charset="0"/>
            </a:endParaRP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Though a lower error rate is desirable, the decision tree made reasonably </a:t>
            </a:r>
            <a:r>
              <a:rPr lang="en-US" sz="1000" b="1" dirty="0" smtClean="0">
                <a:solidFill>
                  <a:srgbClr val="00B0F0"/>
                </a:solidFill>
                <a:latin typeface="Calibri" pitchFamily="34" charset="0"/>
                <a:ea typeface="Calibri" pitchFamily="34" charset="0"/>
                <a:cs typeface="Calibri" pitchFamily="34" charset="0"/>
              </a:rPr>
              <a:t>accurate </a:t>
            </a:r>
            <a:r>
              <a:rPr lang="en-US" sz="1000" dirty="0" smtClean="0">
                <a:latin typeface="Calibri" pitchFamily="34" charset="0"/>
                <a:ea typeface="Calibri" pitchFamily="34" charset="0"/>
                <a:cs typeface="Calibri" pitchFamily="34" charset="0"/>
              </a:rPr>
              <a:t>predictions to buy or sell per the charts to the right,  though there were some </a:t>
            </a:r>
            <a:r>
              <a:rPr lang="en-US" sz="1000" b="1" dirty="0" smtClean="0">
                <a:solidFill>
                  <a:srgbClr val="FF0000"/>
                </a:solidFill>
                <a:latin typeface="Calibri" pitchFamily="34" charset="0"/>
                <a:ea typeface="Calibri" pitchFamily="34" charset="0"/>
                <a:cs typeface="Calibri" pitchFamily="34" charset="0"/>
              </a:rPr>
              <a:t>false</a:t>
            </a:r>
            <a:r>
              <a:rPr lang="en-US" sz="1000" dirty="0" smtClean="0">
                <a:latin typeface="Calibri" pitchFamily="34" charset="0"/>
                <a:ea typeface="Calibri" pitchFamily="34" charset="0"/>
                <a:cs typeface="Calibri" pitchFamily="34" charset="0"/>
              </a:rPr>
              <a:t> buy / sell signals</a:t>
            </a: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Buy / Sell decisions should be made based on a </a:t>
            </a:r>
            <a:r>
              <a:rPr lang="en-US" sz="1000" b="1" dirty="0" smtClean="0">
                <a:latin typeface="Calibri" pitchFamily="34" charset="0"/>
                <a:ea typeface="Calibri" pitchFamily="34" charset="0"/>
                <a:cs typeface="Calibri" pitchFamily="34" charset="0"/>
              </a:rPr>
              <a:t>series of </a:t>
            </a:r>
            <a:r>
              <a:rPr lang="en-US" sz="1000" b="1" u="sng" dirty="0" smtClean="0">
                <a:latin typeface="Calibri" pitchFamily="34" charset="0"/>
                <a:ea typeface="Calibri" pitchFamily="34" charset="0"/>
                <a:cs typeface="Calibri" pitchFamily="34" charset="0"/>
              </a:rPr>
              <a:t>consecutive</a:t>
            </a:r>
            <a:r>
              <a:rPr lang="en-US" sz="1000" b="1" dirty="0" smtClean="0">
                <a:latin typeface="Calibri" pitchFamily="34" charset="0"/>
                <a:ea typeface="Calibri" pitchFamily="34" charset="0"/>
                <a:cs typeface="Calibri" pitchFamily="34" charset="0"/>
              </a:rPr>
              <a:t> consistent predictions </a:t>
            </a:r>
            <a:r>
              <a:rPr lang="en-US" sz="1000" dirty="0" smtClean="0">
                <a:latin typeface="Calibri" pitchFamily="34" charset="0"/>
                <a:ea typeface="Calibri" pitchFamily="34" charset="0"/>
                <a:cs typeface="Calibri" pitchFamily="34" charset="0"/>
              </a:rPr>
              <a:t>from the model</a:t>
            </a:r>
          </a:p>
          <a:p>
            <a:pPr marL="53975" indent="-53975" fontAlgn="base">
              <a:spcBef>
                <a:spcPct val="0"/>
              </a:spcBef>
              <a:spcAft>
                <a:spcPct val="0"/>
              </a:spcAft>
              <a:buFontTx/>
              <a:buChar char="-"/>
            </a:pPr>
            <a:r>
              <a:rPr lang="en-US" sz="1000" b="1" u="sng" dirty="0" smtClean="0">
                <a:solidFill>
                  <a:srgbClr val="7030A0"/>
                </a:solidFill>
                <a:latin typeface="Calibri" pitchFamily="34" charset="0"/>
                <a:ea typeface="Calibri" pitchFamily="34" charset="0"/>
                <a:cs typeface="Calibri" pitchFamily="34" charset="0"/>
              </a:rPr>
              <a:t>Bottoms </a:t>
            </a:r>
            <a:r>
              <a:rPr lang="en-US" sz="1000" dirty="0" smtClean="0">
                <a:latin typeface="Calibri" pitchFamily="34" charset="0"/>
                <a:ea typeface="Calibri" pitchFamily="34" charset="0"/>
                <a:cs typeface="Calibri" pitchFamily="34" charset="0"/>
              </a:rPr>
              <a:t>seem to have </a:t>
            </a:r>
            <a:r>
              <a:rPr lang="en-US" sz="1000" b="1" dirty="0" smtClean="0">
                <a:solidFill>
                  <a:srgbClr val="7030A0"/>
                </a:solidFill>
                <a:latin typeface="Calibri" pitchFamily="34" charset="0"/>
                <a:ea typeface="Calibri" pitchFamily="34" charset="0"/>
                <a:cs typeface="Calibri" pitchFamily="34" charset="0"/>
              </a:rPr>
              <a:t>conflicting </a:t>
            </a:r>
            <a:r>
              <a:rPr lang="en-US" sz="1000" dirty="0" smtClean="0">
                <a:latin typeface="Calibri" pitchFamily="34" charset="0"/>
                <a:ea typeface="Calibri" pitchFamily="34" charset="0"/>
                <a:cs typeface="Calibri" pitchFamily="34" charset="0"/>
              </a:rPr>
              <a:t>Buy / Sell signals</a:t>
            </a:r>
          </a:p>
        </p:txBody>
      </p:sp>
      <p:cxnSp>
        <p:nvCxnSpPr>
          <p:cNvPr id="25" name="Straight Arrow Connector 24"/>
          <p:cNvCxnSpPr/>
          <p:nvPr/>
        </p:nvCxnSpPr>
        <p:spPr>
          <a:xfrm flipH="1">
            <a:off x="6522906" y="2427384"/>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091630" y="3189384"/>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811616" y="2958030"/>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519674" y="2963538"/>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7684649" y="2814901"/>
            <a:ext cx="152400" cy="0"/>
          </a:xfrm>
          <a:prstGeom prst="straightConnector1">
            <a:avLst/>
          </a:prstGeom>
          <a:ln>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397568" y="3088398"/>
            <a:ext cx="152400" cy="0"/>
          </a:xfrm>
          <a:prstGeom prst="straightConnector1">
            <a:avLst/>
          </a:prstGeom>
          <a:ln>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7000352" y="5635995"/>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7055745" y="5401785"/>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7608780" y="5114956"/>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325585" y="5678070"/>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a:off x="4210635" y="5378880"/>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4343400" y="5257800"/>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6751506" y="2881830"/>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7407302" y="3124200"/>
            <a:ext cx="1600200" cy="914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7618543" y="3254684"/>
            <a:ext cx="76200" cy="76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7729990" y="3163844"/>
            <a:ext cx="1210588" cy="230832"/>
          </a:xfrm>
          <a:prstGeom prst="rect">
            <a:avLst/>
          </a:prstGeom>
          <a:noFill/>
        </p:spPr>
        <p:txBody>
          <a:bodyPr wrap="none" rtlCol="0">
            <a:spAutoFit/>
          </a:bodyPr>
          <a:lstStyle/>
          <a:p>
            <a:r>
              <a:rPr lang="en-US" sz="900" dirty="0" smtClean="0"/>
              <a:t>Sell predictions C50</a:t>
            </a:r>
            <a:endParaRPr lang="en-US" sz="900" dirty="0" smtClean="0">
              <a:solidFill>
                <a:srgbClr val="00B050"/>
              </a:solidFill>
            </a:endParaRPr>
          </a:p>
        </p:txBody>
      </p:sp>
      <p:sp>
        <p:nvSpPr>
          <p:cNvPr id="72" name="TextBox 71"/>
          <p:cNvSpPr txBox="1"/>
          <p:nvPr/>
        </p:nvSpPr>
        <p:spPr>
          <a:xfrm>
            <a:off x="7730743" y="3300350"/>
            <a:ext cx="1031051" cy="369332"/>
          </a:xfrm>
          <a:prstGeom prst="rect">
            <a:avLst/>
          </a:prstGeom>
          <a:noFill/>
        </p:spPr>
        <p:txBody>
          <a:bodyPr wrap="none" rtlCol="0">
            <a:spAutoFit/>
          </a:bodyPr>
          <a:lstStyle/>
          <a:p>
            <a:r>
              <a:rPr lang="en-US" sz="900" dirty="0" smtClean="0"/>
              <a:t>Accurate </a:t>
            </a:r>
            <a:r>
              <a:rPr lang="en-US" sz="900" dirty="0" smtClean="0"/>
              <a:t>signals</a:t>
            </a:r>
          </a:p>
          <a:p>
            <a:r>
              <a:rPr lang="en-US" sz="900" dirty="0" smtClean="0"/>
              <a:t>(3 consecutive)</a:t>
            </a:r>
            <a:endParaRPr lang="en-US" sz="900" dirty="0" smtClean="0"/>
          </a:p>
        </p:txBody>
      </p:sp>
      <p:sp>
        <p:nvSpPr>
          <p:cNvPr id="73" name="TextBox 72"/>
          <p:cNvSpPr txBox="1"/>
          <p:nvPr/>
        </p:nvSpPr>
        <p:spPr>
          <a:xfrm>
            <a:off x="7730743" y="3609894"/>
            <a:ext cx="966931" cy="369332"/>
          </a:xfrm>
          <a:prstGeom prst="rect">
            <a:avLst/>
          </a:prstGeom>
          <a:noFill/>
        </p:spPr>
        <p:txBody>
          <a:bodyPr wrap="none" rtlCol="0">
            <a:spAutoFit/>
          </a:bodyPr>
          <a:lstStyle/>
          <a:p>
            <a:r>
              <a:rPr lang="en-US" sz="900" dirty="0" smtClean="0"/>
              <a:t>False </a:t>
            </a:r>
            <a:r>
              <a:rPr lang="en-US" sz="900" dirty="0" smtClean="0"/>
              <a:t>signals</a:t>
            </a:r>
          </a:p>
          <a:p>
            <a:r>
              <a:rPr lang="en-US" sz="900" dirty="0" smtClean="0"/>
              <a:t>(3 consecutive)</a:t>
            </a:r>
            <a:endParaRPr lang="en-US" sz="900" dirty="0" smtClean="0"/>
          </a:p>
        </p:txBody>
      </p:sp>
      <p:cxnSp>
        <p:nvCxnSpPr>
          <p:cNvPr id="74" name="Straight Arrow Connector 73"/>
          <p:cNvCxnSpPr/>
          <p:nvPr/>
        </p:nvCxnSpPr>
        <p:spPr>
          <a:xfrm flipH="1">
            <a:off x="7560085" y="3722684"/>
            <a:ext cx="152400" cy="0"/>
          </a:xfrm>
          <a:prstGeom prst="straightConnector1">
            <a:avLst/>
          </a:prstGeom>
          <a:ln>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578914" y="3429000"/>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202720" y="3473396"/>
            <a:ext cx="152400" cy="0"/>
          </a:xfrm>
          <a:prstGeom prst="straightConnector1">
            <a:avLst/>
          </a:prstGeom>
          <a:ln>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7391400" y="5442004"/>
            <a:ext cx="1600200" cy="76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7714088" y="5457120"/>
            <a:ext cx="1217000" cy="230832"/>
          </a:xfrm>
          <a:prstGeom prst="rect">
            <a:avLst/>
          </a:prstGeom>
          <a:noFill/>
        </p:spPr>
        <p:txBody>
          <a:bodyPr wrap="none" rtlCol="0">
            <a:spAutoFit/>
          </a:bodyPr>
          <a:lstStyle/>
          <a:p>
            <a:r>
              <a:rPr lang="en-US" sz="900" dirty="0" smtClean="0"/>
              <a:t>Buy predictions C50</a:t>
            </a:r>
            <a:endParaRPr lang="en-US" sz="900" dirty="0" smtClean="0">
              <a:solidFill>
                <a:srgbClr val="00B050"/>
              </a:solidFill>
            </a:endParaRPr>
          </a:p>
        </p:txBody>
      </p:sp>
      <p:sp>
        <p:nvSpPr>
          <p:cNvPr id="84" name="TextBox 83"/>
          <p:cNvSpPr txBox="1"/>
          <p:nvPr/>
        </p:nvSpPr>
        <p:spPr>
          <a:xfrm>
            <a:off x="7714841" y="5610306"/>
            <a:ext cx="1063112" cy="369332"/>
          </a:xfrm>
          <a:prstGeom prst="rect">
            <a:avLst/>
          </a:prstGeom>
          <a:noFill/>
        </p:spPr>
        <p:txBody>
          <a:bodyPr wrap="none" rtlCol="0">
            <a:spAutoFit/>
          </a:bodyPr>
          <a:lstStyle/>
          <a:p>
            <a:r>
              <a:rPr lang="en-US" sz="900" dirty="0" smtClean="0"/>
              <a:t>Accurate </a:t>
            </a:r>
            <a:r>
              <a:rPr lang="en-US" sz="900" dirty="0" smtClean="0"/>
              <a:t>signals </a:t>
            </a:r>
          </a:p>
          <a:p>
            <a:r>
              <a:rPr lang="en-US" sz="900" dirty="0" smtClean="0"/>
              <a:t>(3 consecutive)</a:t>
            </a:r>
            <a:endParaRPr lang="en-US" sz="900" dirty="0" smtClean="0">
              <a:solidFill>
                <a:srgbClr val="00B050"/>
              </a:solidFill>
            </a:endParaRPr>
          </a:p>
        </p:txBody>
      </p:sp>
      <p:cxnSp>
        <p:nvCxnSpPr>
          <p:cNvPr id="87" name="Straight Arrow Connector 86"/>
          <p:cNvCxnSpPr/>
          <p:nvPr/>
        </p:nvCxnSpPr>
        <p:spPr>
          <a:xfrm flipH="1">
            <a:off x="7563687" y="5732735"/>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7600788" y="5528733"/>
            <a:ext cx="76200" cy="76200"/>
          </a:xfrm>
          <a:prstGeom prst="ellipse">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58" name="TextBox 57"/>
          <p:cNvSpPr txBox="1"/>
          <p:nvPr/>
        </p:nvSpPr>
        <p:spPr>
          <a:xfrm>
            <a:off x="3962400" y="4267200"/>
            <a:ext cx="909223" cy="200055"/>
          </a:xfrm>
          <a:prstGeom prst="rect">
            <a:avLst/>
          </a:prstGeom>
          <a:solidFill>
            <a:schemeClr val="bg1"/>
          </a:solidFill>
        </p:spPr>
        <p:txBody>
          <a:bodyPr wrap="none" rtlCol="0">
            <a:spAutoFit/>
          </a:bodyPr>
          <a:lstStyle/>
          <a:p>
            <a:r>
              <a:rPr lang="en-US" sz="700" b="1" dirty="0" smtClean="0"/>
              <a:t>Year 1999 -  2013</a:t>
            </a:r>
            <a:endParaRPr lang="en-US" sz="700" b="1" dirty="0" smtClean="0">
              <a:solidFill>
                <a:srgbClr val="00B050"/>
              </a:solidFill>
            </a:endParaRPr>
          </a:p>
        </p:txBody>
      </p:sp>
      <p:sp>
        <p:nvSpPr>
          <p:cNvPr id="59" name="TextBox 58"/>
          <p:cNvSpPr txBox="1"/>
          <p:nvPr/>
        </p:nvSpPr>
        <p:spPr>
          <a:xfrm>
            <a:off x="4043777" y="2057400"/>
            <a:ext cx="909223" cy="200055"/>
          </a:xfrm>
          <a:prstGeom prst="rect">
            <a:avLst/>
          </a:prstGeom>
          <a:solidFill>
            <a:schemeClr val="bg1"/>
          </a:solidFill>
        </p:spPr>
        <p:txBody>
          <a:bodyPr wrap="none" rtlCol="0">
            <a:spAutoFit/>
          </a:bodyPr>
          <a:lstStyle/>
          <a:p>
            <a:r>
              <a:rPr lang="en-US" sz="700" b="1" dirty="0" smtClean="0"/>
              <a:t>Year 1999 -  2013</a:t>
            </a:r>
            <a:endParaRPr lang="en-US" sz="700" b="1" dirty="0" smtClean="0">
              <a:solidFill>
                <a:srgbClr val="00B050"/>
              </a:solidFill>
            </a:endParaRPr>
          </a:p>
        </p:txBody>
      </p:sp>
      <p:sp>
        <p:nvSpPr>
          <p:cNvPr id="60" name="TextBox 59"/>
          <p:cNvSpPr txBox="1"/>
          <p:nvPr/>
        </p:nvSpPr>
        <p:spPr>
          <a:xfrm>
            <a:off x="5831413" y="6019800"/>
            <a:ext cx="569387" cy="200055"/>
          </a:xfrm>
          <a:prstGeom prst="rect">
            <a:avLst/>
          </a:prstGeom>
          <a:solidFill>
            <a:schemeClr val="bg1"/>
          </a:solidFill>
        </p:spPr>
        <p:txBody>
          <a:bodyPr wrap="none" rtlCol="0">
            <a:spAutoFit/>
          </a:bodyPr>
          <a:lstStyle/>
          <a:p>
            <a:r>
              <a:rPr lang="en-US" sz="700" b="1" dirty="0" smtClean="0">
                <a:solidFill>
                  <a:srgbClr val="00B050"/>
                </a:solidFill>
              </a:rPr>
              <a:t>               </a:t>
            </a:r>
          </a:p>
        </p:txBody>
      </p:sp>
      <p:sp>
        <p:nvSpPr>
          <p:cNvPr id="62" name="TextBox 61"/>
          <p:cNvSpPr txBox="1"/>
          <p:nvPr/>
        </p:nvSpPr>
        <p:spPr>
          <a:xfrm rot="16200000">
            <a:off x="3359866" y="4888112"/>
            <a:ext cx="643125" cy="200055"/>
          </a:xfrm>
          <a:prstGeom prst="rect">
            <a:avLst/>
          </a:prstGeom>
          <a:solidFill>
            <a:schemeClr val="bg1"/>
          </a:solidFill>
        </p:spPr>
        <p:txBody>
          <a:bodyPr wrap="none" rtlCol="0">
            <a:spAutoFit/>
          </a:bodyPr>
          <a:lstStyle/>
          <a:p>
            <a:r>
              <a:rPr lang="en-US" sz="700" b="1" dirty="0" smtClean="0"/>
              <a:t>DJIA Level</a:t>
            </a:r>
            <a:endParaRPr lang="en-US" sz="700" b="1" dirty="0" smtClean="0">
              <a:solidFill>
                <a:srgbClr val="00B050"/>
              </a:solidFill>
            </a:endParaRPr>
          </a:p>
        </p:txBody>
      </p:sp>
      <p:sp>
        <p:nvSpPr>
          <p:cNvPr id="64" name="TextBox 63"/>
          <p:cNvSpPr txBox="1"/>
          <p:nvPr/>
        </p:nvSpPr>
        <p:spPr>
          <a:xfrm rot="16200000">
            <a:off x="3352940" y="2759886"/>
            <a:ext cx="643125" cy="200055"/>
          </a:xfrm>
          <a:prstGeom prst="rect">
            <a:avLst/>
          </a:prstGeom>
          <a:solidFill>
            <a:schemeClr val="bg1"/>
          </a:solidFill>
        </p:spPr>
        <p:txBody>
          <a:bodyPr wrap="none" rtlCol="0">
            <a:spAutoFit/>
          </a:bodyPr>
          <a:lstStyle/>
          <a:p>
            <a:r>
              <a:rPr lang="en-US" sz="700" b="1" dirty="0" smtClean="0"/>
              <a:t>DJIA Level</a:t>
            </a:r>
            <a:endParaRPr lang="en-US" sz="700" b="1" dirty="0" smtClean="0">
              <a:solidFill>
                <a:srgbClr val="00B050"/>
              </a:solidFill>
            </a:endParaRPr>
          </a:p>
        </p:txBody>
      </p:sp>
      <p:cxnSp>
        <p:nvCxnSpPr>
          <p:cNvPr id="66" name="Straight Arrow Connector 65"/>
          <p:cNvCxnSpPr/>
          <p:nvPr/>
        </p:nvCxnSpPr>
        <p:spPr>
          <a:xfrm flipH="1">
            <a:off x="6561462" y="2531124"/>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7193094" y="3021372"/>
            <a:ext cx="152400" cy="0"/>
          </a:xfrm>
          <a:prstGeom prst="straightConnector1">
            <a:avLst/>
          </a:prstGeom>
          <a:ln>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000" dirty="0" smtClean="0">
                <a:solidFill>
                  <a:schemeClr val="bg2">
                    <a:lumMod val="10000"/>
                  </a:schemeClr>
                </a:solidFill>
                <a:latin typeface="Calibri" pitchFamily="34" charset="0"/>
                <a:cs typeface="Calibri" pitchFamily="34" charset="0"/>
              </a:rPr>
              <a:t>C50 Decision Tree – Final Decision Rules</a:t>
            </a:r>
            <a:endParaRPr lang="en-US" sz="2200" dirty="0">
              <a:solidFill>
                <a:schemeClr val="bg2">
                  <a:lumMod val="10000"/>
                </a:schemeClr>
              </a:solidFill>
              <a:latin typeface="Calibri" pitchFamily="34" charset="0"/>
              <a:cs typeface="Calibri" pitchFamily="34" charset="0"/>
            </a:endParaRPr>
          </a:p>
        </p:txBody>
      </p:sp>
      <p:sp>
        <p:nvSpPr>
          <p:cNvPr id="3" name="TextBox 2"/>
          <p:cNvSpPr txBox="1"/>
          <p:nvPr/>
        </p:nvSpPr>
        <p:spPr>
          <a:xfrm>
            <a:off x="152400" y="1158902"/>
            <a:ext cx="3428999" cy="769441"/>
          </a:xfrm>
          <a:prstGeom prst="rect">
            <a:avLst/>
          </a:prstGeom>
          <a:noFill/>
        </p:spPr>
        <p:txBody>
          <a:bodyPr wrap="square" rtlCol="0">
            <a:spAutoFit/>
          </a:bodyPr>
          <a:lstStyle/>
          <a:p>
            <a:r>
              <a:rPr lang="en-US" sz="800" b="1" dirty="0" smtClean="0">
                <a:latin typeface="Calibri" pitchFamily="34" charset="0"/>
                <a:cs typeface="Calibri" pitchFamily="34" charset="0"/>
              </a:rPr>
              <a:t>Vol63DayAnn_Cat &lt;= 3:</a:t>
            </a:r>
          </a:p>
          <a:p>
            <a:r>
              <a:rPr lang="en-US" sz="600" dirty="0" smtClean="0">
                <a:latin typeface="Calibri" pitchFamily="34" charset="0"/>
                <a:cs typeface="Calibri" pitchFamily="34" charset="0"/>
              </a:rPr>
              <a:t>:..EMA21_Sl_Cat &gt; 2: 1 (1344/348)</a:t>
            </a:r>
          </a:p>
          <a:p>
            <a:r>
              <a:rPr lang="en-US" sz="600" dirty="0" smtClean="0">
                <a:latin typeface="Calibri" pitchFamily="34" charset="0"/>
                <a:cs typeface="Calibri" pitchFamily="34" charset="0"/>
              </a:rPr>
              <a:t>:   EMA21_Sl_Cat &lt;= 2:</a:t>
            </a:r>
          </a:p>
          <a:p>
            <a:r>
              <a:rPr lang="en-US" sz="600" dirty="0" smtClean="0">
                <a:latin typeface="Calibri" pitchFamily="34" charset="0"/>
                <a:cs typeface="Calibri" pitchFamily="34" charset="0"/>
              </a:rPr>
              <a:t>:   :..EMA63_Cat &gt; 4: 2 (13/1)</a:t>
            </a:r>
          </a:p>
          <a:p>
            <a:r>
              <a:rPr lang="en-US" sz="600" dirty="0" smtClean="0">
                <a:latin typeface="Calibri" pitchFamily="34" charset="0"/>
                <a:cs typeface="Calibri" pitchFamily="34" charset="0"/>
              </a:rPr>
              <a:t>:        EMA63_Cat &lt;= 4:</a:t>
            </a:r>
          </a:p>
          <a:p>
            <a:r>
              <a:rPr lang="en-US" sz="600" dirty="0" smtClean="0">
                <a:latin typeface="Calibri" pitchFamily="34" charset="0"/>
                <a:cs typeface="Calibri" pitchFamily="34" charset="0"/>
              </a:rPr>
              <a:t>:       :...Vol21DayAnn_Cat &lt;= 3: 1 (25/5)</a:t>
            </a:r>
          </a:p>
          <a:p>
            <a:r>
              <a:rPr lang="en-US" sz="600" dirty="0" smtClean="0">
                <a:latin typeface="Calibri" pitchFamily="34" charset="0"/>
                <a:cs typeface="Calibri" pitchFamily="34" charset="0"/>
              </a:rPr>
              <a:t>:           Vol21DayAnn_Cat &gt; 3: 2 (13/4)</a:t>
            </a:r>
          </a:p>
        </p:txBody>
      </p:sp>
      <p:sp>
        <p:nvSpPr>
          <p:cNvPr id="58" name="TextBox 57"/>
          <p:cNvSpPr txBox="1"/>
          <p:nvPr/>
        </p:nvSpPr>
        <p:spPr>
          <a:xfrm>
            <a:off x="1524000" y="1166098"/>
            <a:ext cx="3428999" cy="2369880"/>
          </a:xfrm>
          <a:prstGeom prst="rect">
            <a:avLst/>
          </a:prstGeom>
          <a:noFill/>
        </p:spPr>
        <p:txBody>
          <a:bodyPr wrap="square" rtlCol="0">
            <a:spAutoFit/>
          </a:bodyPr>
          <a:lstStyle/>
          <a:p>
            <a:r>
              <a:rPr lang="en-US" sz="800" b="1" dirty="0" smtClean="0">
                <a:latin typeface="Calibri" pitchFamily="34" charset="0"/>
                <a:cs typeface="Calibri" pitchFamily="34" charset="0"/>
              </a:rPr>
              <a:t>Vol63DayAnn_Cat &gt; 3:</a:t>
            </a:r>
          </a:p>
          <a:p>
            <a:r>
              <a:rPr lang="en-US" sz="600" dirty="0" smtClean="0">
                <a:latin typeface="Calibri" pitchFamily="34" charset="0"/>
                <a:cs typeface="Calibri" pitchFamily="34" charset="0"/>
              </a:rPr>
              <a:t>:...</a:t>
            </a:r>
            <a:r>
              <a:rPr lang="en-US" sz="700" b="1" dirty="0" smtClean="0">
                <a:solidFill>
                  <a:srgbClr val="9F5FCF"/>
                </a:solidFill>
                <a:latin typeface="Calibri" pitchFamily="34" charset="0"/>
                <a:cs typeface="Calibri" pitchFamily="34" charset="0"/>
              </a:rPr>
              <a:t>EMA63_Sl_Cat &gt; 4:</a:t>
            </a:r>
            <a:endParaRPr lang="en-US" sz="600" b="1" dirty="0" smtClean="0">
              <a:solidFill>
                <a:srgbClr val="9F5FCF"/>
              </a:solidFill>
              <a:latin typeface="Calibri" pitchFamily="34" charset="0"/>
              <a:cs typeface="Calibri" pitchFamily="34" charset="0"/>
            </a:endParaRPr>
          </a:p>
          <a:p>
            <a:r>
              <a:rPr lang="en-US" sz="600" dirty="0" smtClean="0">
                <a:latin typeface="Calibri" pitchFamily="34" charset="0"/>
                <a:cs typeface="Calibri" pitchFamily="34" charset="0"/>
              </a:rPr>
              <a:t>    :...EMA126_Sl_Cat &gt; 4: 1 (29/6)</a:t>
            </a:r>
          </a:p>
          <a:p>
            <a:r>
              <a:rPr lang="en-US" sz="600" dirty="0" smtClean="0">
                <a:latin typeface="Calibri" pitchFamily="34" charset="0"/>
                <a:cs typeface="Calibri" pitchFamily="34" charset="0"/>
              </a:rPr>
              <a:t>    :   EMA126_Sl_Cat &lt;= 4:</a:t>
            </a:r>
          </a:p>
          <a:p>
            <a:r>
              <a:rPr lang="en-US" sz="600" dirty="0" smtClean="0">
                <a:latin typeface="Calibri" pitchFamily="34" charset="0"/>
                <a:cs typeface="Calibri" pitchFamily="34" charset="0"/>
              </a:rPr>
              <a:t>    :   :...EMA21_Sl_Cat &gt; 4: 1 (21/7)</a:t>
            </a:r>
          </a:p>
          <a:p>
            <a:r>
              <a:rPr lang="en-US" sz="600" dirty="0" smtClean="0">
                <a:latin typeface="Calibri" pitchFamily="34" charset="0"/>
                <a:cs typeface="Calibri" pitchFamily="34" charset="0"/>
              </a:rPr>
              <a:t>    :       EMA21_Sl_Cat &lt;= 4:</a:t>
            </a:r>
          </a:p>
          <a:p>
            <a:r>
              <a:rPr lang="en-US" sz="600" dirty="0" smtClean="0">
                <a:latin typeface="Calibri" pitchFamily="34" charset="0"/>
                <a:cs typeface="Calibri" pitchFamily="34" charset="0"/>
              </a:rPr>
              <a:t>    :       :...EMA126_Sl_Cat &lt;= 3: 2 (4)</a:t>
            </a:r>
          </a:p>
          <a:p>
            <a:r>
              <a:rPr lang="en-US" sz="600" dirty="0" smtClean="0">
                <a:latin typeface="Calibri" pitchFamily="34" charset="0"/>
                <a:cs typeface="Calibri" pitchFamily="34" charset="0"/>
              </a:rPr>
              <a:t>    :           EMA126_Sl_Cat &gt; 3:</a:t>
            </a:r>
          </a:p>
          <a:p>
            <a:r>
              <a:rPr lang="en-US" sz="600" dirty="0" smtClean="0">
                <a:latin typeface="Calibri" pitchFamily="34" charset="0"/>
                <a:cs typeface="Calibri" pitchFamily="34" charset="0"/>
              </a:rPr>
              <a:t>    :           :...Vol21DayAnn_Cat &lt;= 3: 2 (13/4)</a:t>
            </a:r>
          </a:p>
          <a:p>
            <a:r>
              <a:rPr lang="en-US" sz="600" dirty="0" smtClean="0">
                <a:latin typeface="Calibri" pitchFamily="34" charset="0"/>
                <a:cs typeface="Calibri" pitchFamily="34" charset="0"/>
              </a:rPr>
              <a:t>    :               Vol21DayAnn_Cat &gt; 3:</a:t>
            </a:r>
          </a:p>
          <a:p>
            <a:r>
              <a:rPr lang="en-US" sz="600" dirty="0" smtClean="0">
                <a:latin typeface="Calibri" pitchFamily="34" charset="0"/>
                <a:cs typeface="Calibri" pitchFamily="34" charset="0"/>
              </a:rPr>
              <a:t>    :               :...EMA63_Cat &lt;= 2: 2 (7/2)</a:t>
            </a:r>
          </a:p>
          <a:p>
            <a:r>
              <a:rPr lang="en-US" sz="600" dirty="0" smtClean="0">
                <a:latin typeface="Calibri" pitchFamily="34" charset="0"/>
                <a:cs typeface="Calibri" pitchFamily="34" charset="0"/>
              </a:rPr>
              <a:t>    :                   EMA63_Cat &gt; 2: 1 (15/3)</a:t>
            </a:r>
          </a:p>
          <a:p>
            <a:r>
              <a:rPr lang="en-US" sz="600" dirty="0" smtClean="0">
                <a:latin typeface="Calibri" pitchFamily="34" charset="0"/>
                <a:cs typeface="Calibri" pitchFamily="34" charset="0"/>
              </a:rPr>
              <a:t>    </a:t>
            </a:r>
            <a:r>
              <a:rPr lang="en-US" sz="700" b="1" dirty="0" smtClean="0">
                <a:solidFill>
                  <a:srgbClr val="9F5FCF"/>
                </a:solidFill>
                <a:latin typeface="Calibri" pitchFamily="34" charset="0"/>
                <a:cs typeface="Calibri" pitchFamily="34" charset="0"/>
              </a:rPr>
              <a:t>EMA63_Sl_Cat &lt;= 4:</a:t>
            </a:r>
            <a:endParaRPr lang="en-US" sz="600" b="1" dirty="0" smtClean="0">
              <a:solidFill>
                <a:srgbClr val="9F5FCF"/>
              </a:solidFill>
              <a:latin typeface="Calibri" pitchFamily="34" charset="0"/>
              <a:cs typeface="Calibri" pitchFamily="34" charset="0"/>
            </a:endParaRPr>
          </a:p>
          <a:p>
            <a:r>
              <a:rPr lang="en-US" sz="600" dirty="0" smtClean="0">
                <a:latin typeface="Calibri" pitchFamily="34" charset="0"/>
                <a:cs typeface="Calibri" pitchFamily="34" charset="0"/>
              </a:rPr>
              <a:t>    :...</a:t>
            </a:r>
            <a:r>
              <a:rPr lang="en-US" sz="700" b="1" dirty="0" smtClean="0">
                <a:latin typeface="Calibri" pitchFamily="34" charset="0"/>
                <a:cs typeface="Calibri" pitchFamily="34" charset="0"/>
              </a:rPr>
              <a:t>Vol21DayAnn_Cat &lt;= 3:</a:t>
            </a:r>
            <a:endParaRPr lang="en-US" sz="600" b="1" dirty="0" smtClean="0">
              <a:latin typeface="Calibri" pitchFamily="34" charset="0"/>
              <a:cs typeface="Calibri" pitchFamily="34" charset="0"/>
            </a:endParaRPr>
          </a:p>
          <a:p>
            <a:r>
              <a:rPr lang="en-US" sz="600" dirty="0" smtClean="0">
                <a:latin typeface="Calibri" pitchFamily="34" charset="0"/>
                <a:cs typeface="Calibri" pitchFamily="34" charset="0"/>
              </a:rPr>
              <a:t>        :...EMA21_Cat &gt; 4: 0 (13/4)</a:t>
            </a:r>
          </a:p>
          <a:p>
            <a:r>
              <a:rPr lang="en-US" sz="600" dirty="0" smtClean="0">
                <a:latin typeface="Calibri" pitchFamily="34" charset="0"/>
                <a:cs typeface="Calibri" pitchFamily="34" charset="0"/>
              </a:rPr>
              <a:t>        :   EMA21_Cat &lt;= 4:</a:t>
            </a:r>
          </a:p>
          <a:p>
            <a:r>
              <a:rPr lang="en-US" sz="600" dirty="0" smtClean="0">
                <a:latin typeface="Calibri" pitchFamily="34" charset="0"/>
                <a:cs typeface="Calibri" pitchFamily="34" charset="0"/>
              </a:rPr>
              <a:t>        :   :...EMA63_Sl_Cat &lt;= 3: 1 (20/3)</a:t>
            </a:r>
          </a:p>
          <a:p>
            <a:r>
              <a:rPr lang="en-US" sz="600" dirty="0" smtClean="0">
                <a:latin typeface="Calibri" pitchFamily="34" charset="0"/>
                <a:cs typeface="Calibri" pitchFamily="34" charset="0"/>
              </a:rPr>
              <a:t>        :       EMA63_Sl_Cat &gt; 3:</a:t>
            </a:r>
          </a:p>
          <a:p>
            <a:r>
              <a:rPr lang="en-US" sz="600" dirty="0" smtClean="0">
                <a:latin typeface="Calibri" pitchFamily="34" charset="0"/>
                <a:cs typeface="Calibri" pitchFamily="34" charset="0"/>
              </a:rPr>
              <a:t>        :       :...EMA21_Sl_Cat &lt;= 3: 0 (31/8)</a:t>
            </a:r>
          </a:p>
          <a:p>
            <a:r>
              <a:rPr lang="en-US" sz="600" dirty="0" smtClean="0">
                <a:latin typeface="Calibri" pitchFamily="34" charset="0"/>
                <a:cs typeface="Calibri" pitchFamily="34" charset="0"/>
              </a:rPr>
              <a:t>        :           EMA21_Sl_Cat &gt; 3:</a:t>
            </a:r>
          </a:p>
          <a:p>
            <a:r>
              <a:rPr lang="en-US" sz="600" dirty="0" smtClean="0">
                <a:latin typeface="Calibri" pitchFamily="34" charset="0"/>
                <a:cs typeface="Calibri" pitchFamily="34" charset="0"/>
              </a:rPr>
              <a:t>        :           :...EMA63_Cat &lt;= 2: 1 (4/2)</a:t>
            </a:r>
          </a:p>
          <a:p>
            <a:r>
              <a:rPr lang="en-US" sz="600" dirty="0" smtClean="0">
                <a:latin typeface="Calibri" pitchFamily="34" charset="0"/>
                <a:cs typeface="Calibri" pitchFamily="34" charset="0"/>
              </a:rPr>
              <a:t>        :               EMA63_Cat &gt; 2:</a:t>
            </a:r>
          </a:p>
          <a:p>
            <a:r>
              <a:rPr lang="en-US" sz="600" dirty="0" smtClean="0">
                <a:latin typeface="Calibri" pitchFamily="34" charset="0"/>
                <a:cs typeface="Calibri" pitchFamily="34" charset="0"/>
              </a:rPr>
              <a:t>        :               :...EMA63_Cat &lt;= 3: 1 (89/37)</a:t>
            </a:r>
          </a:p>
          <a:p>
            <a:r>
              <a:rPr lang="en-US" sz="600" dirty="0" smtClean="0">
                <a:latin typeface="Calibri" pitchFamily="34" charset="0"/>
                <a:cs typeface="Calibri" pitchFamily="34" charset="0"/>
              </a:rPr>
              <a:t>        :                   EMA63_Cat &gt; 3: 0 (5/1)</a:t>
            </a:r>
          </a:p>
        </p:txBody>
      </p:sp>
      <p:sp>
        <p:nvSpPr>
          <p:cNvPr id="59" name="TextBox 58"/>
          <p:cNvSpPr txBox="1"/>
          <p:nvPr/>
        </p:nvSpPr>
        <p:spPr>
          <a:xfrm>
            <a:off x="3048001" y="1295400"/>
            <a:ext cx="3428999" cy="3785652"/>
          </a:xfrm>
          <a:prstGeom prst="rect">
            <a:avLst/>
          </a:prstGeom>
          <a:noFill/>
        </p:spPr>
        <p:txBody>
          <a:bodyPr wrap="square" rtlCol="0">
            <a:spAutoFit/>
          </a:bodyPr>
          <a:lstStyle/>
          <a:p>
            <a:r>
              <a:rPr lang="en-US" sz="700" b="1" dirty="0" smtClean="0">
                <a:latin typeface="Calibri" pitchFamily="34" charset="0"/>
                <a:cs typeface="Calibri" pitchFamily="34" charset="0"/>
              </a:rPr>
              <a:t>Vol21DayAnn_Cat &gt; 3:</a:t>
            </a:r>
          </a:p>
          <a:p>
            <a:r>
              <a:rPr lang="en-US" sz="600" b="1" dirty="0" smtClean="0">
                <a:solidFill>
                  <a:srgbClr val="C00000"/>
                </a:solidFill>
                <a:latin typeface="Calibri" pitchFamily="34" charset="0"/>
                <a:cs typeface="Calibri" pitchFamily="34" charset="0"/>
              </a:rPr>
              <a:t>        :...EMA126_Cat &gt; 4:</a:t>
            </a:r>
          </a:p>
          <a:p>
            <a:r>
              <a:rPr lang="en-US" sz="600" dirty="0" smtClean="0">
                <a:latin typeface="Calibri" pitchFamily="34" charset="0"/>
                <a:cs typeface="Calibri" pitchFamily="34" charset="0"/>
              </a:rPr>
              <a:t>            :...EMA126_Sl_Cat &lt;= 1: 2 (9)</a:t>
            </a:r>
          </a:p>
          <a:p>
            <a:r>
              <a:rPr lang="en-US" sz="600" dirty="0" smtClean="0">
                <a:latin typeface="Calibri" pitchFamily="34" charset="0"/>
                <a:cs typeface="Calibri" pitchFamily="34" charset="0"/>
              </a:rPr>
              <a:t>            :   EMA126_Sl_Cat &gt; 1:</a:t>
            </a:r>
          </a:p>
          <a:p>
            <a:r>
              <a:rPr lang="en-US" sz="600" dirty="0" smtClean="0">
                <a:latin typeface="Calibri" pitchFamily="34" charset="0"/>
                <a:cs typeface="Calibri" pitchFamily="34" charset="0"/>
              </a:rPr>
              <a:t>            :   :...EMA126_Sl_Cat &gt; 3:</a:t>
            </a:r>
          </a:p>
          <a:p>
            <a:r>
              <a:rPr lang="en-US" sz="600" dirty="0" smtClean="0">
                <a:latin typeface="Calibri" pitchFamily="34" charset="0"/>
                <a:cs typeface="Calibri" pitchFamily="34" charset="0"/>
              </a:rPr>
              <a:t>            :       :...Vol21DayAnn_Cat &lt;= 4: 2 (7)</a:t>
            </a:r>
          </a:p>
          <a:p>
            <a:r>
              <a:rPr lang="en-US" sz="600" dirty="0" smtClean="0">
                <a:latin typeface="Calibri" pitchFamily="34" charset="0"/>
                <a:cs typeface="Calibri" pitchFamily="34" charset="0"/>
              </a:rPr>
              <a:t>            :       :   Vol21DayAnn_Cat &gt; 4:</a:t>
            </a:r>
          </a:p>
          <a:p>
            <a:r>
              <a:rPr lang="en-US" sz="600" dirty="0" smtClean="0">
                <a:latin typeface="Calibri" pitchFamily="34" charset="0"/>
                <a:cs typeface="Calibri" pitchFamily="34" charset="0"/>
              </a:rPr>
              <a:t>            :       :   :...EMA63_Sl_Cat &lt;= 2: 2 (3)</a:t>
            </a:r>
          </a:p>
          <a:p>
            <a:r>
              <a:rPr lang="en-US" sz="600" dirty="0" smtClean="0">
                <a:latin typeface="Calibri" pitchFamily="34" charset="0"/>
                <a:cs typeface="Calibri" pitchFamily="34" charset="0"/>
              </a:rPr>
              <a:t>            :       :       EMA63_Sl_Cat &gt; 2: 1 (3)</a:t>
            </a:r>
          </a:p>
          <a:p>
            <a:r>
              <a:rPr lang="en-US" sz="600" dirty="0" smtClean="0">
                <a:latin typeface="Calibri" pitchFamily="34" charset="0"/>
                <a:cs typeface="Calibri" pitchFamily="34" charset="0"/>
              </a:rPr>
              <a:t>            :       EMA126_Sl_Cat &lt;= 3:</a:t>
            </a:r>
          </a:p>
          <a:p>
            <a:r>
              <a:rPr lang="en-US" sz="600" dirty="0" smtClean="0">
                <a:latin typeface="Calibri" pitchFamily="34" charset="0"/>
                <a:cs typeface="Calibri" pitchFamily="34" charset="0"/>
              </a:rPr>
              <a:t>            :       :...EMA63_Sl_Cat &lt;= 1:</a:t>
            </a:r>
          </a:p>
          <a:p>
            <a:r>
              <a:rPr lang="en-US" sz="600" dirty="0" smtClean="0">
                <a:latin typeface="Calibri" pitchFamily="34" charset="0"/>
                <a:cs typeface="Calibri" pitchFamily="34" charset="0"/>
              </a:rPr>
              <a:t>            :           :...EMA63_Cat &lt;= 4: 1 (7/2)</a:t>
            </a:r>
          </a:p>
          <a:p>
            <a:r>
              <a:rPr lang="en-US" sz="600" dirty="0" smtClean="0">
                <a:latin typeface="Calibri" pitchFamily="34" charset="0"/>
                <a:cs typeface="Calibri" pitchFamily="34" charset="0"/>
              </a:rPr>
              <a:t>            :           :   EMA63_Cat &gt; 4: 2 (9/2)</a:t>
            </a:r>
          </a:p>
          <a:p>
            <a:r>
              <a:rPr lang="en-US" sz="600" dirty="0" smtClean="0">
                <a:latin typeface="Calibri" pitchFamily="34" charset="0"/>
                <a:cs typeface="Calibri" pitchFamily="34" charset="0"/>
              </a:rPr>
              <a:t>            :           EMA63_Sl_Cat &gt; 1:</a:t>
            </a:r>
          </a:p>
          <a:p>
            <a:r>
              <a:rPr lang="en-US" sz="600" dirty="0" smtClean="0">
                <a:latin typeface="Calibri" pitchFamily="34" charset="0"/>
                <a:cs typeface="Calibri" pitchFamily="34" charset="0"/>
              </a:rPr>
              <a:t>            :           :...EMA63_Cat &lt;= 4:</a:t>
            </a:r>
          </a:p>
          <a:p>
            <a:r>
              <a:rPr lang="en-US" sz="600" dirty="0" smtClean="0">
                <a:latin typeface="Calibri" pitchFamily="34" charset="0"/>
                <a:cs typeface="Calibri" pitchFamily="34" charset="0"/>
              </a:rPr>
              <a:t>            :               :...Vol21DayAnn_Cat &lt;= 4: 2 (6/2)</a:t>
            </a:r>
          </a:p>
          <a:p>
            <a:r>
              <a:rPr lang="en-US" sz="600" dirty="0" smtClean="0">
                <a:latin typeface="Calibri" pitchFamily="34" charset="0"/>
                <a:cs typeface="Calibri" pitchFamily="34" charset="0"/>
              </a:rPr>
              <a:t>            :               :   Vol21DayAnn_Cat &gt; 4: 0 (7/1)</a:t>
            </a:r>
          </a:p>
          <a:p>
            <a:r>
              <a:rPr lang="en-US" sz="600" dirty="0" smtClean="0">
                <a:latin typeface="Calibri" pitchFamily="34" charset="0"/>
                <a:cs typeface="Calibri" pitchFamily="34" charset="0"/>
              </a:rPr>
              <a:t>            :               EMA63_Cat &gt; 4:</a:t>
            </a:r>
          </a:p>
          <a:p>
            <a:r>
              <a:rPr lang="en-US" sz="600" dirty="0" smtClean="0">
                <a:latin typeface="Calibri" pitchFamily="34" charset="0"/>
                <a:cs typeface="Calibri" pitchFamily="34" charset="0"/>
              </a:rPr>
              <a:t>            :               :...Vol21DayAnn_Cat &gt; 4:</a:t>
            </a:r>
          </a:p>
          <a:p>
            <a:r>
              <a:rPr lang="en-US" sz="600" dirty="0" smtClean="0">
                <a:latin typeface="Calibri" pitchFamily="34" charset="0"/>
                <a:cs typeface="Calibri" pitchFamily="34" charset="0"/>
              </a:rPr>
              <a:t>            :                   :...EMA126_Sl_Cat &lt;= 2:</a:t>
            </a:r>
          </a:p>
          <a:p>
            <a:r>
              <a:rPr lang="en-US" sz="600" dirty="0" smtClean="0">
                <a:latin typeface="Calibri" pitchFamily="34" charset="0"/>
                <a:cs typeface="Calibri" pitchFamily="34" charset="0"/>
              </a:rPr>
              <a:t>            :                   :   :...EMA63_Cat &gt; 5: 2 (2)</a:t>
            </a:r>
          </a:p>
          <a:p>
            <a:r>
              <a:rPr lang="en-US" sz="600" dirty="0" smtClean="0">
                <a:latin typeface="Calibri" pitchFamily="34" charset="0"/>
                <a:cs typeface="Calibri" pitchFamily="34" charset="0"/>
              </a:rPr>
              <a:t>            :                   :   :   EMA63_Cat &lt;= 5:</a:t>
            </a:r>
          </a:p>
          <a:p>
            <a:r>
              <a:rPr lang="en-US" sz="600" dirty="0" smtClean="0">
                <a:latin typeface="Calibri" pitchFamily="34" charset="0"/>
                <a:cs typeface="Calibri" pitchFamily="34" charset="0"/>
              </a:rPr>
              <a:t>            :                   :   :   :...EMA63_Sl_Cat &lt;= 2: 1 (8/2)</a:t>
            </a:r>
          </a:p>
          <a:p>
            <a:r>
              <a:rPr lang="en-US" sz="600" dirty="0" smtClean="0">
                <a:latin typeface="Calibri" pitchFamily="34" charset="0"/>
                <a:cs typeface="Calibri" pitchFamily="34" charset="0"/>
              </a:rPr>
              <a:t>            :                   :   :       EMA63_Sl_Cat &gt; 2: 0 (2)</a:t>
            </a:r>
          </a:p>
          <a:p>
            <a:r>
              <a:rPr lang="en-US" sz="600" dirty="0" smtClean="0">
                <a:latin typeface="Calibri" pitchFamily="34" charset="0"/>
                <a:cs typeface="Calibri" pitchFamily="34" charset="0"/>
              </a:rPr>
              <a:t>            :                   :   EMA126_Sl_Cat &gt; 2:</a:t>
            </a:r>
          </a:p>
          <a:p>
            <a:r>
              <a:rPr lang="en-US" sz="600" dirty="0" smtClean="0">
                <a:latin typeface="Calibri" pitchFamily="34" charset="0"/>
                <a:cs typeface="Calibri" pitchFamily="34" charset="0"/>
              </a:rPr>
              <a:t>            :                   :   :...EMA63_Cat &lt;= 5: 2 (25/7)</a:t>
            </a:r>
          </a:p>
          <a:p>
            <a:r>
              <a:rPr lang="en-US" sz="600" dirty="0" smtClean="0">
                <a:latin typeface="Calibri" pitchFamily="34" charset="0"/>
                <a:cs typeface="Calibri" pitchFamily="34" charset="0"/>
              </a:rPr>
              <a:t>            :                   :       EMA63_Cat &gt; 5:</a:t>
            </a:r>
          </a:p>
          <a:p>
            <a:r>
              <a:rPr lang="en-US" sz="600" dirty="0" smtClean="0">
                <a:latin typeface="Calibri" pitchFamily="34" charset="0"/>
                <a:cs typeface="Calibri" pitchFamily="34" charset="0"/>
              </a:rPr>
              <a:t>            :                   :       :...EMA21_Sl_Cat &lt;= 1: 2 (3/1)</a:t>
            </a:r>
          </a:p>
          <a:p>
            <a:r>
              <a:rPr lang="en-US" sz="600" dirty="0" smtClean="0">
                <a:latin typeface="Calibri" pitchFamily="34" charset="0"/>
                <a:cs typeface="Calibri" pitchFamily="34" charset="0"/>
              </a:rPr>
              <a:t>            :                   :           EMA21_Sl_Cat &gt; 1: 0 (3)</a:t>
            </a:r>
          </a:p>
          <a:p>
            <a:r>
              <a:rPr lang="en-US" sz="600" dirty="0" smtClean="0">
                <a:latin typeface="Calibri" pitchFamily="34" charset="0"/>
                <a:cs typeface="Calibri" pitchFamily="34" charset="0"/>
              </a:rPr>
              <a:t>            :                   Vol21DayAnn_Cat &lt;= 4:</a:t>
            </a:r>
          </a:p>
          <a:p>
            <a:r>
              <a:rPr lang="en-US" sz="600" dirty="0" smtClean="0">
                <a:latin typeface="Calibri" pitchFamily="34" charset="0"/>
                <a:cs typeface="Calibri" pitchFamily="34" charset="0"/>
              </a:rPr>
              <a:t>            :                   :...EMA63_Cat &gt; 5:</a:t>
            </a:r>
          </a:p>
          <a:p>
            <a:r>
              <a:rPr lang="en-US" sz="600" dirty="0" smtClean="0">
                <a:latin typeface="Calibri" pitchFamily="34" charset="0"/>
                <a:cs typeface="Calibri" pitchFamily="34" charset="0"/>
              </a:rPr>
              <a:t>            :                       :...EMA21_Cat &lt;= 5: 0 (3)</a:t>
            </a:r>
          </a:p>
          <a:p>
            <a:r>
              <a:rPr lang="en-US" sz="600" dirty="0" smtClean="0">
                <a:latin typeface="Calibri" pitchFamily="34" charset="0"/>
                <a:cs typeface="Calibri" pitchFamily="34" charset="0"/>
              </a:rPr>
              <a:t>            :                       :   EMA21_Cat &gt; 5: 1 (5)</a:t>
            </a:r>
          </a:p>
          <a:p>
            <a:r>
              <a:rPr lang="en-US" sz="600" dirty="0" smtClean="0">
                <a:latin typeface="Calibri" pitchFamily="34" charset="0"/>
                <a:cs typeface="Calibri" pitchFamily="34" charset="0"/>
              </a:rPr>
              <a:t>            :                       EMA63_Cat &lt;= 5:</a:t>
            </a:r>
          </a:p>
          <a:p>
            <a:r>
              <a:rPr lang="en-US" sz="600" dirty="0" smtClean="0">
                <a:latin typeface="Calibri" pitchFamily="34" charset="0"/>
                <a:cs typeface="Calibri" pitchFamily="34" charset="0"/>
              </a:rPr>
              <a:t>            :                       :...EMA63_Sl_Cat &gt; 2: 1 (27/14)</a:t>
            </a:r>
          </a:p>
          <a:p>
            <a:r>
              <a:rPr lang="en-US" sz="600" dirty="0" smtClean="0">
                <a:latin typeface="Calibri" pitchFamily="34" charset="0"/>
                <a:cs typeface="Calibri" pitchFamily="34" charset="0"/>
              </a:rPr>
              <a:t>            :                           EMA63_Sl_Cat &lt;= 2:</a:t>
            </a:r>
          </a:p>
          <a:p>
            <a:r>
              <a:rPr lang="en-US" sz="600" dirty="0" smtClean="0">
                <a:latin typeface="Calibri" pitchFamily="34" charset="0"/>
                <a:cs typeface="Calibri" pitchFamily="34" charset="0"/>
              </a:rPr>
              <a:t>            :                           :...EMA21_Cat &lt;= 4: 0 (12/6)</a:t>
            </a:r>
          </a:p>
          <a:p>
            <a:r>
              <a:rPr lang="en-US" sz="600" dirty="0" smtClean="0">
                <a:latin typeface="Calibri" pitchFamily="34" charset="0"/>
                <a:cs typeface="Calibri" pitchFamily="34" charset="0"/>
              </a:rPr>
              <a:t>            :                               EMA21_Cat &gt; 4:</a:t>
            </a:r>
          </a:p>
          <a:p>
            <a:r>
              <a:rPr lang="en-US" sz="600" dirty="0" smtClean="0">
                <a:latin typeface="Calibri" pitchFamily="34" charset="0"/>
                <a:cs typeface="Calibri" pitchFamily="34" charset="0"/>
              </a:rPr>
              <a:t>            :                               :...EMA21_Sl_Cat &lt;= 1: 0 (3/1)</a:t>
            </a:r>
          </a:p>
          <a:p>
            <a:r>
              <a:rPr lang="en-US" sz="600" dirty="0" smtClean="0">
                <a:latin typeface="Calibri" pitchFamily="34" charset="0"/>
                <a:cs typeface="Calibri" pitchFamily="34" charset="0"/>
              </a:rPr>
              <a:t>            :                                   EMA21_Sl_Cat &gt; 1: 2 (12/5)</a:t>
            </a:r>
          </a:p>
        </p:txBody>
      </p:sp>
      <p:sp>
        <p:nvSpPr>
          <p:cNvPr id="60" name="TextBox 59"/>
          <p:cNvSpPr txBox="1"/>
          <p:nvPr/>
        </p:nvSpPr>
        <p:spPr>
          <a:xfrm>
            <a:off x="4868849" y="1374603"/>
            <a:ext cx="3428999" cy="5170646"/>
          </a:xfrm>
          <a:prstGeom prst="rect">
            <a:avLst/>
          </a:prstGeom>
          <a:noFill/>
        </p:spPr>
        <p:txBody>
          <a:bodyPr wrap="square" rtlCol="0">
            <a:spAutoFit/>
          </a:bodyPr>
          <a:lstStyle/>
          <a:p>
            <a:r>
              <a:rPr lang="en-US" sz="600" b="1" dirty="0" smtClean="0">
                <a:solidFill>
                  <a:srgbClr val="C00000"/>
                </a:solidFill>
                <a:latin typeface="Calibri" pitchFamily="34" charset="0"/>
                <a:cs typeface="Calibri" pitchFamily="34" charset="0"/>
              </a:rPr>
              <a:t>EMA126_Cat &lt;= 4:</a:t>
            </a:r>
          </a:p>
          <a:p>
            <a:r>
              <a:rPr lang="en-US" sz="600" dirty="0" smtClean="0">
                <a:latin typeface="Calibri" pitchFamily="34" charset="0"/>
                <a:cs typeface="Calibri" pitchFamily="34" charset="0"/>
              </a:rPr>
              <a:t>            :...</a:t>
            </a:r>
            <a:r>
              <a:rPr lang="en-US" sz="600" b="1" dirty="0" smtClean="0">
                <a:solidFill>
                  <a:srgbClr val="9F5FCF"/>
                </a:solidFill>
                <a:latin typeface="Calibri" pitchFamily="34" charset="0"/>
                <a:cs typeface="Calibri" pitchFamily="34" charset="0"/>
              </a:rPr>
              <a:t>EMA63_Sl_Cat &lt;= 3:</a:t>
            </a:r>
          </a:p>
          <a:p>
            <a:r>
              <a:rPr lang="en-US" sz="600" b="1" dirty="0" smtClean="0">
                <a:latin typeface="Calibri" pitchFamily="34" charset="0"/>
                <a:cs typeface="Calibri" pitchFamily="34" charset="0"/>
              </a:rPr>
              <a:t>                </a:t>
            </a:r>
            <a:r>
              <a:rPr lang="en-US" sz="600" dirty="0" smtClean="0">
                <a:latin typeface="Calibri" pitchFamily="34" charset="0"/>
                <a:cs typeface="Calibri" pitchFamily="34" charset="0"/>
              </a:rPr>
              <a:t>:...EMA21_Cat &lt;= 2:</a:t>
            </a:r>
          </a:p>
          <a:p>
            <a:r>
              <a:rPr lang="en-US" sz="600" dirty="0" smtClean="0">
                <a:latin typeface="Calibri" pitchFamily="34" charset="0"/>
                <a:cs typeface="Calibri" pitchFamily="34" charset="0"/>
              </a:rPr>
              <a:t>                :   :...EMA126_Cat &lt;= 3: 1 (45/9)</a:t>
            </a:r>
          </a:p>
          <a:p>
            <a:r>
              <a:rPr lang="en-US" sz="600" dirty="0" smtClean="0">
                <a:latin typeface="Calibri" pitchFamily="34" charset="0"/>
                <a:cs typeface="Calibri" pitchFamily="34" charset="0"/>
              </a:rPr>
              <a:t>                :   :   EMA126_Cat &gt; 3:</a:t>
            </a:r>
          </a:p>
          <a:p>
            <a:r>
              <a:rPr lang="en-US" sz="600" dirty="0" smtClean="0">
                <a:latin typeface="Calibri" pitchFamily="34" charset="0"/>
                <a:cs typeface="Calibri" pitchFamily="34" charset="0"/>
              </a:rPr>
              <a:t>                :   :   :...Vol63DayAnn_Cat &lt;= 4: 2 (5/1)</a:t>
            </a:r>
          </a:p>
          <a:p>
            <a:r>
              <a:rPr lang="en-US" sz="600" dirty="0" smtClean="0">
                <a:latin typeface="Calibri" pitchFamily="34" charset="0"/>
                <a:cs typeface="Calibri" pitchFamily="34" charset="0"/>
              </a:rPr>
              <a:t>                :   :       Vol63DayAnn_Cat &gt; 4: 1 (18/4)</a:t>
            </a:r>
          </a:p>
          <a:p>
            <a:r>
              <a:rPr lang="en-US" sz="600" dirty="0" smtClean="0">
                <a:latin typeface="Calibri" pitchFamily="34" charset="0"/>
                <a:cs typeface="Calibri" pitchFamily="34" charset="0"/>
              </a:rPr>
              <a:t>                :   EMA21_Cat &gt; 2:</a:t>
            </a:r>
          </a:p>
          <a:p>
            <a:r>
              <a:rPr lang="en-US" sz="600" dirty="0" smtClean="0">
                <a:latin typeface="Calibri" pitchFamily="34" charset="0"/>
                <a:cs typeface="Calibri" pitchFamily="34" charset="0"/>
              </a:rPr>
              <a:t>                :   :...Vol63DayAnn_Cat &gt; 4:</a:t>
            </a:r>
          </a:p>
          <a:p>
            <a:r>
              <a:rPr lang="en-US" sz="600" dirty="0" smtClean="0">
                <a:latin typeface="Calibri" pitchFamily="34" charset="0"/>
                <a:cs typeface="Calibri" pitchFamily="34" charset="0"/>
              </a:rPr>
              <a:t>                :       :...Vol21DayAnn_Cat &lt;= 4:</a:t>
            </a:r>
          </a:p>
          <a:p>
            <a:r>
              <a:rPr lang="en-US" sz="600" dirty="0" smtClean="0">
                <a:latin typeface="Calibri" pitchFamily="34" charset="0"/>
                <a:cs typeface="Calibri" pitchFamily="34" charset="0"/>
              </a:rPr>
              <a:t>                :       :   :...Vol63DayAnn_Cat &lt;= 5: 1 (32/6)</a:t>
            </a:r>
          </a:p>
          <a:p>
            <a:r>
              <a:rPr lang="en-US" sz="600" dirty="0" smtClean="0">
                <a:latin typeface="Calibri" pitchFamily="34" charset="0"/>
                <a:cs typeface="Calibri" pitchFamily="34" charset="0"/>
              </a:rPr>
              <a:t>                :       :   :   Vol63DayAnn_Cat &gt; 5: 0 (4)</a:t>
            </a:r>
          </a:p>
          <a:p>
            <a:r>
              <a:rPr lang="en-US" sz="600" dirty="0" smtClean="0">
                <a:latin typeface="Calibri" pitchFamily="34" charset="0"/>
                <a:cs typeface="Calibri" pitchFamily="34" charset="0"/>
              </a:rPr>
              <a:t>                :       :   Vol21DayAnn_Cat &gt; 4:</a:t>
            </a:r>
          </a:p>
          <a:p>
            <a:r>
              <a:rPr lang="en-US" sz="600" dirty="0" smtClean="0">
                <a:latin typeface="Calibri" pitchFamily="34" charset="0"/>
                <a:cs typeface="Calibri" pitchFamily="34" charset="0"/>
              </a:rPr>
              <a:t>                :       :   :...Vol21DayAnn_Cat &gt; 5:</a:t>
            </a:r>
          </a:p>
          <a:p>
            <a:r>
              <a:rPr lang="en-US" sz="600" dirty="0" smtClean="0">
                <a:latin typeface="Calibri" pitchFamily="34" charset="0"/>
                <a:cs typeface="Calibri" pitchFamily="34" charset="0"/>
              </a:rPr>
              <a:t>                :       :       :...EMA63_Cat &lt;= 3: 1 (4/1)</a:t>
            </a:r>
          </a:p>
          <a:p>
            <a:r>
              <a:rPr lang="en-US" sz="600" dirty="0" smtClean="0">
                <a:latin typeface="Calibri" pitchFamily="34" charset="0"/>
                <a:cs typeface="Calibri" pitchFamily="34" charset="0"/>
              </a:rPr>
              <a:t>                :       :       :   EMA63_Cat &gt; 3:</a:t>
            </a:r>
          </a:p>
          <a:p>
            <a:r>
              <a:rPr lang="en-US" sz="600" dirty="0" smtClean="0">
                <a:latin typeface="Calibri" pitchFamily="34" charset="0"/>
                <a:cs typeface="Calibri" pitchFamily="34" charset="0"/>
              </a:rPr>
              <a:t>                :       :       :   :...EMA126_Sl_Cat &lt;= 2: 0 (3)</a:t>
            </a:r>
          </a:p>
          <a:p>
            <a:r>
              <a:rPr lang="en-US" sz="600" dirty="0" smtClean="0">
                <a:latin typeface="Calibri" pitchFamily="34" charset="0"/>
                <a:cs typeface="Calibri" pitchFamily="34" charset="0"/>
              </a:rPr>
              <a:t>                :       :       :       EMA126_Sl_Cat &gt; 2: 1 (5)</a:t>
            </a:r>
          </a:p>
          <a:p>
            <a:r>
              <a:rPr lang="en-US" sz="600" dirty="0" smtClean="0">
                <a:latin typeface="Calibri" pitchFamily="34" charset="0"/>
                <a:cs typeface="Calibri" pitchFamily="34" charset="0"/>
              </a:rPr>
              <a:t>                :       :       Vol21DayAnn_Cat &lt;= 5:</a:t>
            </a:r>
          </a:p>
          <a:p>
            <a:r>
              <a:rPr lang="en-US" sz="600" dirty="0" smtClean="0">
                <a:latin typeface="Calibri" pitchFamily="34" charset="0"/>
                <a:cs typeface="Calibri" pitchFamily="34" charset="0"/>
              </a:rPr>
              <a:t>                :       :       :...EMA126_Cat &lt;= 3: 0 (6/2)</a:t>
            </a:r>
          </a:p>
          <a:p>
            <a:r>
              <a:rPr lang="en-US" sz="600" dirty="0" smtClean="0">
                <a:latin typeface="Calibri" pitchFamily="34" charset="0"/>
                <a:cs typeface="Calibri" pitchFamily="34" charset="0"/>
              </a:rPr>
              <a:t>                :       :           EMA126_Cat &gt; 3:</a:t>
            </a:r>
          </a:p>
          <a:p>
            <a:r>
              <a:rPr lang="en-US" sz="600" dirty="0" smtClean="0">
                <a:latin typeface="Calibri" pitchFamily="34" charset="0"/>
                <a:cs typeface="Calibri" pitchFamily="34" charset="0"/>
              </a:rPr>
              <a:t>                :       :           :...EMA126_Sl_Cat &gt; 2: 2 (22/6)</a:t>
            </a:r>
          </a:p>
          <a:p>
            <a:r>
              <a:rPr lang="en-US" sz="600" dirty="0" smtClean="0">
                <a:latin typeface="Calibri" pitchFamily="34" charset="0"/>
                <a:cs typeface="Calibri" pitchFamily="34" charset="0"/>
              </a:rPr>
              <a:t>                :       :               EMA126_Sl_Cat &lt;= 2:</a:t>
            </a:r>
          </a:p>
          <a:p>
            <a:r>
              <a:rPr lang="en-US" sz="600" dirty="0" smtClean="0">
                <a:latin typeface="Calibri" pitchFamily="34" charset="0"/>
                <a:cs typeface="Calibri" pitchFamily="34" charset="0"/>
              </a:rPr>
              <a:t>                :       :               :...EMA126_Sl_Cat &lt;= 1: 2 (4)</a:t>
            </a:r>
          </a:p>
          <a:p>
            <a:r>
              <a:rPr lang="en-US" sz="600" dirty="0" smtClean="0">
                <a:latin typeface="Calibri" pitchFamily="34" charset="0"/>
                <a:cs typeface="Calibri" pitchFamily="34" charset="0"/>
              </a:rPr>
              <a:t>                :       :                   EMA126_Sl_Cat &gt; 1: 0 (4/1)</a:t>
            </a:r>
          </a:p>
          <a:p>
            <a:r>
              <a:rPr lang="en-US" sz="600" dirty="0" smtClean="0">
                <a:latin typeface="Calibri" pitchFamily="34" charset="0"/>
                <a:cs typeface="Calibri" pitchFamily="34" charset="0"/>
              </a:rPr>
              <a:t>                :       Vol63DayAnn_Cat &lt;= 4:</a:t>
            </a:r>
          </a:p>
          <a:p>
            <a:r>
              <a:rPr lang="en-US" sz="600" dirty="0" smtClean="0">
                <a:latin typeface="Calibri" pitchFamily="34" charset="0"/>
                <a:cs typeface="Calibri" pitchFamily="34" charset="0"/>
              </a:rPr>
              <a:t>                :       :...EMA126_Sl_Cat &gt; 3:</a:t>
            </a:r>
          </a:p>
          <a:p>
            <a:r>
              <a:rPr lang="en-US" sz="600" dirty="0" smtClean="0">
                <a:latin typeface="Calibri" pitchFamily="34" charset="0"/>
                <a:cs typeface="Calibri" pitchFamily="34" charset="0"/>
              </a:rPr>
              <a:t>                :           :...Vol21DayAnn_Cat &gt; 4: 1 (16/3)</a:t>
            </a:r>
          </a:p>
          <a:p>
            <a:r>
              <a:rPr lang="en-US" sz="600" dirty="0" smtClean="0">
                <a:latin typeface="Calibri" pitchFamily="34" charset="0"/>
                <a:cs typeface="Calibri" pitchFamily="34" charset="0"/>
              </a:rPr>
              <a:t>                :           :   Vol21DayAnn_Cat &lt;= 4:</a:t>
            </a:r>
          </a:p>
          <a:p>
            <a:r>
              <a:rPr lang="en-US" sz="600" dirty="0" smtClean="0">
                <a:latin typeface="Calibri" pitchFamily="34" charset="0"/>
                <a:cs typeface="Calibri" pitchFamily="34" charset="0"/>
              </a:rPr>
              <a:t>                :           :   :...EMA126_Cat &lt;= 3:</a:t>
            </a:r>
          </a:p>
          <a:p>
            <a:r>
              <a:rPr lang="en-US" sz="600" dirty="0" smtClean="0">
                <a:latin typeface="Calibri" pitchFamily="34" charset="0"/>
                <a:cs typeface="Calibri" pitchFamily="34" charset="0"/>
              </a:rPr>
              <a:t>                :           :       :...EMA63_Cat &gt; 3: 1 (6)</a:t>
            </a:r>
          </a:p>
          <a:p>
            <a:r>
              <a:rPr lang="en-US" sz="600" dirty="0" smtClean="0">
                <a:latin typeface="Calibri" pitchFamily="34" charset="0"/>
                <a:cs typeface="Calibri" pitchFamily="34" charset="0"/>
              </a:rPr>
              <a:t>                :           :       :   EMA63_Cat &lt;= 3:</a:t>
            </a:r>
          </a:p>
          <a:p>
            <a:r>
              <a:rPr lang="en-US" sz="600" dirty="0" smtClean="0">
                <a:latin typeface="Calibri" pitchFamily="34" charset="0"/>
                <a:cs typeface="Calibri" pitchFamily="34" charset="0"/>
              </a:rPr>
              <a:t>                :           :       :   :...EMA21_Sl_Cat &lt;= 3: 0 (6/1)</a:t>
            </a:r>
          </a:p>
          <a:p>
            <a:r>
              <a:rPr lang="en-US" sz="600" dirty="0" smtClean="0">
                <a:latin typeface="Calibri" pitchFamily="34" charset="0"/>
                <a:cs typeface="Calibri" pitchFamily="34" charset="0"/>
              </a:rPr>
              <a:t>                :           :       :       EMA21_Sl_Cat &gt; 3: 1 (14/2)</a:t>
            </a:r>
          </a:p>
          <a:p>
            <a:r>
              <a:rPr lang="en-US" sz="600" dirty="0" smtClean="0">
                <a:latin typeface="Calibri" pitchFamily="34" charset="0"/>
                <a:cs typeface="Calibri" pitchFamily="34" charset="0"/>
              </a:rPr>
              <a:t>                :           :       EMA126_Cat &gt; 3:</a:t>
            </a:r>
          </a:p>
          <a:p>
            <a:r>
              <a:rPr lang="en-US" sz="600" dirty="0" smtClean="0">
                <a:latin typeface="Calibri" pitchFamily="34" charset="0"/>
                <a:cs typeface="Calibri" pitchFamily="34" charset="0"/>
              </a:rPr>
              <a:t>                :           :       :...EMA21_Sl_Cat &lt;= 2: 1 (13/4)</a:t>
            </a:r>
          </a:p>
          <a:p>
            <a:r>
              <a:rPr lang="en-US" sz="600" dirty="0" smtClean="0">
                <a:latin typeface="Calibri" pitchFamily="34" charset="0"/>
                <a:cs typeface="Calibri" pitchFamily="34" charset="0"/>
              </a:rPr>
              <a:t>                :           :           EMA21_Sl_Cat &gt; 2:</a:t>
            </a:r>
          </a:p>
          <a:p>
            <a:r>
              <a:rPr lang="en-US" sz="600" dirty="0" smtClean="0">
                <a:latin typeface="Calibri" pitchFamily="34" charset="0"/>
                <a:cs typeface="Calibri" pitchFamily="34" charset="0"/>
              </a:rPr>
              <a:t>                :           :           :...EMA63_Cat &lt;= 4: 0 (57/16)</a:t>
            </a:r>
          </a:p>
          <a:p>
            <a:r>
              <a:rPr lang="en-US" sz="600" dirty="0" smtClean="0">
                <a:latin typeface="Calibri" pitchFamily="34" charset="0"/>
                <a:cs typeface="Calibri" pitchFamily="34" charset="0"/>
              </a:rPr>
              <a:t>                :           :               EMA63_Cat &gt; 4: 2 (5/1)</a:t>
            </a:r>
          </a:p>
          <a:p>
            <a:r>
              <a:rPr lang="en-US" sz="600" dirty="0" smtClean="0">
                <a:latin typeface="Calibri" pitchFamily="34" charset="0"/>
                <a:cs typeface="Calibri" pitchFamily="34" charset="0"/>
              </a:rPr>
              <a:t>                :           EMA126_Sl_Cat &lt;= 3:</a:t>
            </a:r>
          </a:p>
          <a:p>
            <a:r>
              <a:rPr lang="en-US" sz="600" dirty="0" smtClean="0">
                <a:latin typeface="Calibri" pitchFamily="34" charset="0"/>
                <a:cs typeface="Calibri" pitchFamily="34" charset="0"/>
              </a:rPr>
              <a:t>                :           :...EMA126_Sl_Cat &lt;= 2: 0 (8)</a:t>
            </a:r>
          </a:p>
          <a:p>
            <a:r>
              <a:rPr lang="en-US" sz="600" dirty="0" smtClean="0">
                <a:latin typeface="Calibri" pitchFamily="34" charset="0"/>
                <a:cs typeface="Calibri" pitchFamily="34" charset="0"/>
              </a:rPr>
              <a:t>                :               EMA126_Sl_Cat &gt; 2:</a:t>
            </a:r>
          </a:p>
          <a:p>
            <a:r>
              <a:rPr lang="en-US" sz="600" dirty="0" smtClean="0">
                <a:latin typeface="Calibri" pitchFamily="34" charset="0"/>
                <a:cs typeface="Calibri" pitchFamily="34" charset="0"/>
              </a:rPr>
              <a:t>                :               :...Vol21DayAnn_Cat &lt;= 4:</a:t>
            </a:r>
          </a:p>
          <a:p>
            <a:r>
              <a:rPr lang="en-US" sz="600" dirty="0" smtClean="0">
                <a:latin typeface="Calibri" pitchFamily="34" charset="0"/>
                <a:cs typeface="Calibri" pitchFamily="34" charset="0"/>
              </a:rPr>
              <a:t>                :                   :...EMA21_Sl_Cat &lt;= 2: 0 (26/13)</a:t>
            </a:r>
          </a:p>
          <a:p>
            <a:r>
              <a:rPr lang="en-US" sz="600" dirty="0" smtClean="0">
                <a:latin typeface="Calibri" pitchFamily="34" charset="0"/>
                <a:cs typeface="Calibri" pitchFamily="34" charset="0"/>
              </a:rPr>
              <a:t>                :                   :   EMA21_Sl_Cat &gt; 2: 1 (133/45)</a:t>
            </a:r>
          </a:p>
          <a:p>
            <a:r>
              <a:rPr lang="en-US" sz="600" dirty="0" smtClean="0">
                <a:latin typeface="Calibri" pitchFamily="34" charset="0"/>
                <a:cs typeface="Calibri" pitchFamily="34" charset="0"/>
              </a:rPr>
              <a:t>                :                   Vol21DayAnn_Cat &gt; 4:</a:t>
            </a:r>
          </a:p>
          <a:p>
            <a:r>
              <a:rPr lang="en-US" sz="600" dirty="0" smtClean="0">
                <a:latin typeface="Calibri" pitchFamily="34" charset="0"/>
                <a:cs typeface="Calibri" pitchFamily="34" charset="0"/>
              </a:rPr>
              <a:t>                :                   :...EMA126_Cat &lt;= 3: 0 (4)</a:t>
            </a:r>
          </a:p>
          <a:p>
            <a:r>
              <a:rPr lang="en-US" sz="600" dirty="0" smtClean="0">
                <a:latin typeface="Calibri" pitchFamily="34" charset="0"/>
                <a:cs typeface="Calibri" pitchFamily="34" charset="0"/>
              </a:rPr>
              <a:t>                :                       EMA126_Cat &gt; 3:</a:t>
            </a:r>
          </a:p>
          <a:p>
            <a:r>
              <a:rPr lang="en-US" sz="600" dirty="0" smtClean="0">
                <a:latin typeface="Calibri" pitchFamily="34" charset="0"/>
                <a:cs typeface="Calibri" pitchFamily="34" charset="0"/>
              </a:rPr>
              <a:t>                :                       :...EMA63_Cat &gt; 4: 2 (2)</a:t>
            </a:r>
          </a:p>
          <a:p>
            <a:r>
              <a:rPr lang="en-US" sz="600" dirty="0" smtClean="0">
                <a:latin typeface="Calibri" pitchFamily="34" charset="0"/>
                <a:cs typeface="Calibri" pitchFamily="34" charset="0"/>
              </a:rPr>
              <a:t>                :                           EMA63_Cat &lt;= 4:</a:t>
            </a:r>
          </a:p>
          <a:p>
            <a:r>
              <a:rPr lang="en-US" sz="600" dirty="0" smtClean="0">
                <a:latin typeface="Calibri" pitchFamily="34" charset="0"/>
                <a:cs typeface="Calibri" pitchFamily="34" charset="0"/>
              </a:rPr>
              <a:t>                :                           :...EMA63_Cat &lt;= 3: 2 (13/6)</a:t>
            </a:r>
          </a:p>
          <a:p>
            <a:r>
              <a:rPr lang="en-US" sz="600" dirty="0" smtClean="0">
                <a:latin typeface="Calibri" pitchFamily="34" charset="0"/>
                <a:cs typeface="Calibri" pitchFamily="34" charset="0"/>
              </a:rPr>
              <a:t>                :                               EMA63_Cat &gt; 3:</a:t>
            </a:r>
          </a:p>
          <a:p>
            <a:r>
              <a:rPr lang="en-US" sz="600" dirty="0" smtClean="0">
                <a:latin typeface="Calibri" pitchFamily="34" charset="0"/>
                <a:cs typeface="Calibri" pitchFamily="34" charset="0"/>
              </a:rPr>
              <a:t>                :                               :...EMA63_Sl_Cat &lt;= 2: 0 (10/5)</a:t>
            </a:r>
          </a:p>
          <a:p>
            <a:r>
              <a:rPr lang="en-US" sz="600" dirty="0" smtClean="0">
                <a:latin typeface="Calibri" pitchFamily="34" charset="0"/>
                <a:cs typeface="Calibri" pitchFamily="34" charset="0"/>
              </a:rPr>
              <a:t>                :                                   EMA63_Sl_Cat &gt; 2: 1 (6/2)</a:t>
            </a:r>
          </a:p>
          <a:p>
            <a:r>
              <a:rPr lang="en-US" sz="600" dirty="0" smtClean="0">
                <a:latin typeface="Calibri" pitchFamily="34" charset="0"/>
                <a:cs typeface="Calibri" pitchFamily="34" charset="0"/>
              </a:rPr>
              <a:t>                </a:t>
            </a:r>
          </a:p>
        </p:txBody>
      </p:sp>
      <p:sp>
        <p:nvSpPr>
          <p:cNvPr id="62" name="TextBox 61"/>
          <p:cNvSpPr txBox="1"/>
          <p:nvPr/>
        </p:nvSpPr>
        <p:spPr>
          <a:xfrm>
            <a:off x="6705601" y="1447800"/>
            <a:ext cx="2438399" cy="4524315"/>
          </a:xfrm>
          <a:prstGeom prst="rect">
            <a:avLst/>
          </a:prstGeom>
          <a:noFill/>
        </p:spPr>
        <p:txBody>
          <a:bodyPr wrap="square" rtlCol="0">
            <a:spAutoFit/>
          </a:bodyPr>
          <a:lstStyle/>
          <a:p>
            <a:r>
              <a:rPr lang="en-US" sz="600" b="1" dirty="0" smtClean="0">
                <a:solidFill>
                  <a:srgbClr val="9F5FCF"/>
                </a:solidFill>
                <a:latin typeface="Calibri" pitchFamily="34" charset="0"/>
                <a:cs typeface="Calibri" pitchFamily="34" charset="0"/>
              </a:rPr>
              <a:t>EMA63_Sl_Cat &gt; 3:</a:t>
            </a:r>
          </a:p>
          <a:p>
            <a:r>
              <a:rPr lang="en-US" sz="600" dirty="0" smtClean="0">
                <a:latin typeface="Calibri" pitchFamily="34" charset="0"/>
                <a:cs typeface="Calibri" pitchFamily="34" charset="0"/>
              </a:rPr>
              <a:t>                :..</a:t>
            </a:r>
            <a:r>
              <a:rPr lang="en-US" sz="600" dirty="0" smtClean="0">
                <a:solidFill>
                  <a:srgbClr val="C00000"/>
                </a:solidFill>
                <a:latin typeface="Calibri" pitchFamily="34" charset="0"/>
                <a:cs typeface="Calibri" pitchFamily="34" charset="0"/>
              </a:rPr>
              <a:t>EMA126_Sl_Cat &gt; 4: 1 (16/3)</a:t>
            </a:r>
          </a:p>
          <a:p>
            <a:r>
              <a:rPr lang="en-US" sz="600" dirty="0" smtClean="0">
                <a:solidFill>
                  <a:srgbClr val="C00000"/>
                </a:solidFill>
                <a:latin typeface="Calibri" pitchFamily="34" charset="0"/>
                <a:cs typeface="Calibri" pitchFamily="34" charset="0"/>
              </a:rPr>
              <a:t>                    EMA126_Sl_Cat &lt;= 4:</a:t>
            </a:r>
          </a:p>
          <a:p>
            <a:r>
              <a:rPr lang="en-US" sz="600" b="1" dirty="0" smtClean="0">
                <a:latin typeface="Calibri" pitchFamily="34" charset="0"/>
                <a:cs typeface="Calibri" pitchFamily="34" charset="0"/>
              </a:rPr>
              <a:t>                    :...Vol21DayAnn_Cat &gt; 4:</a:t>
            </a:r>
          </a:p>
          <a:p>
            <a:r>
              <a:rPr lang="en-US" sz="600" dirty="0" smtClean="0">
                <a:latin typeface="Calibri" pitchFamily="34" charset="0"/>
                <a:cs typeface="Calibri" pitchFamily="34" charset="0"/>
              </a:rPr>
              <a:t>                        :...Vol63DayAnn_Cat &gt; 5: 2 (12/1)</a:t>
            </a:r>
          </a:p>
          <a:p>
            <a:r>
              <a:rPr lang="en-US" sz="600" dirty="0" smtClean="0">
                <a:latin typeface="Calibri" pitchFamily="34" charset="0"/>
                <a:cs typeface="Calibri" pitchFamily="34" charset="0"/>
              </a:rPr>
              <a:t>                        :   Vol63DayAnn_Cat &lt;= 5:</a:t>
            </a:r>
          </a:p>
          <a:p>
            <a:r>
              <a:rPr lang="en-US" sz="600" dirty="0" smtClean="0">
                <a:latin typeface="Calibri" pitchFamily="34" charset="0"/>
                <a:cs typeface="Calibri" pitchFamily="34" charset="0"/>
              </a:rPr>
              <a:t>                        :   :...EMA21_Cat &lt;= 2: 1 (7)</a:t>
            </a:r>
          </a:p>
          <a:p>
            <a:r>
              <a:rPr lang="en-US" sz="600" dirty="0" smtClean="0">
                <a:latin typeface="Calibri" pitchFamily="34" charset="0"/>
                <a:cs typeface="Calibri" pitchFamily="34" charset="0"/>
              </a:rPr>
              <a:t>                        :       EMA21_Cat &gt; 2:</a:t>
            </a:r>
          </a:p>
          <a:p>
            <a:r>
              <a:rPr lang="en-US" sz="600" dirty="0" smtClean="0">
                <a:latin typeface="Calibri" pitchFamily="34" charset="0"/>
                <a:cs typeface="Calibri" pitchFamily="34" charset="0"/>
              </a:rPr>
              <a:t>                        :       :...EMA21_Sl_Cat &gt; 3: 2 (14/5)</a:t>
            </a:r>
          </a:p>
          <a:p>
            <a:r>
              <a:rPr lang="en-US" sz="600" dirty="0" smtClean="0">
                <a:latin typeface="Calibri" pitchFamily="34" charset="0"/>
                <a:cs typeface="Calibri" pitchFamily="34" charset="0"/>
              </a:rPr>
              <a:t>                        :           EMA21_Sl_Cat &lt;= 3:</a:t>
            </a:r>
          </a:p>
          <a:p>
            <a:r>
              <a:rPr lang="en-US" sz="600" dirty="0" smtClean="0">
                <a:latin typeface="Calibri" pitchFamily="34" charset="0"/>
                <a:cs typeface="Calibri" pitchFamily="34" charset="0"/>
              </a:rPr>
              <a:t>                        :           :...EMA126_Cat &lt;= 3: 0 (8/3)</a:t>
            </a:r>
          </a:p>
          <a:p>
            <a:r>
              <a:rPr lang="en-US" sz="600" dirty="0" smtClean="0">
                <a:latin typeface="Calibri" pitchFamily="34" charset="0"/>
                <a:cs typeface="Calibri" pitchFamily="34" charset="0"/>
              </a:rPr>
              <a:t>                        :               EMA126_Cat &gt; 3: 1 (19/3)</a:t>
            </a:r>
          </a:p>
          <a:p>
            <a:r>
              <a:rPr lang="en-US" sz="600" b="1" dirty="0" smtClean="0">
                <a:latin typeface="Calibri" pitchFamily="34" charset="0"/>
                <a:cs typeface="Calibri" pitchFamily="34" charset="0"/>
              </a:rPr>
              <a:t>                        Vol21DayAnn_Cat &lt;= 4:</a:t>
            </a:r>
          </a:p>
          <a:p>
            <a:r>
              <a:rPr lang="en-US" sz="600" b="1" dirty="0" smtClean="0">
                <a:latin typeface="Calibri" pitchFamily="34" charset="0"/>
                <a:cs typeface="Calibri" pitchFamily="34" charset="0"/>
              </a:rPr>
              <a:t>                        :...Vol63DayAnn_Cat &gt; 4:</a:t>
            </a:r>
          </a:p>
          <a:p>
            <a:r>
              <a:rPr lang="en-US" sz="600" dirty="0" smtClean="0">
                <a:latin typeface="Calibri" pitchFamily="34" charset="0"/>
                <a:cs typeface="Calibri" pitchFamily="34" charset="0"/>
              </a:rPr>
              <a:t>                            :..EMA126_Sl_Cat &gt; 3: 1 (2)</a:t>
            </a:r>
          </a:p>
          <a:p>
            <a:r>
              <a:rPr lang="en-US" sz="600" dirty="0" smtClean="0">
                <a:latin typeface="Calibri" pitchFamily="34" charset="0"/>
                <a:cs typeface="Calibri" pitchFamily="34" charset="0"/>
              </a:rPr>
              <a:t>                            :   EMA126_Sl_Cat &lt;= 3:</a:t>
            </a:r>
          </a:p>
          <a:p>
            <a:r>
              <a:rPr lang="en-US" sz="600" dirty="0" smtClean="0">
                <a:latin typeface="Calibri" pitchFamily="34" charset="0"/>
                <a:cs typeface="Calibri" pitchFamily="34" charset="0"/>
              </a:rPr>
              <a:t>                            :   :...EMA63_Cat &lt;= 3: 0 (48/20)</a:t>
            </a:r>
          </a:p>
          <a:p>
            <a:r>
              <a:rPr lang="en-US" sz="600" dirty="0" smtClean="0">
                <a:latin typeface="Calibri" pitchFamily="34" charset="0"/>
                <a:cs typeface="Calibri" pitchFamily="34" charset="0"/>
              </a:rPr>
              <a:t>                            :       EMA63_Cat &gt; 3: 1 (13/6)</a:t>
            </a:r>
          </a:p>
          <a:p>
            <a:r>
              <a:rPr lang="en-US" sz="600" b="1" dirty="0" smtClean="0">
                <a:latin typeface="Calibri" pitchFamily="34" charset="0"/>
                <a:cs typeface="Calibri" pitchFamily="34" charset="0"/>
              </a:rPr>
              <a:t>                            Vol63DayAnn_Cat &lt;= 4:</a:t>
            </a:r>
          </a:p>
          <a:p>
            <a:r>
              <a:rPr lang="en-US" sz="600" dirty="0" smtClean="0">
                <a:solidFill>
                  <a:srgbClr val="9F5FCF"/>
                </a:solidFill>
                <a:latin typeface="Calibri" pitchFamily="34" charset="0"/>
                <a:cs typeface="Calibri" pitchFamily="34" charset="0"/>
              </a:rPr>
              <a:t>                            :...EMA63_Cat &gt; 3:</a:t>
            </a:r>
          </a:p>
          <a:p>
            <a:r>
              <a:rPr lang="en-US" sz="600" dirty="0" smtClean="0">
                <a:latin typeface="Calibri" pitchFamily="34" charset="0"/>
                <a:cs typeface="Calibri" pitchFamily="34" charset="0"/>
              </a:rPr>
              <a:t>                                :...EMA63_Cat &gt; 4: 1 (4)</a:t>
            </a:r>
          </a:p>
          <a:p>
            <a:r>
              <a:rPr lang="en-US" sz="600" dirty="0" smtClean="0">
                <a:latin typeface="Calibri" pitchFamily="34" charset="0"/>
                <a:cs typeface="Calibri" pitchFamily="34" charset="0"/>
              </a:rPr>
              <a:t>                                :   EMA63_Cat &lt;= 4:</a:t>
            </a:r>
          </a:p>
          <a:p>
            <a:r>
              <a:rPr lang="en-US" sz="600" dirty="0" smtClean="0">
                <a:latin typeface="Calibri" pitchFamily="34" charset="0"/>
                <a:cs typeface="Calibri" pitchFamily="34" charset="0"/>
              </a:rPr>
              <a:t>                                :   :...EMA126_Sl_Cat &gt; 3: 0 (35/13)</a:t>
            </a:r>
          </a:p>
          <a:p>
            <a:r>
              <a:rPr lang="en-US" sz="600" dirty="0" smtClean="0">
                <a:latin typeface="Calibri" pitchFamily="34" charset="0"/>
                <a:cs typeface="Calibri" pitchFamily="34" charset="0"/>
              </a:rPr>
              <a:t>                                :       EMA126_Sl_Cat &lt;= 3:</a:t>
            </a:r>
          </a:p>
          <a:p>
            <a:r>
              <a:rPr lang="en-US" sz="600" dirty="0" smtClean="0">
                <a:latin typeface="Calibri" pitchFamily="34" charset="0"/>
                <a:cs typeface="Calibri" pitchFamily="34" charset="0"/>
              </a:rPr>
              <a:t>                                :       :...EMA21_Sl_Cat &lt;= 3: 2 (19/10)</a:t>
            </a:r>
          </a:p>
          <a:p>
            <a:r>
              <a:rPr lang="en-US" sz="600" dirty="0" smtClean="0">
                <a:latin typeface="Calibri" pitchFamily="34" charset="0"/>
                <a:cs typeface="Calibri" pitchFamily="34" charset="0"/>
              </a:rPr>
              <a:t>                                :           EMA21_Sl_Cat &gt; 3: 1 (5/2)</a:t>
            </a:r>
          </a:p>
          <a:p>
            <a:r>
              <a:rPr lang="en-US" sz="600" dirty="0" smtClean="0">
                <a:solidFill>
                  <a:srgbClr val="9F5FCF"/>
                </a:solidFill>
                <a:latin typeface="Calibri" pitchFamily="34" charset="0"/>
                <a:cs typeface="Calibri" pitchFamily="34" charset="0"/>
              </a:rPr>
              <a:t>                                EMA63_Cat &lt;= 3:</a:t>
            </a:r>
          </a:p>
          <a:p>
            <a:r>
              <a:rPr lang="en-US" sz="600" dirty="0" smtClean="0">
                <a:latin typeface="Calibri" pitchFamily="34" charset="0"/>
                <a:cs typeface="Calibri" pitchFamily="34" charset="0"/>
              </a:rPr>
              <a:t>                                :...EMA21_Sl_Cat &lt;= 3:</a:t>
            </a:r>
          </a:p>
          <a:p>
            <a:r>
              <a:rPr lang="en-US" sz="600" dirty="0" smtClean="0">
                <a:latin typeface="Calibri" pitchFamily="34" charset="0"/>
                <a:cs typeface="Calibri" pitchFamily="34" charset="0"/>
              </a:rPr>
              <a:t>                                    :...EMA126_Cat &lt;= 3: 2 (16/1)</a:t>
            </a:r>
          </a:p>
          <a:p>
            <a:r>
              <a:rPr lang="en-US" sz="600" dirty="0" smtClean="0">
                <a:latin typeface="Calibri" pitchFamily="34" charset="0"/>
                <a:cs typeface="Calibri" pitchFamily="34" charset="0"/>
              </a:rPr>
              <a:t>                                    :   EMA126_Cat &gt; 3: 1 (4/1)</a:t>
            </a:r>
          </a:p>
          <a:p>
            <a:r>
              <a:rPr lang="en-US" sz="600" dirty="0" smtClean="0">
                <a:latin typeface="Calibri" pitchFamily="34" charset="0"/>
                <a:cs typeface="Calibri" pitchFamily="34" charset="0"/>
              </a:rPr>
              <a:t>                                    EMA21_Sl_Cat &gt; 3:</a:t>
            </a:r>
          </a:p>
          <a:p>
            <a:r>
              <a:rPr lang="en-US" sz="600" dirty="0" smtClean="0">
                <a:latin typeface="Calibri" pitchFamily="34" charset="0"/>
                <a:cs typeface="Calibri" pitchFamily="34" charset="0"/>
              </a:rPr>
              <a:t>                                    :...EMA21_Cat &gt; 3: 2 (24/12)</a:t>
            </a:r>
          </a:p>
          <a:p>
            <a:r>
              <a:rPr lang="en-US" sz="600" dirty="0" smtClean="0">
                <a:latin typeface="Calibri" pitchFamily="34" charset="0"/>
                <a:cs typeface="Calibri" pitchFamily="34" charset="0"/>
              </a:rPr>
              <a:t>                                        EMA21_Cat &lt;= 3:</a:t>
            </a:r>
          </a:p>
          <a:p>
            <a:r>
              <a:rPr lang="en-US" sz="600" dirty="0" smtClean="0">
                <a:latin typeface="Calibri" pitchFamily="34" charset="0"/>
                <a:cs typeface="Calibri" pitchFamily="34" charset="0"/>
              </a:rPr>
              <a:t>                                        :...EMA21_Sl_Cat &gt; 4:</a:t>
            </a:r>
          </a:p>
          <a:p>
            <a:r>
              <a:rPr lang="en-US" sz="600" dirty="0" smtClean="0">
                <a:latin typeface="Calibri" pitchFamily="34" charset="0"/>
                <a:cs typeface="Calibri" pitchFamily="34" charset="0"/>
              </a:rPr>
              <a:t>                                            :...EMA63_Cat &lt;= 2: 1 (28/12)</a:t>
            </a:r>
          </a:p>
          <a:p>
            <a:r>
              <a:rPr lang="en-US" sz="600" dirty="0" smtClean="0">
                <a:latin typeface="Calibri" pitchFamily="34" charset="0"/>
                <a:cs typeface="Calibri" pitchFamily="34" charset="0"/>
              </a:rPr>
              <a:t>                                            :   EMA63_Cat &gt; 2: 0 (7/1)</a:t>
            </a:r>
          </a:p>
          <a:p>
            <a:r>
              <a:rPr lang="en-US" sz="600" dirty="0" smtClean="0">
                <a:latin typeface="Calibri" pitchFamily="34" charset="0"/>
                <a:cs typeface="Calibri" pitchFamily="34" charset="0"/>
              </a:rPr>
              <a:t>                                            EMA21_Sl_Cat &lt;= 4:</a:t>
            </a:r>
          </a:p>
          <a:p>
            <a:r>
              <a:rPr lang="en-US" sz="600" dirty="0" smtClean="0">
                <a:latin typeface="Calibri" pitchFamily="34" charset="0"/>
                <a:cs typeface="Calibri" pitchFamily="34" charset="0"/>
              </a:rPr>
              <a:t>                                            :...EMA126_Sl_Cat &gt; 3: 2 (40/17)</a:t>
            </a:r>
          </a:p>
          <a:p>
            <a:r>
              <a:rPr lang="en-US" sz="600" dirty="0" smtClean="0">
                <a:latin typeface="Calibri" pitchFamily="34" charset="0"/>
                <a:cs typeface="Calibri" pitchFamily="34" charset="0"/>
              </a:rPr>
              <a:t>                                                EMA126_Sl_Cat &lt;= 3:</a:t>
            </a:r>
          </a:p>
          <a:p>
            <a:r>
              <a:rPr lang="en-US" sz="600" dirty="0" smtClean="0">
                <a:latin typeface="Calibri" pitchFamily="34" charset="0"/>
                <a:cs typeface="Calibri" pitchFamily="34" charset="0"/>
              </a:rPr>
              <a:t>                                                :...EMA63_Cat &lt;= 2: 1 (4/1)</a:t>
            </a:r>
          </a:p>
          <a:p>
            <a:r>
              <a:rPr lang="en-US" sz="600" dirty="0" smtClean="0">
                <a:latin typeface="Calibri" pitchFamily="34" charset="0"/>
                <a:cs typeface="Calibri" pitchFamily="34" charset="0"/>
              </a:rPr>
              <a:t>                                                    EMA63_Cat &gt; 2: 2 (30/15)</a:t>
            </a:r>
          </a:p>
          <a:p>
            <a:pPr marL="342900" indent="-342900">
              <a:buFont typeface="Arial" pitchFamily="34" charset="0"/>
              <a:buChar char="•"/>
            </a:pPr>
            <a:endParaRPr lang="en-US" sz="600" dirty="0" smtClean="0">
              <a:latin typeface="Calibri" pitchFamily="34" charset="0"/>
              <a:cs typeface="Calibri" pitchFamily="34" charset="0"/>
            </a:endParaRPr>
          </a:p>
          <a:p>
            <a:pPr marL="800100" lvl="1" indent="-342900">
              <a:buAutoNum type="arabicPeriod"/>
            </a:pPr>
            <a:endParaRPr lang="en-US" sz="600" dirty="0" smtClean="0">
              <a:latin typeface="Calibri" pitchFamily="34" charset="0"/>
              <a:cs typeface="Calibri" pitchFamily="34" charset="0"/>
            </a:endParaRPr>
          </a:p>
          <a:p>
            <a:pPr marL="1257300" lvl="2" indent="-342900">
              <a:buAutoNum type="arabicPeriod"/>
            </a:pPr>
            <a:endParaRPr lang="en-US" sz="600" dirty="0" smtClean="0">
              <a:latin typeface="Calibri" pitchFamily="34" charset="0"/>
              <a:cs typeface="Calibri" pitchFamily="34" charset="0"/>
            </a:endParaRPr>
          </a:p>
          <a:p>
            <a:endParaRPr lang="en-US" sz="600" b="1" dirty="0" smtClean="0">
              <a:latin typeface="Calibri" pitchFamily="34" charset="0"/>
              <a:cs typeface="Calibri" pitchFamily="34" charset="0"/>
            </a:endParaRPr>
          </a:p>
          <a:p>
            <a:endParaRPr lang="en-US" sz="600" b="1" dirty="0" smtClean="0">
              <a:latin typeface="Calibri" pitchFamily="34" charset="0"/>
              <a:cs typeface="Calibri" pitchFamily="34" charset="0"/>
            </a:endParaRPr>
          </a:p>
          <a:p>
            <a:endParaRPr lang="en-US" sz="600" dirty="0" smtClean="0">
              <a:latin typeface="Calibri" pitchFamily="34" charset="0"/>
              <a:cs typeface="Calibri" pitchFamily="34" charset="0"/>
            </a:endParaRPr>
          </a:p>
          <a:p>
            <a:endParaRPr lang="en-US" sz="600" dirty="0" smtClean="0">
              <a:latin typeface="Calibri" pitchFamily="34" charset="0"/>
              <a:cs typeface="Calibri" pitchFamily="34" charset="0"/>
            </a:endParaRPr>
          </a:p>
        </p:txBody>
      </p:sp>
      <p:cxnSp>
        <p:nvCxnSpPr>
          <p:cNvPr id="65" name="Straight Arrow Connector 64"/>
          <p:cNvCxnSpPr/>
          <p:nvPr/>
        </p:nvCxnSpPr>
        <p:spPr>
          <a:xfrm>
            <a:off x="-990600" y="41910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295401" y="1271547"/>
            <a:ext cx="304799"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4038601" y="1479604"/>
            <a:ext cx="84615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5943600" y="1544543"/>
            <a:ext cx="838200" cy="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3119559" y="1282808"/>
            <a:ext cx="1371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1311302" y="2401955"/>
            <a:ext cx="13716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Elbow Connector 97"/>
          <p:cNvCxnSpPr>
            <a:stCxn id="96" idx="3"/>
            <a:endCxn id="95" idx="1"/>
          </p:cNvCxnSpPr>
          <p:nvPr/>
        </p:nvCxnSpPr>
        <p:spPr>
          <a:xfrm flipV="1">
            <a:off x="2682902" y="1397108"/>
            <a:ext cx="436657" cy="1119147"/>
          </a:xfrm>
          <a:prstGeom prst="bentConnector3">
            <a:avLst>
              <a:gd name="adj1" fmla="val 50000"/>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p:nvPr/>
        </p:nvPicPr>
        <p:blipFill>
          <a:blip r:embed="rId2" cstate="print"/>
          <a:srcRect/>
          <a:stretch>
            <a:fillRect/>
          </a:stretch>
        </p:blipFill>
        <p:spPr bwMode="auto">
          <a:xfrm>
            <a:off x="762000" y="4136390"/>
            <a:ext cx="4724400" cy="2493010"/>
          </a:xfrm>
          <a:prstGeom prst="rect">
            <a:avLst/>
          </a:prstGeom>
          <a:noFill/>
          <a:ln w="9525">
            <a:noFill/>
            <a:miter lim="800000"/>
            <a:headEnd/>
            <a:tailEnd/>
          </a:ln>
        </p:spPr>
      </p:pic>
      <p:grpSp>
        <p:nvGrpSpPr>
          <p:cNvPr id="106" name="Group 105"/>
          <p:cNvGrpSpPr/>
          <p:nvPr/>
        </p:nvGrpSpPr>
        <p:grpSpPr>
          <a:xfrm>
            <a:off x="833927" y="1252184"/>
            <a:ext cx="4652473" cy="3319816"/>
            <a:chOff x="2129327" y="1252184"/>
            <a:chExt cx="4652473" cy="4386616"/>
          </a:xfrm>
        </p:grpSpPr>
        <p:pic>
          <p:nvPicPr>
            <p:cNvPr id="53" name="Picture 52"/>
            <p:cNvPicPr/>
            <p:nvPr/>
          </p:nvPicPr>
          <p:blipFill>
            <a:blip r:embed="rId3" cstate="print"/>
            <a:srcRect/>
            <a:stretch>
              <a:fillRect/>
            </a:stretch>
          </p:blipFill>
          <p:spPr bwMode="auto">
            <a:xfrm>
              <a:off x="2133600" y="1252184"/>
              <a:ext cx="4648200" cy="2286000"/>
            </a:xfrm>
            <a:prstGeom prst="rect">
              <a:avLst/>
            </a:prstGeom>
            <a:noFill/>
            <a:ln w="9525">
              <a:noFill/>
              <a:miter lim="800000"/>
              <a:headEnd/>
              <a:tailEnd/>
            </a:ln>
          </p:spPr>
        </p:pic>
        <p:pic>
          <p:nvPicPr>
            <p:cNvPr id="54" name="Picture 53"/>
            <p:cNvPicPr/>
            <p:nvPr/>
          </p:nvPicPr>
          <p:blipFill>
            <a:blip r:embed="rId4" cstate="print"/>
            <a:srcRect/>
            <a:stretch>
              <a:fillRect/>
            </a:stretch>
          </p:blipFill>
          <p:spPr bwMode="auto">
            <a:xfrm>
              <a:off x="2129327" y="3276600"/>
              <a:ext cx="4620904" cy="2362200"/>
            </a:xfrm>
            <a:prstGeom prst="rect">
              <a:avLst/>
            </a:prstGeom>
            <a:noFill/>
            <a:ln w="9525">
              <a:noFill/>
              <a:miter lim="800000"/>
              <a:headEnd/>
              <a:tailEnd/>
            </a:ln>
          </p:spPr>
        </p:pic>
        <p:cxnSp>
          <p:nvCxnSpPr>
            <p:cNvPr id="55" name="Straight Arrow Connector 54"/>
            <p:cNvCxnSpPr/>
            <p:nvPr/>
          </p:nvCxnSpPr>
          <p:spPr>
            <a:xfrm flipH="1">
              <a:off x="4999055" y="1963192"/>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H="1">
              <a:off x="5135543" y="2196816"/>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676806" y="2532954"/>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518847" y="2699984"/>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3245615" y="2491568"/>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H="1">
              <a:off x="2946679" y="2460584"/>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H="1">
              <a:off x="6098096" y="2254187"/>
              <a:ext cx="152400"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086104" y="2618018"/>
              <a:ext cx="152400"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3352799" y="2871738"/>
              <a:ext cx="152400"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2801400" y="2623042"/>
              <a:ext cx="152400"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5413799" y="5110424"/>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5484975" y="4851680"/>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H="1">
              <a:off x="6033447" y="4572000"/>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H="1">
              <a:off x="6338247" y="4206072"/>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H="1">
              <a:off x="3730909" y="5154286"/>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flipH="1">
              <a:off x="3807745" y="5061747"/>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2664745" y="4893882"/>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2927956" y="4772553"/>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flipH="1">
              <a:off x="3207636" y="4817769"/>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H="1">
              <a:off x="3352075" y="4945879"/>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5182351" y="4521760"/>
              <a:ext cx="152400"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a:off x="5116199" y="4313256"/>
              <a:ext cx="152400"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H="1">
              <a:off x="4765343" y="4343400"/>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5205880" y="2395184"/>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3639443" y="3127477"/>
              <a:ext cx="0" cy="1782307"/>
            </a:xfrm>
            <a:prstGeom prst="straightConnector1">
              <a:avLst/>
            </a:prstGeom>
            <a:ln>
              <a:solidFill>
                <a:srgbClr val="9F5FC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3310343" y="2928584"/>
              <a:ext cx="0" cy="1752600"/>
            </a:xfrm>
            <a:prstGeom prst="straightConnector1">
              <a:avLst/>
            </a:prstGeom>
            <a:ln>
              <a:solidFill>
                <a:srgbClr val="9F5FC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5347647" y="3104837"/>
              <a:ext cx="0" cy="1804947"/>
            </a:xfrm>
            <a:prstGeom prst="straightConnector1">
              <a:avLst/>
            </a:prstGeom>
            <a:ln>
              <a:solidFill>
                <a:srgbClr val="9F5FC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2771919" y="2706658"/>
              <a:ext cx="0" cy="1761828"/>
            </a:xfrm>
            <a:prstGeom prst="straightConnector1">
              <a:avLst/>
            </a:prstGeom>
            <a:ln>
              <a:solidFill>
                <a:srgbClr val="9F5FCF"/>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5652447" y="4800600"/>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3458549" y="4681184"/>
              <a:ext cx="152400" cy="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3671247" y="2912682"/>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Validation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C50 Decision Tree Results; In Tandem with </a:t>
            </a:r>
            <a:r>
              <a:rPr lang="en-US" sz="2200" dirty="0" err="1" smtClean="0">
                <a:solidFill>
                  <a:schemeClr val="bg2">
                    <a:lumMod val="10000"/>
                  </a:schemeClr>
                </a:solidFill>
                <a:latin typeface="Calibri" pitchFamily="34" charset="0"/>
                <a:cs typeface="Calibri" pitchFamily="34" charset="0"/>
              </a:rPr>
              <a:t>kMeans</a:t>
            </a:r>
            <a:r>
              <a:rPr lang="en-US" sz="2200" dirty="0" smtClean="0">
                <a:solidFill>
                  <a:schemeClr val="bg2">
                    <a:lumMod val="10000"/>
                  </a:schemeClr>
                </a:solidFill>
                <a:latin typeface="Calibri" pitchFamily="34" charset="0"/>
                <a:cs typeface="Calibri" pitchFamily="34" charset="0"/>
              </a:rPr>
              <a:t> Cluster Analysis</a:t>
            </a:r>
            <a:endParaRPr lang="en-US" sz="2200" dirty="0">
              <a:solidFill>
                <a:schemeClr val="bg2">
                  <a:lumMod val="10000"/>
                </a:schemeClr>
              </a:solidFill>
              <a:latin typeface="Calibri" pitchFamily="34" charset="0"/>
              <a:cs typeface="Calibri" pitchFamily="34" charset="0"/>
            </a:endParaRPr>
          </a:p>
        </p:txBody>
      </p:sp>
      <p:sp>
        <p:nvSpPr>
          <p:cNvPr id="108" name="Rectangle 107"/>
          <p:cNvSpPr/>
          <p:nvPr/>
        </p:nvSpPr>
        <p:spPr>
          <a:xfrm>
            <a:off x="5715000" y="1732057"/>
            <a:ext cx="2819400" cy="2001743"/>
          </a:xfrm>
          <a:prstGeom prst="rect">
            <a:avLst/>
          </a:prstGeom>
          <a:solidFill>
            <a:schemeClr val="bg1"/>
          </a:solidFill>
          <a:ln w="19050">
            <a:solidFill>
              <a:schemeClr val="accent2">
                <a:lumMod val="75000"/>
              </a:schemeClr>
            </a:solidFill>
          </a:ln>
        </p:spPr>
        <p:txBody>
          <a:bodyPr wrap="square" rtlCol="0">
            <a:noAutofit/>
          </a:bodyPr>
          <a:lstStyle/>
          <a:p>
            <a:pPr fontAlgn="base">
              <a:spcBef>
                <a:spcPct val="0"/>
              </a:spcBef>
              <a:spcAft>
                <a:spcPct val="0"/>
              </a:spcAft>
            </a:pPr>
            <a:r>
              <a:rPr lang="en-US" sz="1050" b="1" u="sng" dirty="0" smtClean="0">
                <a:latin typeface="Arial" pitchFamily="34" charset="0"/>
                <a:ea typeface="Calibri" pitchFamily="34" charset="0"/>
                <a:cs typeface="Arial" pitchFamily="34" charset="0"/>
              </a:rPr>
              <a:t>Overall Conclusions</a:t>
            </a:r>
          </a:p>
          <a:p>
            <a:pPr fontAlgn="base">
              <a:spcBef>
                <a:spcPct val="0"/>
              </a:spcBef>
              <a:spcAft>
                <a:spcPct val="0"/>
              </a:spcAft>
            </a:pPr>
            <a:endParaRPr lang="en-US" sz="1050" b="1" u="sng" dirty="0" smtClean="0">
              <a:latin typeface="Arial" pitchFamily="34" charset="0"/>
              <a:ea typeface="Calibri" pitchFamily="34" charset="0"/>
              <a:cs typeface="Arial" pitchFamily="34" charset="0"/>
            </a:endParaRPr>
          </a:p>
          <a:p>
            <a:pPr fontAlgn="base">
              <a:spcBef>
                <a:spcPct val="0"/>
              </a:spcBef>
              <a:spcAft>
                <a:spcPct val="0"/>
              </a:spcAft>
            </a:pPr>
            <a:endParaRPr lang="en-US" sz="100" b="1" u="sng" dirty="0" smtClean="0">
              <a:latin typeface="Arial" pitchFamily="34" charset="0"/>
              <a:ea typeface="Calibri" pitchFamily="34" charset="0"/>
              <a:cs typeface="Arial" pitchFamily="34" charset="0"/>
            </a:endParaRP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C50 predictions when reinforced by cluster analysis may produce clearer and more accurate signals</a:t>
            </a:r>
          </a:p>
        </p:txBody>
      </p:sp>
      <p:sp>
        <p:nvSpPr>
          <p:cNvPr id="109" name="TextBox 108"/>
          <p:cNvSpPr txBox="1"/>
          <p:nvPr/>
        </p:nvSpPr>
        <p:spPr>
          <a:xfrm>
            <a:off x="2599426" y="1447800"/>
            <a:ext cx="1257075" cy="261610"/>
          </a:xfrm>
          <a:prstGeom prst="rect">
            <a:avLst/>
          </a:prstGeom>
          <a:noFill/>
        </p:spPr>
        <p:txBody>
          <a:bodyPr wrap="none" rtlCol="0">
            <a:spAutoFit/>
          </a:bodyPr>
          <a:lstStyle/>
          <a:p>
            <a:r>
              <a:rPr lang="en-US" sz="1100" b="1" dirty="0" smtClean="0"/>
              <a:t>C50 Sell signals</a:t>
            </a:r>
            <a:endParaRPr lang="en-US" sz="1100" b="1" dirty="0" smtClean="0">
              <a:solidFill>
                <a:srgbClr val="00B050"/>
              </a:solidFill>
            </a:endParaRPr>
          </a:p>
        </p:txBody>
      </p:sp>
      <p:sp>
        <p:nvSpPr>
          <p:cNvPr id="110" name="TextBox 109"/>
          <p:cNvSpPr txBox="1"/>
          <p:nvPr/>
        </p:nvSpPr>
        <p:spPr>
          <a:xfrm>
            <a:off x="2590800" y="2971800"/>
            <a:ext cx="1274708" cy="261610"/>
          </a:xfrm>
          <a:prstGeom prst="rect">
            <a:avLst/>
          </a:prstGeom>
          <a:noFill/>
        </p:spPr>
        <p:txBody>
          <a:bodyPr wrap="none" rtlCol="0">
            <a:spAutoFit/>
          </a:bodyPr>
          <a:lstStyle/>
          <a:p>
            <a:r>
              <a:rPr lang="en-US" sz="1100" b="1" dirty="0" smtClean="0"/>
              <a:t>C50 Buy signals</a:t>
            </a:r>
            <a:endParaRPr lang="en-US" sz="1100" b="1" dirty="0" smtClean="0">
              <a:solidFill>
                <a:srgbClr val="00B050"/>
              </a:solidFill>
            </a:endParaRPr>
          </a:p>
        </p:txBody>
      </p:sp>
      <p:sp>
        <p:nvSpPr>
          <p:cNvPr id="111" name="TextBox 110"/>
          <p:cNvSpPr txBox="1"/>
          <p:nvPr/>
        </p:nvSpPr>
        <p:spPr>
          <a:xfrm>
            <a:off x="2632496" y="4630948"/>
            <a:ext cx="1305165" cy="261610"/>
          </a:xfrm>
          <a:prstGeom prst="rect">
            <a:avLst/>
          </a:prstGeom>
          <a:noFill/>
        </p:spPr>
        <p:txBody>
          <a:bodyPr wrap="none" rtlCol="0">
            <a:spAutoFit/>
          </a:bodyPr>
          <a:lstStyle/>
          <a:p>
            <a:r>
              <a:rPr lang="en-US" sz="1100" b="1" dirty="0" err="1" smtClean="0"/>
              <a:t>kMeans</a:t>
            </a:r>
            <a:r>
              <a:rPr lang="en-US" sz="1100" b="1" dirty="0" smtClean="0"/>
              <a:t> Clusters</a:t>
            </a:r>
            <a:endParaRPr lang="en-US" sz="1100" b="1" dirty="0" smtClean="0">
              <a:solidFill>
                <a:srgbClr val="00B050"/>
              </a:solidFill>
            </a:endParaRPr>
          </a:p>
        </p:txBody>
      </p:sp>
      <p:sp>
        <p:nvSpPr>
          <p:cNvPr id="42" name="TextBox 41"/>
          <p:cNvSpPr txBox="1"/>
          <p:nvPr/>
        </p:nvSpPr>
        <p:spPr>
          <a:xfrm rot="16200000">
            <a:off x="492810" y="1974135"/>
            <a:ext cx="643125" cy="200055"/>
          </a:xfrm>
          <a:prstGeom prst="rect">
            <a:avLst/>
          </a:prstGeom>
          <a:solidFill>
            <a:schemeClr val="bg1"/>
          </a:solidFill>
        </p:spPr>
        <p:txBody>
          <a:bodyPr wrap="none" rtlCol="0">
            <a:spAutoFit/>
          </a:bodyPr>
          <a:lstStyle/>
          <a:p>
            <a:r>
              <a:rPr lang="en-US" sz="700" b="1" dirty="0" smtClean="0"/>
              <a:t>DJIA Level</a:t>
            </a:r>
            <a:endParaRPr lang="en-US" sz="700" b="1" dirty="0" smtClean="0">
              <a:solidFill>
                <a:srgbClr val="00B050"/>
              </a:solidFill>
            </a:endParaRPr>
          </a:p>
        </p:txBody>
      </p:sp>
      <p:sp>
        <p:nvSpPr>
          <p:cNvPr id="43" name="TextBox 42"/>
          <p:cNvSpPr txBox="1"/>
          <p:nvPr/>
        </p:nvSpPr>
        <p:spPr>
          <a:xfrm rot="16200000">
            <a:off x="464265" y="3617009"/>
            <a:ext cx="643125" cy="200055"/>
          </a:xfrm>
          <a:prstGeom prst="rect">
            <a:avLst/>
          </a:prstGeom>
          <a:solidFill>
            <a:schemeClr val="bg1"/>
          </a:solidFill>
        </p:spPr>
        <p:txBody>
          <a:bodyPr wrap="none" rtlCol="0">
            <a:spAutoFit/>
          </a:bodyPr>
          <a:lstStyle/>
          <a:p>
            <a:r>
              <a:rPr lang="en-US" sz="700" b="1" dirty="0" smtClean="0"/>
              <a:t>DJIA Level</a:t>
            </a:r>
            <a:endParaRPr lang="en-US" sz="700" b="1" dirty="0" smtClean="0">
              <a:solidFill>
                <a:srgbClr val="00B050"/>
              </a:solidFill>
            </a:endParaRPr>
          </a:p>
        </p:txBody>
      </p:sp>
      <p:sp>
        <p:nvSpPr>
          <p:cNvPr id="44" name="TextBox 43"/>
          <p:cNvSpPr txBox="1"/>
          <p:nvPr/>
        </p:nvSpPr>
        <p:spPr>
          <a:xfrm rot="16200000">
            <a:off x="361673" y="5277127"/>
            <a:ext cx="848309" cy="200055"/>
          </a:xfrm>
          <a:prstGeom prst="rect">
            <a:avLst/>
          </a:prstGeom>
          <a:solidFill>
            <a:schemeClr val="bg1"/>
          </a:solidFill>
        </p:spPr>
        <p:txBody>
          <a:bodyPr wrap="none" rtlCol="0">
            <a:spAutoFit/>
          </a:bodyPr>
          <a:lstStyle/>
          <a:p>
            <a:r>
              <a:rPr lang="en-US" sz="700" b="1" dirty="0" smtClean="0"/>
              <a:t>DJIA Level        </a:t>
            </a:r>
            <a:endParaRPr lang="en-US" sz="700" b="1" dirty="0" smtClean="0">
              <a:solidFill>
                <a:srgbClr val="00B050"/>
              </a:solidFill>
            </a:endParaRPr>
          </a:p>
        </p:txBody>
      </p:sp>
      <p:sp>
        <p:nvSpPr>
          <p:cNvPr id="45" name="TextBox 44"/>
          <p:cNvSpPr txBox="1"/>
          <p:nvPr/>
        </p:nvSpPr>
        <p:spPr>
          <a:xfrm>
            <a:off x="3048000" y="2514600"/>
            <a:ext cx="909223" cy="200055"/>
          </a:xfrm>
          <a:prstGeom prst="rect">
            <a:avLst/>
          </a:prstGeom>
          <a:solidFill>
            <a:schemeClr val="bg1"/>
          </a:solidFill>
        </p:spPr>
        <p:txBody>
          <a:bodyPr wrap="none" rtlCol="0">
            <a:spAutoFit/>
          </a:bodyPr>
          <a:lstStyle/>
          <a:p>
            <a:r>
              <a:rPr lang="en-US" sz="700" b="1" dirty="0" smtClean="0"/>
              <a:t>Year 1999 -  2013</a:t>
            </a:r>
            <a:endParaRPr lang="en-US" sz="700" b="1" dirty="0" smtClean="0">
              <a:solidFill>
                <a:srgbClr val="00B050"/>
              </a:solidFill>
            </a:endParaRPr>
          </a:p>
        </p:txBody>
      </p:sp>
      <p:sp>
        <p:nvSpPr>
          <p:cNvPr id="46" name="TextBox 45"/>
          <p:cNvSpPr txBox="1"/>
          <p:nvPr/>
        </p:nvSpPr>
        <p:spPr>
          <a:xfrm>
            <a:off x="3048000" y="4101152"/>
            <a:ext cx="909223" cy="200055"/>
          </a:xfrm>
          <a:prstGeom prst="rect">
            <a:avLst/>
          </a:prstGeom>
          <a:solidFill>
            <a:schemeClr val="bg1"/>
          </a:solidFill>
        </p:spPr>
        <p:txBody>
          <a:bodyPr wrap="none" rtlCol="0">
            <a:spAutoFit/>
          </a:bodyPr>
          <a:lstStyle/>
          <a:p>
            <a:r>
              <a:rPr lang="en-US" sz="700" b="1" dirty="0" smtClean="0"/>
              <a:t>Year 1999 -  2013</a:t>
            </a:r>
            <a:endParaRPr lang="en-US" sz="700" b="1" dirty="0" smtClean="0">
              <a:solidFill>
                <a:srgbClr val="00B050"/>
              </a:solidFill>
            </a:endParaRPr>
          </a:p>
        </p:txBody>
      </p:sp>
      <p:sp>
        <p:nvSpPr>
          <p:cNvPr id="47" name="TextBox 46"/>
          <p:cNvSpPr txBox="1"/>
          <p:nvPr/>
        </p:nvSpPr>
        <p:spPr>
          <a:xfrm>
            <a:off x="3048000" y="5867400"/>
            <a:ext cx="909223" cy="200055"/>
          </a:xfrm>
          <a:prstGeom prst="rect">
            <a:avLst/>
          </a:prstGeom>
          <a:solidFill>
            <a:schemeClr val="bg1"/>
          </a:solidFill>
        </p:spPr>
        <p:txBody>
          <a:bodyPr wrap="none" rtlCol="0">
            <a:spAutoFit/>
          </a:bodyPr>
          <a:lstStyle/>
          <a:p>
            <a:r>
              <a:rPr lang="en-US" sz="700" b="1" dirty="0" smtClean="0"/>
              <a:t>Year 1999 -  2013</a:t>
            </a:r>
            <a:endParaRPr lang="en-US" sz="700" b="1" dirty="0" smtClean="0">
              <a:solidFill>
                <a:srgbClr val="00B050"/>
              </a:solidFill>
            </a:endParaRPr>
          </a:p>
        </p:txBody>
      </p:sp>
      <p:sp>
        <p:nvSpPr>
          <p:cNvPr id="48" name="TextBox 47"/>
          <p:cNvSpPr txBox="1"/>
          <p:nvPr/>
        </p:nvSpPr>
        <p:spPr>
          <a:xfrm>
            <a:off x="2971800" y="6353145"/>
            <a:ext cx="877163" cy="200055"/>
          </a:xfrm>
          <a:prstGeom prst="rect">
            <a:avLst/>
          </a:prstGeom>
          <a:solidFill>
            <a:schemeClr val="bg1"/>
          </a:solidFill>
        </p:spPr>
        <p:txBody>
          <a:bodyPr wrap="none" rtlCol="0">
            <a:spAutoFit/>
          </a:bodyPr>
          <a:lstStyle/>
          <a:p>
            <a:r>
              <a:rPr lang="en-US" sz="700" b="1" dirty="0" smtClean="0"/>
              <a:t>                           </a:t>
            </a:r>
            <a:endParaRPr lang="en-US" sz="700" b="1" dirty="0" smtClean="0">
              <a:solidFill>
                <a:srgbClr val="00B050"/>
              </a:solidFill>
            </a:endParaRPr>
          </a:p>
        </p:txBody>
      </p:sp>
      <p:sp>
        <p:nvSpPr>
          <p:cNvPr id="49" name="TextBox 48"/>
          <p:cNvSpPr txBox="1"/>
          <p:nvPr/>
        </p:nvSpPr>
        <p:spPr>
          <a:xfrm>
            <a:off x="3010472" y="4384344"/>
            <a:ext cx="877163" cy="200055"/>
          </a:xfrm>
          <a:prstGeom prst="rect">
            <a:avLst/>
          </a:prstGeom>
          <a:solidFill>
            <a:schemeClr val="bg1"/>
          </a:solidFill>
        </p:spPr>
        <p:txBody>
          <a:bodyPr wrap="none" rtlCol="0">
            <a:spAutoFit/>
          </a:bodyPr>
          <a:lstStyle/>
          <a:p>
            <a:r>
              <a:rPr lang="en-US" sz="700" b="1" dirty="0" smtClean="0"/>
              <a:t>                           </a:t>
            </a:r>
            <a:endParaRPr lang="en-US" sz="700" b="1" dirty="0" smtClean="0">
              <a:solidFill>
                <a:srgbClr val="00B05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399" y="3429000"/>
          <a:ext cx="8001001" cy="2742661"/>
        </p:xfrm>
        <a:graphic>
          <a:graphicData uri="http://schemas.openxmlformats.org/drawingml/2006/table">
            <a:tbl>
              <a:tblPr/>
              <a:tblGrid>
                <a:gridCol w="920212"/>
                <a:gridCol w="1278610"/>
                <a:gridCol w="2615338"/>
                <a:gridCol w="755543"/>
                <a:gridCol w="1259238"/>
                <a:gridCol w="1172060"/>
              </a:tblGrid>
              <a:tr h="164244">
                <a:tc>
                  <a:txBody>
                    <a:bodyPr/>
                    <a:lstStyle/>
                    <a:p>
                      <a:pPr algn="l" fontAlgn="t"/>
                      <a:r>
                        <a:rPr lang="en-US" sz="1050" b="1" i="0" u="none" strike="noStrike" dirty="0">
                          <a:solidFill>
                            <a:srgbClr val="000000"/>
                          </a:solidFill>
                          <a:latin typeface="Calibri"/>
                        </a:rPr>
                        <a:t>Input / Output</a:t>
                      </a: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Variable</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Description</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Type</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a:solidFill>
                            <a:srgbClr val="000000"/>
                          </a:solidFill>
                          <a:latin typeface="Calibri"/>
                        </a:rPr>
                        <a:t>Categorized</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fontAlgn="t"/>
                      <a:r>
                        <a:rPr lang="en-US" sz="1050" b="1" i="0" u="none" strike="noStrike" dirty="0" smtClean="0">
                          <a:solidFill>
                            <a:srgbClr val="000000"/>
                          </a:solidFill>
                          <a:latin typeface="Calibri"/>
                        </a:rPr>
                        <a:t>Normalized</a:t>
                      </a:r>
                      <a:endParaRPr lang="en-US" sz="1050" b="1"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562222">
                <a:tc>
                  <a:txBody>
                    <a:bodyPr/>
                    <a:lstStyle/>
                    <a:p>
                      <a:pPr algn="l" fontAlgn="t"/>
                      <a:r>
                        <a:rPr lang="en-US" sz="900" b="1" i="0" u="none" strike="noStrike" dirty="0" smtClean="0">
                          <a:solidFill>
                            <a:srgbClr val="00B050"/>
                          </a:solidFill>
                          <a:latin typeface="Calibri"/>
                        </a:rPr>
                        <a:t> Input</a:t>
                      </a:r>
                      <a:endParaRPr lang="en-US" sz="900" b="1" i="0" u="none" strike="noStrike" dirty="0">
                        <a:solidFill>
                          <a:srgbClr val="00B05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Exponential Moving Averages (EMA) Ratios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pt-BR" sz="900" b="0" i="0" u="none" strike="noStrike" dirty="0">
                          <a:solidFill>
                            <a:srgbClr val="000000"/>
                          </a:solidFill>
                          <a:latin typeface="Calibri"/>
                        </a:rPr>
                        <a:t>Derived for each observation, from EMAs</a:t>
                      </a:r>
                      <a:br>
                        <a:rPr lang="pt-BR" sz="900" b="0" i="0" u="none" strike="noStrike" dirty="0">
                          <a:solidFill>
                            <a:srgbClr val="000000"/>
                          </a:solidFill>
                          <a:latin typeface="Calibri"/>
                        </a:rPr>
                      </a:br>
                      <a:r>
                        <a:rPr lang="pt-BR" sz="900" b="0" i="0" u="none" strike="noStrike" dirty="0">
                          <a:solidFill>
                            <a:srgbClr val="000000"/>
                          </a:solidFill>
                          <a:latin typeface="Calibri"/>
                        </a:rPr>
                        <a:t>- EMA126 / DJIA </a:t>
                      </a:r>
                      <a:r>
                        <a:rPr lang="pt-BR" sz="900" b="0" i="0" u="none" strike="noStrike" dirty="0" smtClean="0">
                          <a:solidFill>
                            <a:srgbClr val="000000"/>
                          </a:solidFill>
                          <a:latin typeface="Calibri"/>
                        </a:rPr>
                        <a:t>= </a:t>
                      </a:r>
                      <a:r>
                        <a:rPr lang="pt-BR" sz="900" b="1" i="0" u="none" strike="noStrike" dirty="0" smtClean="0">
                          <a:solidFill>
                            <a:srgbClr val="000000"/>
                          </a:solidFill>
                          <a:latin typeface="Calibri"/>
                        </a:rPr>
                        <a:t>EMA126_I</a:t>
                      </a:r>
                    </a:p>
                    <a:p>
                      <a:pPr algn="l" fontAlgn="t"/>
                      <a:r>
                        <a:rPr lang="pt-BR" sz="900" b="0" i="0" u="none" strike="noStrike" dirty="0" smtClean="0">
                          <a:solidFill>
                            <a:srgbClr val="000000"/>
                          </a:solidFill>
                          <a:latin typeface="Calibri"/>
                        </a:rPr>
                        <a:t>- </a:t>
                      </a:r>
                      <a:r>
                        <a:rPr lang="pt-BR" sz="900" b="0" i="0" u="none" strike="noStrike" dirty="0">
                          <a:solidFill>
                            <a:srgbClr val="000000"/>
                          </a:solidFill>
                          <a:latin typeface="Calibri"/>
                        </a:rPr>
                        <a:t>EMA63/EMA126 </a:t>
                      </a:r>
                      <a:r>
                        <a:rPr lang="pt-BR" sz="900" b="0" i="0" u="none" strike="noStrike" dirty="0" smtClean="0">
                          <a:solidFill>
                            <a:srgbClr val="000000"/>
                          </a:solidFill>
                          <a:latin typeface="Calibri"/>
                        </a:rPr>
                        <a:t> =</a:t>
                      </a:r>
                      <a:r>
                        <a:rPr lang="pt-BR" sz="900" b="1" i="0" u="none" strike="noStrike" baseline="0" dirty="0" smtClean="0">
                          <a:solidFill>
                            <a:srgbClr val="000000"/>
                          </a:solidFill>
                          <a:latin typeface="Calibri"/>
                        </a:rPr>
                        <a:t> </a:t>
                      </a:r>
                      <a:r>
                        <a:rPr lang="pt-BR" sz="900" b="1" i="0" u="none" strike="noStrike" dirty="0" smtClean="0">
                          <a:solidFill>
                            <a:srgbClr val="000000"/>
                          </a:solidFill>
                          <a:latin typeface="Calibri"/>
                        </a:rPr>
                        <a:t>EMA63_R</a:t>
                      </a:r>
                      <a:r>
                        <a:rPr lang="pt-BR" sz="900" b="0" i="0" u="none" strike="noStrike" dirty="0">
                          <a:solidFill>
                            <a:srgbClr val="000000"/>
                          </a:solidFill>
                          <a:latin typeface="Calibri"/>
                        </a:rPr>
                        <a:t/>
                      </a:r>
                      <a:br>
                        <a:rPr lang="pt-BR" sz="900" b="0" i="0" u="none" strike="noStrike" dirty="0">
                          <a:solidFill>
                            <a:srgbClr val="000000"/>
                          </a:solidFill>
                          <a:latin typeface="Calibri"/>
                        </a:rPr>
                      </a:br>
                      <a:r>
                        <a:rPr lang="pt-BR" sz="900" b="0" i="0" u="none" strike="noStrike" dirty="0">
                          <a:solidFill>
                            <a:srgbClr val="000000"/>
                          </a:solidFill>
                          <a:latin typeface="Calibri"/>
                        </a:rPr>
                        <a:t>- EMA21/EMA63 </a:t>
                      </a:r>
                      <a:r>
                        <a:rPr lang="pt-BR" sz="900" b="1" i="0" u="none" strike="noStrike" dirty="0" smtClean="0">
                          <a:solidFill>
                            <a:srgbClr val="000000"/>
                          </a:solidFill>
                          <a:latin typeface="Calibri"/>
                        </a:rPr>
                        <a:t>=</a:t>
                      </a:r>
                      <a:r>
                        <a:rPr lang="pt-BR" sz="900" b="1" i="0" u="none" strike="noStrike" baseline="0" dirty="0" smtClean="0">
                          <a:solidFill>
                            <a:srgbClr val="000000"/>
                          </a:solidFill>
                          <a:latin typeface="Calibri"/>
                        </a:rPr>
                        <a:t> </a:t>
                      </a:r>
                      <a:r>
                        <a:rPr lang="pt-BR" sz="900" b="1" i="0" u="none" strike="noStrike" dirty="0" smtClean="0">
                          <a:solidFill>
                            <a:srgbClr val="000000"/>
                          </a:solidFill>
                          <a:latin typeface="Calibri"/>
                        </a:rPr>
                        <a:t>EMA21_R</a:t>
                      </a:r>
                      <a:endParaRPr lang="pt-BR"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rowSpan="3">
                  <a:txBody>
                    <a:bodyPr/>
                    <a:lstStyle/>
                    <a:p>
                      <a:pPr algn="l" fontAlgn="t"/>
                      <a:r>
                        <a:rPr lang="pl-PL" sz="900" b="1" i="0" u="none" strike="noStrike" dirty="0">
                          <a:solidFill>
                            <a:srgbClr val="000000"/>
                          </a:solidFill>
                          <a:latin typeface="Calibri"/>
                        </a:rPr>
                        <a:t>Outlier:</a:t>
                      </a:r>
                      <a:r>
                        <a:rPr lang="pl-PL" sz="900" b="0" i="0" u="none" strike="noStrike" dirty="0">
                          <a:solidFill>
                            <a:srgbClr val="000000"/>
                          </a:solidFill>
                          <a:latin typeface="Calibri"/>
                        </a:rPr>
                        <a:t> less than -3Z</a:t>
                      </a:r>
                      <a:br>
                        <a:rPr lang="pl-PL" sz="900" b="0" i="0" u="none" strike="noStrike" dirty="0">
                          <a:solidFill>
                            <a:srgbClr val="000000"/>
                          </a:solidFill>
                          <a:latin typeface="Calibri"/>
                        </a:rPr>
                      </a:br>
                      <a:r>
                        <a:rPr lang="pl-PL" sz="900" b="0" i="0" u="none" strike="noStrike" dirty="0">
                          <a:solidFill>
                            <a:srgbClr val="000000"/>
                          </a:solidFill>
                          <a:latin typeface="Calibri"/>
                        </a:rPr>
                        <a:t>0: -3Z to - 2Z</a:t>
                      </a:r>
                      <a:br>
                        <a:rPr lang="pl-PL" sz="900" b="0" i="0" u="none" strike="noStrike" dirty="0">
                          <a:solidFill>
                            <a:srgbClr val="000000"/>
                          </a:solidFill>
                          <a:latin typeface="Calibri"/>
                        </a:rPr>
                      </a:br>
                      <a:r>
                        <a:rPr lang="pl-PL" sz="900" b="0" i="0" u="none" strike="noStrike" dirty="0">
                          <a:solidFill>
                            <a:srgbClr val="000000"/>
                          </a:solidFill>
                          <a:latin typeface="Calibri"/>
                        </a:rPr>
                        <a:t>1: -2Z to -1Z</a:t>
                      </a:r>
                      <a:br>
                        <a:rPr lang="pl-PL" sz="900" b="0" i="0" u="none" strike="noStrike" dirty="0">
                          <a:solidFill>
                            <a:srgbClr val="000000"/>
                          </a:solidFill>
                          <a:latin typeface="Calibri"/>
                        </a:rPr>
                      </a:br>
                      <a:r>
                        <a:rPr lang="pl-PL" sz="900" b="0" i="0" u="none" strike="noStrike" dirty="0">
                          <a:solidFill>
                            <a:srgbClr val="000000"/>
                          </a:solidFill>
                          <a:latin typeface="Calibri"/>
                        </a:rPr>
                        <a:t>2: -1Z to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0Z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0" i="0" u="none" strike="noStrike" dirty="0">
                          <a:solidFill>
                            <a:srgbClr val="000000"/>
                          </a:solidFill>
                          <a:latin typeface="Calibri"/>
                        </a:rPr>
                        <a:t>3:   0Z to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1Z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0" i="0" u="none" strike="noStrike" dirty="0">
                          <a:solidFill>
                            <a:srgbClr val="000000"/>
                          </a:solidFill>
                          <a:latin typeface="Calibri"/>
                        </a:rPr>
                        <a:t>4: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2Z </a:t>
                      </a:r>
                      <a:r>
                        <a:rPr lang="pl-PL" sz="900" b="0" i="0" u="none" strike="noStrike" dirty="0">
                          <a:solidFill>
                            <a:srgbClr val="000000"/>
                          </a:solidFill>
                          <a:latin typeface="Calibri"/>
                        </a:rPr>
                        <a:t>to </a:t>
                      </a:r>
                      <a:r>
                        <a:rPr lang="en-US" sz="900" b="0" i="0" u="none" strike="noStrike" baseline="0" dirty="0" smtClean="0">
                          <a:solidFill>
                            <a:srgbClr val="000000"/>
                          </a:solidFill>
                          <a:latin typeface="Calibri"/>
                        </a:rPr>
                        <a:t> </a:t>
                      </a:r>
                      <a:r>
                        <a:rPr lang="pl-PL" sz="900" b="0" i="0" u="none" strike="noStrike" dirty="0" smtClean="0">
                          <a:solidFill>
                            <a:srgbClr val="000000"/>
                          </a:solidFill>
                          <a:latin typeface="Calibri"/>
                        </a:rPr>
                        <a:t>3Z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1" i="0" u="none" strike="noStrike" dirty="0">
                          <a:solidFill>
                            <a:srgbClr val="000000"/>
                          </a:solidFill>
                          <a:latin typeface="Calibri"/>
                        </a:rPr>
                        <a:t>Outlier:</a:t>
                      </a:r>
                      <a:r>
                        <a:rPr lang="pl-PL" sz="900" b="0" i="0" u="none" strike="noStrike" dirty="0">
                          <a:solidFill>
                            <a:srgbClr val="000000"/>
                          </a:solidFill>
                          <a:latin typeface="Calibri"/>
                        </a:rPr>
                        <a:t> more  than 3Z</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Min Max</a:t>
                      </a: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562222">
                <a:tc>
                  <a:txBody>
                    <a:bodyPr/>
                    <a:lstStyle/>
                    <a:p>
                      <a:pPr algn="l" fontAlgn="t"/>
                      <a:r>
                        <a:rPr lang="en-US" sz="900" b="1" i="0" u="none" strike="noStrike" dirty="0" smtClean="0">
                          <a:solidFill>
                            <a:srgbClr val="00B050"/>
                          </a:solidFill>
                          <a:latin typeface="Calibri"/>
                        </a:rPr>
                        <a:t> Input</a:t>
                      </a:r>
                      <a:endParaRPr lang="en-US" sz="900" b="1" i="0" u="none" strike="noStrike" dirty="0">
                        <a:solidFill>
                          <a:srgbClr val="00B05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Exponential Moving Averages (EMA) Slopes Ratios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dirty="0">
                          <a:solidFill>
                            <a:srgbClr val="000000"/>
                          </a:solidFill>
                          <a:latin typeface="Calibri"/>
                        </a:rPr>
                        <a:t>Derived for each observation, from EMA Slopes</a:t>
                      </a:r>
                      <a:br>
                        <a:rPr lang="en-US" sz="900" b="0" i="0" u="none" strike="noStrike" dirty="0">
                          <a:solidFill>
                            <a:srgbClr val="000000"/>
                          </a:solidFill>
                          <a:latin typeface="Calibri"/>
                        </a:rPr>
                      </a:br>
                      <a:r>
                        <a:rPr lang="en-US" sz="900" b="0" i="0" u="none" strike="noStrike" dirty="0">
                          <a:solidFill>
                            <a:srgbClr val="000000"/>
                          </a:solidFill>
                          <a:latin typeface="Calibri"/>
                        </a:rPr>
                        <a:t>- EMA126 / DJIA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smtClean="0">
                          <a:solidFill>
                            <a:srgbClr val="000000"/>
                          </a:solidFill>
                          <a:latin typeface="Calibri"/>
                        </a:rPr>
                        <a:t>EMA126_Sl_I</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EMA63/ DJIA </a:t>
                      </a:r>
                      <a:r>
                        <a:rPr lang="en-US" sz="900" b="0" i="0" u="none" strike="noStrike" dirty="0" smtClean="0">
                          <a:solidFill>
                            <a:srgbClr val="000000"/>
                          </a:solidFill>
                          <a:latin typeface="Calibri"/>
                        </a:rPr>
                        <a:t>=</a:t>
                      </a:r>
                      <a:r>
                        <a:rPr lang="en-US" sz="900" b="0" i="0" u="none" strike="noStrike" baseline="0" dirty="0" smtClean="0">
                          <a:solidFill>
                            <a:srgbClr val="000000"/>
                          </a:solidFill>
                          <a:latin typeface="Calibri"/>
                        </a:rPr>
                        <a:t> </a:t>
                      </a:r>
                      <a:r>
                        <a:rPr lang="en-US" sz="900" b="1" i="0" u="none" strike="noStrike" dirty="0" smtClean="0">
                          <a:solidFill>
                            <a:srgbClr val="000000"/>
                          </a:solidFill>
                          <a:latin typeface="Calibri"/>
                        </a:rPr>
                        <a:t>EMA63_Sl_I</a:t>
                      </a:r>
                      <a:r>
                        <a:rPr lang="en-US" sz="900" b="0" i="0" u="none" strike="noStrike" dirty="0">
                          <a:solidFill>
                            <a:srgbClr val="000000"/>
                          </a:solidFill>
                          <a:latin typeface="Calibri"/>
                        </a:rPr>
                        <a:t/>
                      </a:r>
                      <a:br>
                        <a:rPr lang="en-US" sz="900" b="0" i="0" u="none" strike="noStrike" dirty="0">
                          <a:solidFill>
                            <a:srgbClr val="000000"/>
                          </a:solidFill>
                          <a:latin typeface="Calibri"/>
                        </a:rPr>
                      </a:br>
                      <a:r>
                        <a:rPr lang="en-US" sz="900" b="0" i="0" u="none" strike="noStrike" dirty="0">
                          <a:solidFill>
                            <a:srgbClr val="000000"/>
                          </a:solidFill>
                          <a:latin typeface="Calibri"/>
                        </a:rPr>
                        <a:t>- EMA21/ DJIA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smtClean="0">
                          <a:solidFill>
                            <a:srgbClr val="000000"/>
                          </a:solidFill>
                          <a:latin typeface="Calibri"/>
                        </a:rPr>
                        <a:t>EMA21_Sl_I</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dirty="0">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tc>
                  <a:txBody>
                    <a:bodyPr/>
                    <a:lstStyle/>
                    <a:p>
                      <a:pPr algn="l" fontAlgn="t"/>
                      <a:r>
                        <a:rPr lang="en-US" sz="900" b="0" i="0" u="none" strike="noStrike">
                          <a:solidFill>
                            <a:srgbClr val="000000"/>
                          </a:solidFill>
                          <a:latin typeface="Calibri"/>
                        </a:rPr>
                        <a:t>Min Max</a:t>
                      </a: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562222">
                <a:tc>
                  <a:txBody>
                    <a:bodyPr/>
                    <a:lstStyle/>
                    <a:p>
                      <a:pPr algn="l" fontAlgn="t"/>
                      <a:r>
                        <a:rPr lang="en-US" sz="900" b="1" i="0" u="none" strike="noStrike" dirty="0" smtClean="0">
                          <a:solidFill>
                            <a:srgbClr val="00B050"/>
                          </a:solidFill>
                          <a:latin typeface="Calibri"/>
                        </a:rPr>
                        <a:t> Input</a:t>
                      </a:r>
                      <a:endParaRPr lang="en-US" sz="900" b="1" i="0" u="none" strike="noStrike" dirty="0">
                        <a:solidFill>
                          <a:srgbClr val="00B05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Volatilities</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Derived for each observation, from daily closes: </a:t>
                      </a:r>
                      <a:br>
                        <a:rPr lang="en-US" sz="900" b="0" i="0" u="none" strike="noStrike">
                          <a:solidFill>
                            <a:srgbClr val="000000"/>
                          </a:solidFill>
                          <a:latin typeface="Calibri"/>
                        </a:rPr>
                      </a:br>
                      <a:r>
                        <a:rPr lang="en-US" sz="900" b="0" i="0" u="none" strike="noStrike">
                          <a:solidFill>
                            <a:srgbClr val="000000"/>
                          </a:solidFill>
                          <a:latin typeface="Calibri"/>
                        </a:rPr>
                        <a:t> - 63 day actual annualized </a:t>
                      </a:r>
                      <a:r>
                        <a:rPr lang="en-US" sz="900" b="1" i="0" u="none" strike="noStrike">
                          <a:solidFill>
                            <a:srgbClr val="000000"/>
                          </a:solidFill>
                          <a:latin typeface="Calibri"/>
                        </a:rPr>
                        <a:t>(Vol63DayAnn)</a:t>
                      </a:r>
                      <a:r>
                        <a:rPr lang="en-US" sz="900" b="0" i="0" u="none" strike="noStrike">
                          <a:solidFill>
                            <a:srgbClr val="000000"/>
                          </a:solidFill>
                          <a:latin typeface="Calibri"/>
                        </a:rPr>
                        <a:t/>
                      </a:r>
                      <a:br>
                        <a:rPr lang="en-US" sz="900" b="0" i="0" u="none" strike="noStrike">
                          <a:solidFill>
                            <a:srgbClr val="000000"/>
                          </a:solidFill>
                          <a:latin typeface="Calibri"/>
                        </a:rPr>
                      </a:br>
                      <a:r>
                        <a:rPr lang="en-US" sz="900" b="0" i="0" u="none" strike="noStrike">
                          <a:solidFill>
                            <a:srgbClr val="000000"/>
                          </a:solidFill>
                          <a:latin typeface="Calibri"/>
                        </a:rPr>
                        <a:t>-  21 day actual annualized </a:t>
                      </a:r>
                      <a:r>
                        <a:rPr lang="en-US" sz="900" b="1" i="0" u="none" strike="noStrike">
                          <a:solidFill>
                            <a:srgbClr val="000000"/>
                          </a:solidFill>
                          <a:latin typeface="Calibri"/>
                        </a:rPr>
                        <a:t>(Vol21DayAnn)</a:t>
                      </a:r>
                      <a:r>
                        <a:rPr lang="en-US" sz="900" b="0" i="0" u="none" strike="noStrike">
                          <a:solidFill>
                            <a:srgbClr val="000000"/>
                          </a:solidFill>
                          <a:latin typeface="Calibri"/>
                        </a:rPr>
                        <a:t/>
                      </a:r>
                      <a:br>
                        <a:rPr lang="en-US" sz="900" b="0" i="0" u="none" strike="noStrike">
                          <a:solidFill>
                            <a:srgbClr val="000000"/>
                          </a:solidFill>
                          <a:latin typeface="Calibri"/>
                        </a:rPr>
                      </a:br>
                      <a:endParaRPr lang="en-US" sz="900" b="0" i="0" u="none" strike="noStrike">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c vMerge="1">
                  <a:txBody>
                    <a:bodyPr/>
                    <a:lstStyle/>
                    <a:p>
                      <a:endParaRPr lang="en-US"/>
                    </a:p>
                  </a:txBody>
                  <a:tcPr/>
                </a:tc>
                <a:tc>
                  <a:txBody>
                    <a:bodyPr/>
                    <a:lstStyle/>
                    <a:p>
                      <a:pPr algn="l" fontAlgn="t"/>
                      <a:r>
                        <a:rPr lang="en-US" sz="900" b="0" i="0" u="none" strike="noStrike" dirty="0">
                          <a:solidFill>
                            <a:srgbClr val="000000"/>
                          </a:solidFill>
                          <a:latin typeface="Calibri"/>
                        </a:rPr>
                        <a:t>Min </a:t>
                      </a:r>
                      <a:r>
                        <a:rPr lang="en-US" sz="900" b="0" i="0" u="none" strike="noStrike" dirty="0" smtClean="0">
                          <a:solidFill>
                            <a:srgbClr val="000000"/>
                          </a:solidFill>
                          <a:latin typeface="Calibri"/>
                        </a:rPr>
                        <a:t>Max </a:t>
                      </a: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AF1DD"/>
                    </a:solidFill>
                  </a:tcPr>
                </a:tc>
              </a:tr>
              <a:tr h="890711">
                <a:tc>
                  <a:txBody>
                    <a:bodyPr/>
                    <a:lstStyle/>
                    <a:p>
                      <a:pPr algn="l" fontAlgn="t"/>
                      <a:r>
                        <a:rPr lang="en-US" sz="900" b="1" i="0" u="none" strike="noStrike" dirty="0" smtClean="0">
                          <a:solidFill>
                            <a:srgbClr val="0070C0"/>
                          </a:solidFill>
                          <a:latin typeface="Calibri"/>
                        </a:rPr>
                        <a:t> Target</a:t>
                      </a:r>
                      <a:endParaRPr lang="en-US" sz="900" b="1" i="0" u="none" strike="noStrike" dirty="0">
                        <a:solidFill>
                          <a:srgbClr val="0070C0"/>
                        </a:solidFill>
                        <a:latin typeface="Calibri"/>
                      </a:endParaRPr>
                    </a:p>
                  </a:txBody>
                  <a:tcPr marL="5264" marR="5264" marT="5264" marB="0">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a:solidFill>
                            <a:srgbClr val="000000"/>
                          </a:solidFill>
                          <a:latin typeface="Calibri"/>
                        </a:rPr>
                        <a:t>Return Measure</a:t>
                      </a:r>
                    </a:p>
                  </a:txBody>
                  <a:tcPr marL="5264" marR="5264" marT="5264"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dirty="0" smtClean="0">
                          <a:solidFill>
                            <a:srgbClr val="000000"/>
                          </a:solidFill>
                          <a:latin typeface="Calibri"/>
                        </a:rPr>
                        <a:t>In </a:t>
                      </a:r>
                      <a:r>
                        <a:rPr lang="en-US" sz="900" b="0" i="1" u="none" strike="noStrike" dirty="0" smtClean="0">
                          <a:solidFill>
                            <a:srgbClr val="000000"/>
                          </a:solidFill>
                          <a:latin typeface="Calibri"/>
                        </a:rPr>
                        <a:t>Training</a:t>
                      </a:r>
                      <a:r>
                        <a:rPr lang="en-US" sz="900" b="0" i="0" u="none" strike="noStrike" dirty="0" smtClean="0">
                          <a:solidFill>
                            <a:srgbClr val="000000"/>
                          </a:solidFill>
                          <a:latin typeface="Calibri"/>
                        </a:rPr>
                        <a:t> data, Derived </a:t>
                      </a:r>
                      <a:r>
                        <a:rPr lang="en-US" sz="900" b="0" i="0" u="none" strike="noStrike" dirty="0">
                          <a:solidFill>
                            <a:srgbClr val="000000"/>
                          </a:solidFill>
                          <a:latin typeface="Calibri"/>
                        </a:rPr>
                        <a:t>from Returns</a:t>
                      </a:r>
                      <a:r>
                        <a:rPr lang="en-US" sz="900" b="1" i="0" u="none" strike="noStrike" dirty="0">
                          <a:solidFill>
                            <a:srgbClr val="000000"/>
                          </a:solidFill>
                          <a:latin typeface="Calibri"/>
                        </a:rPr>
                        <a:t/>
                      </a:r>
                      <a:br>
                        <a:rPr lang="en-US" sz="900" b="1" i="0" u="none" strike="noStrike" dirty="0">
                          <a:solidFill>
                            <a:srgbClr val="000000"/>
                          </a:solidFill>
                          <a:latin typeface="Calibri"/>
                        </a:rPr>
                      </a:br>
                      <a:r>
                        <a:rPr lang="en-US" sz="900" b="0" i="0" u="none" strike="noStrike" dirty="0">
                          <a:solidFill>
                            <a:srgbClr val="000000"/>
                          </a:solidFill>
                          <a:latin typeface="Calibri"/>
                        </a:rPr>
                        <a:t>- Average (1M+1Q)/2 </a:t>
                      </a:r>
                      <a:r>
                        <a:rPr lang="en-US" sz="900" b="1" i="0" u="none" strike="noStrike" dirty="0" smtClean="0">
                          <a:solidFill>
                            <a:srgbClr val="000000"/>
                          </a:solidFill>
                          <a:latin typeface="Calibri"/>
                        </a:rPr>
                        <a:t>=</a:t>
                      </a:r>
                      <a:r>
                        <a:rPr lang="en-US" sz="900" b="1" i="0" u="none" strike="noStrike" baseline="0" dirty="0" smtClean="0">
                          <a:solidFill>
                            <a:srgbClr val="000000"/>
                          </a:solidFill>
                          <a:latin typeface="Calibri"/>
                        </a:rPr>
                        <a:t> </a:t>
                      </a:r>
                      <a:r>
                        <a:rPr lang="en-US" sz="900" b="1" i="0" u="none" strike="noStrike" dirty="0" err="1" smtClean="0">
                          <a:solidFill>
                            <a:srgbClr val="000000"/>
                          </a:solidFill>
                          <a:latin typeface="Calibri"/>
                        </a:rPr>
                        <a:t>FwdEReturn</a:t>
                      </a:r>
                      <a:r>
                        <a:rPr lang="en-US" sz="900" b="0" i="0" u="none" strike="noStrike" dirty="0">
                          <a:solidFill>
                            <a:srgbClr val="000000"/>
                          </a:solidFill>
                          <a:latin typeface="Calibri"/>
                        </a:rPr>
                        <a:t/>
                      </a:r>
                      <a:br>
                        <a:rPr lang="en-US" sz="900" b="0" i="0" u="none" strike="noStrike" dirty="0">
                          <a:solidFill>
                            <a:srgbClr val="000000"/>
                          </a:solidFill>
                          <a:latin typeface="Calibri"/>
                        </a:rPr>
                      </a:br>
                      <a:endParaRPr lang="en-US" sz="900" b="0" i="0" u="none" strike="noStrike" dirty="0">
                        <a:solidFill>
                          <a:srgbClr val="000000"/>
                        </a:solidFill>
                        <a:latin typeface="Calibri"/>
                      </a:endParaRP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a:solidFill>
                            <a:srgbClr val="000000"/>
                          </a:solidFill>
                          <a:latin typeface="Calibri"/>
                        </a:rPr>
                        <a:t>Numerical, Continuous</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pl-PL" sz="900" b="1" i="0" u="none" strike="noStrike" dirty="0">
                          <a:solidFill>
                            <a:srgbClr val="000000"/>
                          </a:solidFill>
                          <a:latin typeface="Calibri"/>
                        </a:rPr>
                        <a:t>Outlier:</a:t>
                      </a:r>
                      <a:r>
                        <a:rPr lang="pl-PL" sz="900" b="0" i="0" u="none" strike="noStrike" dirty="0">
                          <a:solidFill>
                            <a:srgbClr val="000000"/>
                          </a:solidFill>
                          <a:latin typeface="Calibri"/>
                        </a:rPr>
                        <a:t> less than -3Z</a:t>
                      </a:r>
                      <a:br>
                        <a:rPr lang="pl-PL" sz="900" b="0" i="0" u="none" strike="noStrike" dirty="0">
                          <a:solidFill>
                            <a:srgbClr val="000000"/>
                          </a:solidFill>
                          <a:latin typeface="Calibri"/>
                        </a:rPr>
                      </a:br>
                      <a:r>
                        <a:rPr lang="pl-PL" sz="900" b="0" i="0" u="none" strike="noStrike" dirty="0" smtClean="0">
                          <a:solidFill>
                            <a:srgbClr val="000000"/>
                          </a:solidFill>
                          <a:latin typeface="Calibri"/>
                        </a:rPr>
                        <a:t>0</a:t>
                      </a:r>
                      <a:r>
                        <a:rPr lang="en-US" sz="900" b="0" i="0" u="none" strike="noStrike" dirty="0" smtClean="0">
                          <a:solidFill>
                            <a:srgbClr val="000000"/>
                          </a:solidFill>
                          <a:latin typeface="Calibri"/>
                        </a:rPr>
                        <a:t> (Sell) </a:t>
                      </a:r>
                      <a:r>
                        <a:rPr lang="pl-PL" sz="900" b="0" i="0" u="none" strike="noStrike" dirty="0" smtClean="0">
                          <a:solidFill>
                            <a:srgbClr val="000000"/>
                          </a:solidFill>
                          <a:latin typeface="Calibri"/>
                        </a:rPr>
                        <a:t>: </a:t>
                      </a:r>
                      <a:r>
                        <a:rPr lang="pl-PL" sz="900" b="0" i="0" u="none" strike="noStrike" dirty="0">
                          <a:solidFill>
                            <a:srgbClr val="000000"/>
                          </a:solidFill>
                          <a:latin typeface="Calibri"/>
                        </a:rPr>
                        <a:t>-3Z to </a:t>
                      </a:r>
                      <a:r>
                        <a:rPr lang="pl-PL" sz="900" b="0" i="0" u="none" strike="noStrike" dirty="0" smtClean="0">
                          <a:solidFill>
                            <a:srgbClr val="000000"/>
                          </a:solidFill>
                          <a:latin typeface="Calibri"/>
                        </a:rPr>
                        <a:t>– </a:t>
                      </a:r>
                      <a:r>
                        <a:rPr lang="en-US" sz="900" b="0" i="0" u="none" strike="noStrike" dirty="0" smtClean="0">
                          <a:solidFill>
                            <a:srgbClr val="000000"/>
                          </a:solidFill>
                          <a:latin typeface="Calibri"/>
                        </a:rPr>
                        <a:t>0.5Z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en-US" sz="900" b="0" i="0" u="none" strike="noStrike" dirty="0" smtClean="0">
                          <a:solidFill>
                            <a:srgbClr val="000000"/>
                          </a:solidFill>
                          <a:latin typeface="Calibri"/>
                        </a:rPr>
                        <a:t>1(Hold)</a:t>
                      </a:r>
                      <a:r>
                        <a:rPr lang="en-US" sz="900" b="0" i="0" u="none" strike="noStrike" baseline="0" dirty="0" smtClean="0">
                          <a:solidFill>
                            <a:srgbClr val="000000"/>
                          </a:solidFill>
                          <a:latin typeface="Calibri"/>
                        </a:rPr>
                        <a:t> </a:t>
                      </a:r>
                      <a:r>
                        <a:rPr lang="en-US" sz="900" b="0" i="0" u="none" strike="noStrike" dirty="0" smtClean="0">
                          <a:solidFill>
                            <a:srgbClr val="000000"/>
                          </a:solidFill>
                          <a:latin typeface="Calibri"/>
                        </a:rPr>
                        <a:t>:</a:t>
                      </a:r>
                      <a:r>
                        <a:rPr lang="en-US" sz="900" b="0" i="0" u="none" strike="noStrike" baseline="0" dirty="0" smtClean="0">
                          <a:solidFill>
                            <a:srgbClr val="000000"/>
                          </a:solidFill>
                          <a:latin typeface="Calibri"/>
                        </a:rPr>
                        <a:t>   -0.5 Z to 0.5 Z</a:t>
                      </a:r>
                      <a:endParaRPr lang="en-US" sz="900" b="0" i="0" u="none" strike="noStrike" dirty="0" smtClean="0">
                        <a:solidFill>
                          <a:srgbClr val="000000"/>
                        </a:solidFill>
                        <a:latin typeface="Calibri"/>
                      </a:endParaRPr>
                    </a:p>
                    <a:p>
                      <a:pPr algn="l" fontAlgn="t"/>
                      <a:r>
                        <a:rPr lang="en-US" sz="900" b="0" i="0" u="none" strike="noStrike" dirty="0" smtClean="0">
                          <a:solidFill>
                            <a:srgbClr val="000000"/>
                          </a:solidFill>
                          <a:latin typeface="Calibri"/>
                        </a:rPr>
                        <a:t>2 (Buy) </a:t>
                      </a:r>
                      <a:r>
                        <a:rPr lang="pl-PL" sz="900" b="0" i="0" u="none" strike="noStrike" dirty="0" smtClean="0">
                          <a:solidFill>
                            <a:srgbClr val="000000"/>
                          </a:solidFill>
                          <a:latin typeface="Calibri"/>
                        </a:rPr>
                        <a:t>: </a:t>
                      </a:r>
                      <a:r>
                        <a:rPr lang="en-US" sz="900" b="0" i="0" u="none" strike="noStrike" baseline="0" dirty="0" smtClean="0">
                          <a:solidFill>
                            <a:srgbClr val="000000"/>
                          </a:solidFill>
                          <a:latin typeface="Calibri"/>
                        </a:rPr>
                        <a:t> 0.5</a:t>
                      </a:r>
                      <a:r>
                        <a:rPr lang="pl-PL" sz="900" b="0" i="0" u="none" strike="noStrike" dirty="0" smtClean="0">
                          <a:solidFill>
                            <a:srgbClr val="000000"/>
                          </a:solidFill>
                          <a:latin typeface="Calibri"/>
                        </a:rPr>
                        <a:t>Z </a:t>
                      </a:r>
                      <a:r>
                        <a:rPr lang="en-US" sz="900" b="0" i="0" u="none" strike="noStrike" dirty="0" smtClean="0">
                          <a:solidFill>
                            <a:srgbClr val="000000"/>
                          </a:solidFill>
                          <a:latin typeface="Calibri"/>
                        </a:rPr>
                        <a:t> </a:t>
                      </a:r>
                      <a:r>
                        <a:rPr lang="pl-PL" sz="900" b="0" i="0" u="none" strike="noStrike" dirty="0" smtClean="0">
                          <a:solidFill>
                            <a:srgbClr val="000000"/>
                          </a:solidFill>
                          <a:latin typeface="Calibri"/>
                        </a:rPr>
                        <a:t>to 3Z</a:t>
                      </a:r>
                      <a:r>
                        <a:rPr lang="pl-PL" sz="900" b="0" i="0" u="none" strike="noStrike" dirty="0">
                          <a:solidFill>
                            <a:srgbClr val="000000"/>
                          </a:solidFill>
                          <a:latin typeface="Calibri"/>
                        </a:rPr>
                        <a:t/>
                      </a:r>
                      <a:br>
                        <a:rPr lang="pl-PL" sz="900" b="0" i="0" u="none" strike="noStrike" dirty="0">
                          <a:solidFill>
                            <a:srgbClr val="000000"/>
                          </a:solidFill>
                          <a:latin typeface="Calibri"/>
                        </a:rPr>
                      </a:br>
                      <a:r>
                        <a:rPr lang="pl-PL" sz="900" b="1" i="0" u="none" strike="noStrike" dirty="0">
                          <a:solidFill>
                            <a:srgbClr val="000000"/>
                          </a:solidFill>
                          <a:latin typeface="Calibri"/>
                        </a:rPr>
                        <a:t>Outlier:</a:t>
                      </a:r>
                      <a:r>
                        <a:rPr lang="pl-PL" sz="900" b="0" i="0" u="none" strike="noStrike" dirty="0">
                          <a:solidFill>
                            <a:srgbClr val="000000"/>
                          </a:solidFill>
                          <a:latin typeface="Calibri"/>
                        </a:rPr>
                        <a:t> more  than 3Z</a:t>
                      </a:r>
                    </a:p>
                  </a:txBody>
                  <a:tcPr marL="5264" marR="5264" marT="526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c>
                  <a:txBody>
                    <a:bodyPr/>
                    <a:lstStyle/>
                    <a:p>
                      <a:pPr algn="l" fontAlgn="t"/>
                      <a:r>
                        <a:rPr lang="en-US" sz="900" b="0" i="0" u="none" strike="noStrike" dirty="0">
                          <a:solidFill>
                            <a:srgbClr val="000000"/>
                          </a:solidFill>
                          <a:latin typeface="Calibri"/>
                        </a:rPr>
                        <a:t>Min Max</a:t>
                      </a:r>
                    </a:p>
                  </a:txBody>
                  <a:tcPr marL="5264" marR="5264" marT="5264" marB="0">
                    <a:lnL w="6350" cap="flat" cmpd="sng" algn="ctr">
                      <a:solidFill>
                        <a:srgbClr val="000000"/>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DBE5F1"/>
                    </a:solidFill>
                  </a:tcPr>
                </a:tc>
              </a:tr>
            </a:tbl>
          </a:graphicData>
        </a:graphic>
      </p:graphicFrame>
      <p:sp>
        <p:nvSpPr>
          <p:cNvPr id="5" name="Content Placeholder 2"/>
          <p:cNvSpPr>
            <a:spLocks noGrp="1"/>
          </p:cNvSpPr>
          <p:nvPr>
            <p:ph sz="quarter" idx="1"/>
          </p:nvPr>
        </p:nvSpPr>
        <p:spPr>
          <a:xfrm>
            <a:off x="152400" y="1219200"/>
            <a:ext cx="8839200" cy="2209800"/>
          </a:xfrm>
        </p:spPr>
        <p:txBody>
          <a:bodyPr>
            <a:normAutofit fontScale="92500" lnSpcReduction="10000"/>
          </a:bodyPr>
          <a:lstStyle/>
          <a:p>
            <a:r>
              <a:rPr lang="en-US" sz="1800" b="1" dirty="0" smtClean="0">
                <a:solidFill>
                  <a:schemeClr val="bg2">
                    <a:lumMod val="10000"/>
                  </a:schemeClr>
                </a:solidFill>
                <a:latin typeface="Calibri" pitchFamily="34" charset="0"/>
                <a:cs typeface="Calibri" pitchFamily="34" charset="0"/>
              </a:rPr>
              <a:t>Neural Network </a:t>
            </a:r>
          </a:p>
          <a:p>
            <a:pPr lvl="1"/>
            <a:r>
              <a:rPr lang="en-US" sz="1500" i="1" dirty="0" smtClean="0">
                <a:solidFill>
                  <a:schemeClr val="bg2">
                    <a:lumMod val="10000"/>
                  </a:schemeClr>
                </a:solidFill>
                <a:latin typeface="Calibri" pitchFamily="34" charset="0"/>
                <a:cs typeface="Calibri" pitchFamily="34" charset="0"/>
              </a:rPr>
              <a:t>The R package </a:t>
            </a:r>
            <a:r>
              <a:rPr lang="en-US" sz="1500" i="1" dirty="0" err="1" smtClean="0">
                <a:solidFill>
                  <a:schemeClr val="bg2">
                    <a:lumMod val="10000"/>
                  </a:schemeClr>
                </a:solidFill>
                <a:latin typeface="Calibri" pitchFamily="34" charset="0"/>
                <a:cs typeface="Calibri" pitchFamily="34" charset="0"/>
              </a:rPr>
              <a:t>neuralnet</a:t>
            </a:r>
            <a:r>
              <a:rPr lang="en-US" sz="1500" i="1" dirty="0" smtClean="0">
                <a:solidFill>
                  <a:schemeClr val="bg2">
                    <a:lumMod val="10000"/>
                  </a:schemeClr>
                </a:solidFill>
                <a:latin typeface="Calibri" pitchFamily="34" charset="0"/>
                <a:cs typeface="Calibri" pitchFamily="34" charset="0"/>
              </a:rPr>
              <a:t> was used</a:t>
            </a:r>
          </a:p>
          <a:p>
            <a:pPr lvl="1"/>
            <a:r>
              <a:rPr lang="en-US" sz="1500" dirty="0" smtClean="0">
                <a:solidFill>
                  <a:schemeClr val="bg2">
                    <a:lumMod val="10000"/>
                  </a:schemeClr>
                </a:solidFill>
                <a:latin typeface="Calibri" pitchFamily="34" charset="0"/>
                <a:cs typeface="Calibri" pitchFamily="34" charset="0"/>
              </a:rPr>
              <a:t>Input parameters and target parameters, once outliers were extracted, were </a:t>
            </a:r>
            <a:r>
              <a:rPr lang="en-US" sz="1500" dirty="0" err="1" smtClean="0">
                <a:solidFill>
                  <a:schemeClr val="bg2">
                    <a:lumMod val="10000"/>
                  </a:schemeClr>
                </a:solidFill>
                <a:latin typeface="Calibri" pitchFamily="34" charset="0"/>
                <a:cs typeface="Calibri" pitchFamily="34" charset="0"/>
              </a:rPr>
              <a:t>MinMax</a:t>
            </a:r>
            <a:r>
              <a:rPr lang="en-US" sz="1500" dirty="0" smtClean="0">
                <a:solidFill>
                  <a:schemeClr val="bg2">
                    <a:lumMod val="10000"/>
                  </a:schemeClr>
                </a:solidFill>
                <a:latin typeface="Calibri" pitchFamily="34" charset="0"/>
                <a:cs typeface="Calibri" pitchFamily="34" charset="0"/>
              </a:rPr>
              <a:t> normalized</a:t>
            </a:r>
          </a:p>
          <a:p>
            <a:pPr lvl="1"/>
            <a:r>
              <a:rPr lang="en-US" sz="1500" dirty="0" smtClean="0">
                <a:solidFill>
                  <a:schemeClr val="bg2">
                    <a:lumMod val="10000"/>
                  </a:schemeClr>
                </a:solidFill>
                <a:latin typeface="Calibri" pitchFamily="34" charset="0"/>
                <a:cs typeface="Calibri" pitchFamily="34" charset="0"/>
              </a:rPr>
              <a:t>Tested and iterated with testing data</a:t>
            </a:r>
          </a:p>
          <a:p>
            <a:pPr lvl="1"/>
            <a:r>
              <a:rPr lang="en-US" sz="1500" dirty="0" smtClean="0">
                <a:solidFill>
                  <a:schemeClr val="bg2">
                    <a:lumMod val="10000"/>
                  </a:schemeClr>
                </a:solidFill>
                <a:latin typeface="Calibri" pitchFamily="34" charset="0"/>
                <a:cs typeface="Calibri" pitchFamily="34" charset="0"/>
              </a:rPr>
              <a:t>Ran and plotted results with validation data</a:t>
            </a:r>
          </a:p>
          <a:p>
            <a:pPr lvl="1"/>
            <a:r>
              <a:rPr lang="en-US" sz="1500" dirty="0" smtClean="0">
                <a:solidFill>
                  <a:schemeClr val="bg2">
                    <a:lumMod val="10000"/>
                  </a:schemeClr>
                </a:solidFill>
                <a:latin typeface="Calibri" pitchFamily="34" charset="0"/>
                <a:cs typeface="Calibri" pitchFamily="34" charset="0"/>
              </a:rPr>
              <a:t>Since the C50 results demonstrated that each ‘era’ has very different characteristics, I focused on modeling and validating the </a:t>
            </a:r>
            <a:r>
              <a:rPr lang="en-US" sz="1500" b="1" dirty="0" smtClean="0">
                <a:solidFill>
                  <a:schemeClr val="bg2">
                    <a:lumMod val="10000"/>
                  </a:schemeClr>
                </a:solidFill>
                <a:latin typeface="Calibri" pitchFamily="34" charset="0"/>
                <a:cs typeface="Calibri" pitchFamily="34" charset="0"/>
              </a:rPr>
              <a:t>time period 1999 - 2013</a:t>
            </a:r>
          </a:p>
          <a:p>
            <a:r>
              <a:rPr lang="en-US" sz="1800" b="1" dirty="0" smtClean="0">
                <a:solidFill>
                  <a:schemeClr val="bg2">
                    <a:lumMod val="10000"/>
                  </a:schemeClr>
                </a:solidFill>
                <a:latin typeface="Calibri" pitchFamily="34" charset="0"/>
                <a:cs typeface="Calibri" pitchFamily="34" charset="0"/>
              </a:rPr>
              <a:t>Inputs and Outputs</a:t>
            </a:r>
          </a:p>
        </p:txBody>
      </p:sp>
      <p:sp>
        <p:nvSpPr>
          <p:cNvPr id="8" name="Title 1"/>
          <p:cNvSpPr>
            <a:spLocks noGrp="1"/>
          </p:cNvSpPr>
          <p:nvPr>
            <p:ph type="title"/>
          </p:nvPr>
        </p:nvSpPr>
        <p:spPr>
          <a:xfrm>
            <a:off x="457200" y="152400"/>
            <a:ext cx="8229600" cy="990600"/>
          </a:xfrm>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Neural Network - Introduction</a:t>
            </a:r>
            <a:endParaRPr lang="en-US" sz="2200" dirty="0">
              <a:solidFill>
                <a:schemeClr val="bg2">
                  <a:lumMod val="1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sz="quarter" idx="1"/>
          </p:nvPr>
        </p:nvSpPr>
        <p:spPr>
          <a:xfrm>
            <a:off x="152400" y="1219200"/>
            <a:ext cx="8839200" cy="4038600"/>
          </a:xfrm>
        </p:spPr>
        <p:txBody>
          <a:bodyPr>
            <a:normAutofit lnSpcReduction="10000"/>
          </a:bodyPr>
          <a:lstStyle/>
          <a:p>
            <a:r>
              <a:rPr lang="en-US" sz="2000" b="1" dirty="0" smtClean="0">
                <a:solidFill>
                  <a:schemeClr val="bg2">
                    <a:lumMod val="10000"/>
                  </a:schemeClr>
                </a:solidFill>
                <a:latin typeface="Calibri" pitchFamily="34" charset="0"/>
                <a:cs typeface="Calibri" pitchFamily="34" charset="0"/>
              </a:rPr>
              <a:t>Tuning Approach</a:t>
            </a:r>
          </a:p>
          <a:p>
            <a:pPr lvl="1"/>
            <a:r>
              <a:rPr lang="en-US" sz="1600" dirty="0" smtClean="0">
                <a:solidFill>
                  <a:schemeClr val="bg2">
                    <a:lumMod val="10000"/>
                  </a:schemeClr>
                </a:solidFill>
                <a:latin typeface="Calibri" pitchFamily="34" charset="0"/>
                <a:cs typeface="Calibri" pitchFamily="34" charset="0"/>
              </a:rPr>
              <a:t>Tried different runs, varying</a:t>
            </a:r>
          </a:p>
          <a:p>
            <a:pPr lvl="2"/>
            <a:r>
              <a:rPr lang="en-US" sz="1400" b="1" dirty="0" smtClean="0">
                <a:solidFill>
                  <a:schemeClr val="bg2">
                    <a:lumMod val="10000"/>
                  </a:schemeClr>
                </a:solidFill>
                <a:latin typeface="Calibri" pitchFamily="34" charset="0"/>
                <a:cs typeface="Calibri" pitchFamily="34" charset="0"/>
              </a:rPr>
              <a:t>Time period </a:t>
            </a:r>
            <a:r>
              <a:rPr lang="en-US" sz="1400" dirty="0" smtClean="0">
                <a:solidFill>
                  <a:schemeClr val="bg2">
                    <a:lumMod val="10000"/>
                  </a:schemeClr>
                </a:solidFill>
                <a:latin typeface="Calibri" pitchFamily="34" charset="0"/>
                <a:cs typeface="Calibri" pitchFamily="34" charset="0"/>
              </a:rPr>
              <a:t>of training data</a:t>
            </a:r>
          </a:p>
          <a:p>
            <a:pPr lvl="2"/>
            <a:r>
              <a:rPr lang="en-US" sz="1400" dirty="0" smtClean="0">
                <a:solidFill>
                  <a:schemeClr val="bg2">
                    <a:lumMod val="10000"/>
                  </a:schemeClr>
                </a:solidFill>
                <a:latin typeface="Calibri" pitchFamily="34" charset="0"/>
                <a:cs typeface="Calibri" pitchFamily="34" charset="0"/>
              </a:rPr>
              <a:t>Number of neurons in </a:t>
            </a:r>
            <a:r>
              <a:rPr lang="en-US" sz="1400" b="1" dirty="0" smtClean="0">
                <a:solidFill>
                  <a:schemeClr val="bg2">
                    <a:lumMod val="10000"/>
                  </a:schemeClr>
                </a:solidFill>
                <a:latin typeface="Calibri" pitchFamily="34" charset="0"/>
                <a:cs typeface="Calibri" pitchFamily="34" charset="0"/>
              </a:rPr>
              <a:t>hidden layer</a:t>
            </a:r>
          </a:p>
          <a:p>
            <a:pPr lvl="2"/>
            <a:r>
              <a:rPr lang="en-US" sz="1400" dirty="0" smtClean="0">
                <a:solidFill>
                  <a:schemeClr val="bg2">
                    <a:lumMod val="10000"/>
                  </a:schemeClr>
                </a:solidFill>
                <a:latin typeface="Calibri" pitchFamily="34" charset="0"/>
                <a:cs typeface="Calibri" pitchFamily="34" charset="0"/>
              </a:rPr>
              <a:t>Number of repetitions </a:t>
            </a:r>
            <a:r>
              <a:rPr lang="en-US" sz="1400" b="1" dirty="0" smtClean="0">
                <a:solidFill>
                  <a:schemeClr val="bg2">
                    <a:lumMod val="10000"/>
                  </a:schemeClr>
                </a:solidFill>
                <a:latin typeface="Calibri" pitchFamily="34" charset="0"/>
                <a:cs typeface="Calibri" pitchFamily="34" charset="0"/>
              </a:rPr>
              <a:t>for a specific configuration</a:t>
            </a:r>
            <a:endParaRPr lang="en-US" sz="1400" dirty="0" smtClean="0">
              <a:solidFill>
                <a:schemeClr val="bg2">
                  <a:lumMod val="10000"/>
                </a:schemeClr>
              </a:solidFill>
              <a:latin typeface="Calibri" pitchFamily="34" charset="0"/>
              <a:cs typeface="Calibri" pitchFamily="34" charset="0"/>
            </a:endParaRPr>
          </a:p>
          <a:p>
            <a:pPr lvl="2"/>
            <a:r>
              <a:rPr lang="en-US" sz="1400" dirty="0" smtClean="0">
                <a:solidFill>
                  <a:schemeClr val="bg2">
                    <a:lumMod val="10000"/>
                  </a:schemeClr>
                </a:solidFill>
                <a:latin typeface="Calibri" pitchFamily="34" charset="0"/>
                <a:cs typeface="Calibri" pitchFamily="34" charset="0"/>
              </a:rPr>
              <a:t>Max </a:t>
            </a:r>
            <a:r>
              <a:rPr lang="en-US" sz="1400" b="1" dirty="0" smtClean="0">
                <a:solidFill>
                  <a:schemeClr val="bg2">
                    <a:lumMod val="10000"/>
                  </a:schemeClr>
                </a:solidFill>
                <a:latin typeface="Calibri" pitchFamily="34" charset="0"/>
                <a:cs typeface="Calibri" pitchFamily="34" charset="0"/>
              </a:rPr>
              <a:t>number of steps </a:t>
            </a:r>
            <a:r>
              <a:rPr lang="en-US" sz="1400" dirty="0" smtClean="0">
                <a:solidFill>
                  <a:schemeClr val="bg2">
                    <a:lumMod val="10000"/>
                  </a:schemeClr>
                </a:solidFill>
                <a:latin typeface="Calibri" pitchFamily="34" charset="0"/>
                <a:cs typeface="Calibri" pitchFamily="34" charset="0"/>
              </a:rPr>
              <a:t>per repetition</a:t>
            </a:r>
          </a:p>
          <a:p>
            <a:pPr lvl="1"/>
            <a:endParaRPr lang="en-US" sz="1700" dirty="0" smtClean="0">
              <a:solidFill>
                <a:schemeClr val="bg2">
                  <a:lumMod val="10000"/>
                </a:schemeClr>
              </a:solidFill>
              <a:latin typeface="Calibri" pitchFamily="34" charset="0"/>
              <a:cs typeface="Calibri" pitchFamily="34" charset="0"/>
            </a:endParaRPr>
          </a:p>
          <a:p>
            <a:pPr lvl="1"/>
            <a:r>
              <a:rPr lang="en-US" sz="1700" dirty="0" smtClean="0">
                <a:solidFill>
                  <a:schemeClr val="bg2">
                    <a:lumMod val="10000"/>
                  </a:schemeClr>
                </a:solidFill>
                <a:latin typeface="Calibri" pitchFamily="34" charset="0"/>
                <a:cs typeface="Calibri" pitchFamily="34" charset="0"/>
              </a:rPr>
              <a:t>Measured error rate as follows</a:t>
            </a:r>
          </a:p>
          <a:p>
            <a:pPr lvl="2"/>
            <a:r>
              <a:rPr lang="en-US" sz="1400" dirty="0" smtClean="0">
                <a:solidFill>
                  <a:schemeClr val="bg2">
                    <a:lumMod val="10000"/>
                  </a:schemeClr>
                </a:solidFill>
                <a:latin typeface="Calibri" pitchFamily="34" charset="0"/>
                <a:cs typeface="Calibri" pitchFamily="34" charset="0"/>
              </a:rPr>
              <a:t>With weights resulting for a specific configuration of the model, </a:t>
            </a:r>
            <a:r>
              <a:rPr lang="en-US" sz="1400" b="1" dirty="0" smtClean="0">
                <a:solidFill>
                  <a:schemeClr val="bg2">
                    <a:lumMod val="10000"/>
                  </a:schemeClr>
                </a:solidFill>
                <a:latin typeface="Calibri" pitchFamily="34" charset="0"/>
                <a:cs typeface="Calibri" pitchFamily="34" charset="0"/>
              </a:rPr>
              <a:t>predict</a:t>
            </a:r>
            <a:r>
              <a:rPr lang="en-US" sz="1400" dirty="0" smtClean="0">
                <a:solidFill>
                  <a:schemeClr val="bg2">
                    <a:lumMod val="10000"/>
                  </a:schemeClr>
                </a:solidFill>
                <a:latin typeface="Calibri" pitchFamily="34" charset="0"/>
                <a:cs typeface="Calibri" pitchFamily="34" charset="0"/>
              </a:rPr>
              <a:t> forward returns with test data</a:t>
            </a:r>
          </a:p>
          <a:p>
            <a:pPr lvl="2"/>
            <a:r>
              <a:rPr lang="en-US" sz="1400" dirty="0" smtClean="0">
                <a:solidFill>
                  <a:schemeClr val="bg2">
                    <a:lumMod val="10000"/>
                  </a:schemeClr>
                </a:solidFill>
                <a:latin typeface="Calibri" pitchFamily="34" charset="0"/>
                <a:cs typeface="Calibri" pitchFamily="34" charset="0"/>
              </a:rPr>
              <a:t>Measure / observe</a:t>
            </a:r>
          </a:p>
          <a:p>
            <a:pPr lvl="3"/>
            <a:r>
              <a:rPr lang="en-US" sz="1200" dirty="0" smtClean="0">
                <a:solidFill>
                  <a:schemeClr val="bg2">
                    <a:lumMod val="10000"/>
                  </a:schemeClr>
                </a:solidFill>
                <a:latin typeface="Calibri" pitchFamily="34" charset="0"/>
                <a:cs typeface="Calibri" pitchFamily="34" charset="0"/>
              </a:rPr>
              <a:t>Error rate and distribution of predictions - &gt; </a:t>
            </a:r>
            <a:r>
              <a:rPr lang="en-US" sz="1200" b="1" dirty="0" smtClean="0">
                <a:solidFill>
                  <a:schemeClr val="bg2">
                    <a:lumMod val="10000"/>
                  </a:schemeClr>
                </a:solidFill>
                <a:latin typeface="Calibri" pitchFamily="34" charset="0"/>
                <a:cs typeface="Calibri" pitchFamily="34" charset="0"/>
              </a:rPr>
              <a:t>Error % = (predicted value – actual value) / actual value</a:t>
            </a:r>
          </a:p>
          <a:p>
            <a:pPr lvl="3"/>
            <a:r>
              <a:rPr lang="en-US" sz="1200" dirty="0" smtClean="0">
                <a:solidFill>
                  <a:schemeClr val="bg2">
                    <a:lumMod val="10000"/>
                  </a:schemeClr>
                </a:solidFill>
                <a:latin typeface="Calibri" pitchFamily="34" charset="0"/>
                <a:cs typeface="Calibri" pitchFamily="34" charset="0"/>
              </a:rPr>
              <a:t>Distribution of predictions - &gt; do these match distribution of </a:t>
            </a:r>
            <a:r>
              <a:rPr lang="en-US" sz="1200" dirty="0" err="1" smtClean="0">
                <a:solidFill>
                  <a:schemeClr val="bg2">
                    <a:lumMod val="10000"/>
                  </a:schemeClr>
                </a:solidFill>
                <a:latin typeface="Calibri" pitchFamily="34" charset="0"/>
                <a:cs typeface="Calibri" pitchFamily="34" charset="0"/>
              </a:rPr>
              <a:t>actuals</a:t>
            </a:r>
            <a:r>
              <a:rPr lang="en-US" sz="1200" dirty="0" smtClean="0">
                <a:solidFill>
                  <a:schemeClr val="bg2">
                    <a:lumMod val="10000"/>
                  </a:schemeClr>
                </a:solidFill>
                <a:latin typeface="Calibri" pitchFamily="34" charset="0"/>
                <a:cs typeface="Calibri" pitchFamily="34" charset="0"/>
              </a:rPr>
              <a:t> in terms of min / max / mean ?</a:t>
            </a:r>
          </a:p>
          <a:p>
            <a:pPr lvl="1"/>
            <a:endParaRPr lang="en-US" sz="1700" dirty="0" smtClean="0">
              <a:solidFill>
                <a:schemeClr val="bg2">
                  <a:lumMod val="10000"/>
                </a:schemeClr>
              </a:solidFill>
              <a:latin typeface="Calibri" pitchFamily="34" charset="0"/>
              <a:cs typeface="Calibri" pitchFamily="34" charset="0"/>
            </a:endParaRPr>
          </a:p>
          <a:p>
            <a:pPr lvl="1"/>
            <a:r>
              <a:rPr lang="en-US" sz="1700" dirty="0" smtClean="0">
                <a:solidFill>
                  <a:schemeClr val="bg2">
                    <a:lumMod val="10000"/>
                  </a:schemeClr>
                </a:solidFill>
                <a:latin typeface="Calibri" pitchFamily="34" charset="0"/>
                <a:cs typeface="Calibri" pitchFamily="34" charset="0"/>
              </a:rPr>
              <a:t>Chose model with average lowest error %</a:t>
            </a:r>
            <a:r>
              <a:rPr lang="en-US" sz="1700" dirty="0" err="1" smtClean="0">
                <a:solidFill>
                  <a:schemeClr val="bg2">
                    <a:lumMod val="10000"/>
                  </a:schemeClr>
                </a:solidFill>
                <a:latin typeface="Calibri" pitchFamily="34" charset="0"/>
                <a:cs typeface="Calibri" pitchFamily="34" charset="0"/>
              </a:rPr>
              <a:t>’s</a:t>
            </a:r>
            <a:r>
              <a:rPr lang="en-US" sz="1700" dirty="0" smtClean="0">
                <a:solidFill>
                  <a:schemeClr val="bg2">
                    <a:lumMod val="10000"/>
                  </a:schemeClr>
                </a:solidFill>
                <a:latin typeface="Calibri" pitchFamily="34" charset="0"/>
                <a:cs typeface="Calibri" pitchFamily="34" charset="0"/>
              </a:rPr>
              <a:t> and prediction distribution closest to actual</a:t>
            </a:r>
          </a:p>
          <a:p>
            <a:pPr lvl="3"/>
            <a:endParaRPr lang="en-US" sz="1200" dirty="0" smtClean="0">
              <a:solidFill>
                <a:schemeClr val="bg2">
                  <a:lumMod val="10000"/>
                </a:schemeClr>
              </a:solidFill>
              <a:latin typeface="Calibri" pitchFamily="34" charset="0"/>
              <a:cs typeface="Calibri" pitchFamily="34" charset="0"/>
            </a:endParaRPr>
          </a:p>
        </p:txBody>
      </p:sp>
      <p:sp>
        <p:nvSpPr>
          <p:cNvPr id="8" name="Title 1"/>
          <p:cNvSpPr>
            <a:spLocks noGrp="1"/>
          </p:cNvSpPr>
          <p:nvPr>
            <p:ph type="title"/>
          </p:nvPr>
        </p:nvSpPr>
        <p:spPr>
          <a:xfrm>
            <a:off x="457200" y="152400"/>
            <a:ext cx="8229600" cy="990600"/>
          </a:xfrm>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Neural Network - Tuning</a:t>
            </a:r>
            <a:endParaRPr lang="en-US" sz="2200" dirty="0">
              <a:solidFill>
                <a:schemeClr val="bg2">
                  <a:lumMod val="1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Neural Network –Tuning Iterations [ Results Next Page ]</a:t>
            </a:r>
            <a:endParaRPr lang="en-US" sz="2200" dirty="0">
              <a:solidFill>
                <a:schemeClr val="bg2">
                  <a:lumMod val="10000"/>
                </a:schemeClr>
              </a:solidFill>
              <a:latin typeface="Calibri" pitchFamily="34" charset="0"/>
              <a:cs typeface="Calibri" pitchFamily="34" charset="0"/>
            </a:endParaRPr>
          </a:p>
        </p:txBody>
      </p:sp>
      <p:graphicFrame>
        <p:nvGraphicFramePr>
          <p:cNvPr id="3" name="Table 2"/>
          <p:cNvGraphicFramePr>
            <a:graphicFrameLocks noGrp="1"/>
          </p:cNvGraphicFramePr>
          <p:nvPr/>
        </p:nvGraphicFramePr>
        <p:xfrm>
          <a:off x="381000" y="1219200"/>
          <a:ext cx="8458200" cy="5110480"/>
        </p:xfrm>
        <a:graphic>
          <a:graphicData uri="http://schemas.openxmlformats.org/drawingml/2006/table">
            <a:tbl>
              <a:tblPr firstRow="1" bandRow="1">
                <a:tableStyleId>{2D5ABB26-0587-4C30-8999-92F81FD0307C}</a:tableStyleId>
              </a:tblPr>
              <a:tblGrid>
                <a:gridCol w="2819400"/>
                <a:gridCol w="2819400"/>
                <a:gridCol w="2819400"/>
              </a:tblGrid>
              <a:tr h="1701800">
                <a:tc>
                  <a:txBody>
                    <a:bodyPr/>
                    <a:lstStyle/>
                    <a:p>
                      <a:pPr algn="l"/>
                      <a:r>
                        <a:rPr lang="en-US" sz="1400" b="1" dirty="0" smtClean="0">
                          <a:latin typeface="Calibri" pitchFamily="34" charset="0"/>
                          <a:cs typeface="Calibri" pitchFamily="34" charset="0"/>
                        </a:rPr>
                        <a:t>Initial Training Run: Baseline</a:t>
                      </a:r>
                    </a:p>
                    <a:p>
                      <a:pPr algn="l"/>
                      <a:endParaRPr lang="en-US" sz="400" b="1"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Train with</a:t>
                      </a:r>
                      <a:r>
                        <a:rPr lang="en-US" sz="1100" b="0" baseline="0" dirty="0" smtClean="0">
                          <a:latin typeface="Calibri" pitchFamily="34" charset="0"/>
                          <a:cs typeface="Calibri" pitchFamily="34" charset="0"/>
                        </a:rPr>
                        <a:t> </a:t>
                      </a:r>
                      <a:r>
                        <a:rPr lang="en-US" sz="1100" b="1" baseline="0" dirty="0" smtClean="0">
                          <a:latin typeface="Calibri" pitchFamily="34" charset="0"/>
                          <a:cs typeface="Calibri" pitchFamily="34" charset="0"/>
                        </a:rPr>
                        <a:t>end of month </a:t>
                      </a:r>
                      <a:r>
                        <a:rPr lang="en-US" sz="1100" b="0" baseline="0" dirty="0" smtClean="0">
                          <a:latin typeface="Calibri" pitchFamily="34" charset="0"/>
                          <a:cs typeface="Calibri" pitchFamily="34" charset="0"/>
                        </a:rPr>
                        <a:t>data (</a:t>
                      </a:r>
                      <a:r>
                        <a:rPr lang="en-US" sz="1100" b="1" baseline="0" dirty="0" smtClean="0">
                          <a:latin typeface="Calibri" pitchFamily="34" charset="0"/>
                          <a:cs typeface="Calibri" pitchFamily="34" charset="0"/>
                        </a:rPr>
                        <a:t>241</a:t>
                      </a:r>
                      <a:r>
                        <a:rPr lang="en-US" sz="1100" b="0" baseline="0" dirty="0" smtClean="0">
                          <a:latin typeface="Calibri" pitchFamily="34" charset="0"/>
                          <a:cs typeface="Calibri" pitchFamily="34" charset="0"/>
                        </a:rPr>
                        <a:t>)</a:t>
                      </a:r>
                      <a:endParaRPr lang="en-US" sz="1100" b="0"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Cover </a:t>
                      </a:r>
                      <a:r>
                        <a:rPr kumimoji="0" lang="en-US" sz="1100" b="1" kern="1200" dirty="0" smtClean="0">
                          <a:solidFill>
                            <a:schemeClr val="tx1"/>
                          </a:solidFill>
                          <a:latin typeface="Calibri" pitchFamily="34" charset="0"/>
                          <a:ea typeface="+mn-ea"/>
                          <a:cs typeface="Calibri" pitchFamily="34" charset="0"/>
                        </a:rPr>
                        <a:t>‘99 to ‘13 </a:t>
                      </a:r>
                      <a:r>
                        <a:rPr kumimoji="0" lang="en-US" sz="1100" b="0" kern="1200" dirty="0" smtClean="0">
                          <a:solidFill>
                            <a:schemeClr val="tx1"/>
                          </a:solidFill>
                          <a:latin typeface="Calibri" pitchFamily="34" charset="0"/>
                          <a:ea typeface="+mn-ea"/>
                          <a:cs typeface="Calibri" pitchFamily="34" charset="0"/>
                        </a:rPr>
                        <a:t>(age </a:t>
                      </a:r>
                      <a:r>
                        <a:rPr lang="en-US" sz="1100" b="0" dirty="0" smtClean="0">
                          <a:latin typeface="Calibri" pitchFamily="34" charset="0"/>
                          <a:cs typeface="Calibri" pitchFamily="34" charset="0"/>
                        </a:rPr>
                        <a:t>of turbulence)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Target : Expected Return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Repetitions: </a:t>
                      </a:r>
                      <a:r>
                        <a:rPr kumimoji="0" lang="en-US" sz="1100" b="1" kern="1200" dirty="0" smtClean="0">
                          <a:solidFill>
                            <a:schemeClr val="tx1"/>
                          </a:solidFill>
                          <a:latin typeface="Calibri" pitchFamily="34" charset="0"/>
                          <a:ea typeface="+mn-ea"/>
                          <a:cs typeface="Calibri" pitchFamily="34" charset="0"/>
                        </a:rPr>
                        <a:t>One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Max steps: </a:t>
                      </a:r>
                      <a:r>
                        <a:rPr kumimoji="0" lang="en-US" sz="1100" b="1" kern="1200" dirty="0" smtClean="0">
                          <a:solidFill>
                            <a:schemeClr val="tx1"/>
                          </a:solidFill>
                          <a:latin typeface="Calibri" pitchFamily="34" charset="0"/>
                          <a:ea typeface="+mn-ea"/>
                          <a:cs typeface="Calibri" pitchFamily="34" charset="0"/>
                        </a:rPr>
                        <a:t>10,000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Hidden Layer:  </a:t>
                      </a:r>
                      <a:r>
                        <a:rPr lang="en-US" sz="1100" b="1" dirty="0" smtClean="0">
                          <a:latin typeface="Calibri" pitchFamily="34" charset="0"/>
                          <a:cs typeface="Calibri" pitchFamily="34" charset="0"/>
                        </a:rPr>
                        <a:t>4 nodes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smtClean="0">
                          <a:latin typeface="Calibri" pitchFamily="34" charset="0"/>
                          <a:cs typeface="Calibri" pitchFamily="34" charset="0"/>
                        </a:rPr>
                        <a:t>NOTE</a:t>
                      </a:r>
                      <a:r>
                        <a:rPr lang="en-US" sz="1100" b="0" dirty="0" smtClean="0">
                          <a:latin typeface="Calibri" pitchFamily="34" charset="0"/>
                          <a:cs typeface="Calibri" pitchFamily="34" charset="0"/>
                        </a:rPr>
                        <a:t>: </a:t>
                      </a:r>
                      <a:r>
                        <a:rPr lang="en-US" sz="1100" b="1" dirty="0" smtClean="0">
                          <a:solidFill>
                            <a:srgbClr val="00B0F0"/>
                          </a:solidFill>
                          <a:latin typeface="Calibri" pitchFamily="34" charset="0"/>
                          <a:cs typeface="Calibri" pitchFamily="34" charset="0"/>
                        </a:rPr>
                        <a:t>baseline</a:t>
                      </a:r>
                      <a:r>
                        <a:rPr lang="en-US" sz="1100" b="0" baseline="0" dirty="0" smtClean="0">
                          <a:latin typeface="Calibri" pitchFamily="34" charset="0"/>
                          <a:cs typeface="Calibri" pitchFamily="34" charset="0"/>
                        </a:rPr>
                        <a:t> training run</a:t>
                      </a:r>
                      <a:endParaRPr lang="en-US" sz="1100" b="1" baseline="0" dirty="0" smtClean="0">
                        <a:solidFill>
                          <a:srgbClr val="00B050"/>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050" b="1" dirty="0" smtClean="0">
                        <a:solidFill>
                          <a:srgbClr val="00B050"/>
                        </a:solidFill>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lang="en-US" sz="1400" b="1" dirty="0" smtClean="0">
                          <a:latin typeface="Calibri" pitchFamily="34" charset="0"/>
                          <a:cs typeface="Calibri" pitchFamily="34" charset="0"/>
                        </a:rPr>
                        <a:t>Testing and Iteration: A</a:t>
                      </a:r>
                    </a:p>
                    <a:p>
                      <a:pPr algn="l"/>
                      <a:endParaRPr lang="en-US" sz="400" b="1"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Train with</a:t>
                      </a:r>
                      <a:r>
                        <a:rPr lang="en-US" sz="1100" b="0" baseline="0" dirty="0" smtClean="0">
                          <a:latin typeface="Calibri" pitchFamily="34" charset="0"/>
                          <a:cs typeface="Calibri" pitchFamily="34" charset="0"/>
                        </a:rPr>
                        <a:t> </a:t>
                      </a:r>
                      <a:r>
                        <a:rPr lang="en-US" sz="1100" b="1" baseline="0" dirty="0" smtClean="0">
                          <a:latin typeface="Calibri" pitchFamily="34" charset="0"/>
                          <a:cs typeface="Calibri" pitchFamily="34" charset="0"/>
                        </a:rPr>
                        <a:t>daily </a:t>
                      </a:r>
                      <a:r>
                        <a:rPr lang="en-US" sz="1100" b="0" baseline="0" dirty="0" smtClean="0">
                          <a:latin typeface="Calibri" pitchFamily="34" charset="0"/>
                          <a:cs typeface="Calibri" pitchFamily="34" charset="0"/>
                        </a:rPr>
                        <a:t>data (</a:t>
                      </a:r>
                      <a:r>
                        <a:rPr lang="en-US" sz="1100" b="1" baseline="0" dirty="0" smtClean="0">
                          <a:latin typeface="Calibri" pitchFamily="34" charset="0"/>
                          <a:cs typeface="Calibri" pitchFamily="34" charset="0"/>
                        </a:rPr>
                        <a:t>801</a:t>
                      </a:r>
                      <a:r>
                        <a:rPr lang="en-US" sz="1100" b="0" baseline="0" dirty="0" smtClean="0">
                          <a:latin typeface="Calibri" pitchFamily="34" charset="0"/>
                          <a:cs typeface="Calibri" pitchFamily="34" charset="0"/>
                        </a:rPr>
                        <a:t>)</a:t>
                      </a:r>
                      <a:endParaRPr lang="en-US" sz="1100" b="0"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Cover </a:t>
                      </a:r>
                      <a:r>
                        <a:rPr kumimoji="0" lang="en-US" sz="1100" b="1" kern="1200" dirty="0" smtClean="0">
                          <a:solidFill>
                            <a:schemeClr val="tx1"/>
                          </a:solidFill>
                          <a:latin typeface="Calibri" pitchFamily="34" charset="0"/>
                          <a:ea typeface="+mn-ea"/>
                          <a:cs typeface="Calibri" pitchFamily="34" charset="0"/>
                        </a:rPr>
                        <a:t>’10 to ‘13 </a:t>
                      </a:r>
                      <a:r>
                        <a:rPr kumimoji="0" lang="en-US" sz="1100" b="0" kern="1200" dirty="0" smtClean="0">
                          <a:solidFill>
                            <a:schemeClr val="tx1"/>
                          </a:solidFill>
                          <a:latin typeface="Calibri" pitchFamily="34" charset="0"/>
                          <a:ea typeface="+mn-ea"/>
                          <a:cs typeface="Calibri" pitchFamily="34" charset="0"/>
                        </a:rPr>
                        <a:t>(</a:t>
                      </a:r>
                      <a:r>
                        <a:rPr kumimoji="0" lang="en-US" sz="1100" b="1" kern="1200" dirty="0" smtClean="0">
                          <a:solidFill>
                            <a:srgbClr val="00B0F0"/>
                          </a:solidFill>
                          <a:latin typeface="Calibri" pitchFamily="34" charset="0"/>
                          <a:ea typeface="+mn-ea"/>
                          <a:cs typeface="Calibri" pitchFamily="34" charset="0"/>
                        </a:rPr>
                        <a:t>post crisis bull market</a:t>
                      </a:r>
                      <a:r>
                        <a:rPr lang="en-US" sz="1100" b="0" dirty="0" smtClean="0">
                          <a:latin typeface="Calibri" pitchFamily="34" charset="0"/>
                          <a:cs typeface="Calibri" pitchFamily="34" charset="0"/>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Target : Expected Return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Repetitions: </a:t>
                      </a:r>
                      <a:r>
                        <a:rPr kumimoji="0" lang="en-US" sz="1100" b="1" kern="1200" dirty="0" smtClean="0">
                          <a:solidFill>
                            <a:schemeClr val="tx1"/>
                          </a:solidFill>
                          <a:latin typeface="Calibri" pitchFamily="34" charset="0"/>
                          <a:ea typeface="+mn-ea"/>
                          <a:cs typeface="Calibri" pitchFamily="34" charset="0"/>
                        </a:rPr>
                        <a:t>Five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Max steps: </a:t>
                      </a:r>
                      <a:r>
                        <a:rPr kumimoji="0" lang="en-US" sz="1100" b="1" kern="1200" dirty="0" smtClean="0">
                          <a:solidFill>
                            <a:schemeClr val="tx1"/>
                          </a:solidFill>
                          <a:latin typeface="Calibri" pitchFamily="34" charset="0"/>
                          <a:ea typeface="+mn-ea"/>
                          <a:cs typeface="Calibri" pitchFamily="34" charset="0"/>
                        </a:rPr>
                        <a:t>20,000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Hidden Layer:  </a:t>
                      </a:r>
                      <a:r>
                        <a:rPr lang="en-US" sz="1100" b="1" dirty="0" smtClean="0">
                          <a:latin typeface="Calibri" pitchFamily="34" charset="0"/>
                          <a:cs typeface="Calibri" pitchFamily="34" charset="0"/>
                        </a:rPr>
                        <a:t>4 nodes</a:t>
                      </a:r>
                    </a:p>
                    <a:p>
                      <a:pPr marL="57150" marR="0" indent="-571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smtClean="0">
                          <a:latin typeface="Calibri" pitchFamily="34" charset="0"/>
                          <a:cs typeface="Calibri" pitchFamily="34" charset="0"/>
                        </a:rPr>
                        <a:t>NOTE</a:t>
                      </a:r>
                      <a:r>
                        <a:rPr lang="en-US" sz="1100" b="0" dirty="0" smtClean="0">
                          <a:latin typeface="Calibri" pitchFamily="34" charset="0"/>
                          <a:cs typeface="Calibri" pitchFamily="34" charset="0"/>
                        </a:rPr>
                        <a:t>: more </a:t>
                      </a:r>
                      <a:r>
                        <a:rPr lang="en-US" sz="1100" b="1" baseline="0" dirty="0" smtClean="0">
                          <a:solidFill>
                            <a:srgbClr val="00B0F0"/>
                          </a:solidFill>
                          <a:latin typeface="Calibri" pitchFamily="34" charset="0"/>
                          <a:cs typeface="Calibri" pitchFamily="34" charset="0"/>
                        </a:rPr>
                        <a:t>targeted time period; larger training data set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lang="en-US" sz="1400" b="1" dirty="0" smtClean="0">
                          <a:latin typeface="Calibri" pitchFamily="34" charset="0"/>
                          <a:cs typeface="Calibri" pitchFamily="34" charset="0"/>
                        </a:rPr>
                        <a:t>Initial Training Run: B</a:t>
                      </a:r>
                    </a:p>
                    <a:p>
                      <a:pPr algn="l"/>
                      <a:endParaRPr lang="en-US" sz="400" b="1"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Train with</a:t>
                      </a:r>
                      <a:r>
                        <a:rPr lang="en-US" sz="1100" b="0" baseline="0" dirty="0" smtClean="0">
                          <a:latin typeface="Calibri" pitchFamily="34" charset="0"/>
                          <a:cs typeface="Calibri" pitchFamily="34" charset="0"/>
                        </a:rPr>
                        <a:t> </a:t>
                      </a:r>
                      <a:r>
                        <a:rPr lang="en-US" sz="1100" b="1" baseline="0" dirty="0" smtClean="0">
                          <a:latin typeface="Calibri" pitchFamily="34" charset="0"/>
                          <a:cs typeface="Calibri" pitchFamily="34" charset="0"/>
                        </a:rPr>
                        <a:t>daily </a:t>
                      </a:r>
                      <a:r>
                        <a:rPr lang="en-US" sz="1100" b="0" baseline="0" dirty="0" smtClean="0">
                          <a:latin typeface="Calibri" pitchFamily="34" charset="0"/>
                          <a:cs typeface="Calibri" pitchFamily="34" charset="0"/>
                        </a:rPr>
                        <a:t>data (</a:t>
                      </a:r>
                      <a:r>
                        <a:rPr lang="en-US" sz="1100" b="1" baseline="0" dirty="0" smtClean="0">
                          <a:latin typeface="Calibri" pitchFamily="34" charset="0"/>
                          <a:cs typeface="Calibri" pitchFamily="34" charset="0"/>
                        </a:rPr>
                        <a:t>801</a:t>
                      </a:r>
                      <a:r>
                        <a:rPr lang="en-US" sz="1100" b="0" baseline="0" dirty="0" smtClean="0">
                          <a:latin typeface="Calibri" pitchFamily="34" charset="0"/>
                          <a:cs typeface="Calibri" pitchFamily="34" charset="0"/>
                        </a:rPr>
                        <a:t>)</a:t>
                      </a:r>
                      <a:endParaRPr lang="en-US" sz="1100" b="0"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Cover </a:t>
                      </a:r>
                      <a:r>
                        <a:rPr kumimoji="0" lang="en-US" sz="1100" b="1" kern="1200" dirty="0" smtClean="0">
                          <a:solidFill>
                            <a:schemeClr val="tx1"/>
                          </a:solidFill>
                          <a:latin typeface="Calibri" pitchFamily="34" charset="0"/>
                          <a:ea typeface="+mn-ea"/>
                          <a:cs typeface="Calibri" pitchFamily="34" charset="0"/>
                        </a:rPr>
                        <a:t>’10 to ‘13 </a:t>
                      </a:r>
                      <a:r>
                        <a:rPr kumimoji="0" lang="en-US" sz="1100" b="0" kern="1200" dirty="0" smtClean="0">
                          <a:solidFill>
                            <a:schemeClr val="tx1"/>
                          </a:solidFill>
                          <a:latin typeface="Calibri" pitchFamily="34" charset="0"/>
                          <a:ea typeface="+mn-ea"/>
                          <a:cs typeface="Calibri" pitchFamily="34" charset="0"/>
                        </a:rPr>
                        <a:t>(post crisis bull market</a:t>
                      </a:r>
                      <a:r>
                        <a:rPr lang="en-US" sz="1100" b="0" dirty="0" smtClean="0">
                          <a:latin typeface="Calibri" pitchFamily="34" charset="0"/>
                          <a:cs typeface="Calibri" pitchFamily="34" charset="0"/>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Target : Expected Return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Repetitions: </a:t>
                      </a:r>
                      <a:r>
                        <a:rPr kumimoji="0" lang="en-US" sz="1100" b="1" kern="1200" dirty="0" smtClean="0">
                          <a:solidFill>
                            <a:schemeClr val="tx1"/>
                          </a:solidFill>
                          <a:latin typeface="Calibri" pitchFamily="34" charset="0"/>
                          <a:ea typeface="+mn-ea"/>
                          <a:cs typeface="Calibri" pitchFamily="34" charset="0"/>
                        </a:rPr>
                        <a:t>Five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Max steps: </a:t>
                      </a:r>
                      <a:r>
                        <a:rPr kumimoji="0" lang="en-US" sz="1100" b="1" kern="1200" dirty="0" smtClean="0">
                          <a:solidFill>
                            <a:schemeClr val="tx1"/>
                          </a:solidFill>
                          <a:latin typeface="Calibri" pitchFamily="34" charset="0"/>
                          <a:ea typeface="+mn-ea"/>
                          <a:cs typeface="Calibri" pitchFamily="34" charset="0"/>
                        </a:rPr>
                        <a:t>20,000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Hidden Layer:  </a:t>
                      </a:r>
                      <a:r>
                        <a:rPr lang="en-US" sz="1100" b="1" dirty="0" smtClean="0">
                          <a:solidFill>
                            <a:srgbClr val="00B0F0"/>
                          </a:solidFill>
                          <a:latin typeface="Calibri" pitchFamily="34" charset="0"/>
                          <a:cs typeface="Calibri" pitchFamily="34" charset="0"/>
                        </a:rPr>
                        <a:t>2 nodes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smtClean="0">
                          <a:latin typeface="Calibri" pitchFamily="34" charset="0"/>
                          <a:cs typeface="Calibri" pitchFamily="34" charset="0"/>
                        </a:rPr>
                        <a:t>NOTE</a:t>
                      </a:r>
                      <a:r>
                        <a:rPr lang="en-US" sz="1100" b="0" dirty="0" smtClean="0">
                          <a:latin typeface="Calibri" pitchFamily="34" charset="0"/>
                          <a:cs typeface="Calibri" pitchFamily="34" charset="0"/>
                        </a:rPr>
                        <a:t>: </a:t>
                      </a:r>
                      <a:r>
                        <a:rPr kumimoji="0" lang="en-US" sz="1100" b="1" kern="1200" baseline="0" dirty="0" smtClean="0">
                          <a:solidFill>
                            <a:srgbClr val="00B0F0"/>
                          </a:solidFill>
                          <a:latin typeface="Calibri" pitchFamily="34" charset="0"/>
                          <a:ea typeface="+mn-ea"/>
                          <a:cs typeface="Calibri" pitchFamily="34" charset="0"/>
                        </a:rPr>
                        <a:t>simpler</a:t>
                      </a:r>
                      <a:r>
                        <a:rPr lang="en-US" sz="1100" b="0" baseline="0" dirty="0" smtClean="0">
                          <a:latin typeface="Calibri" pitchFamily="34" charset="0"/>
                          <a:cs typeface="Calibri" pitchFamily="34" charset="0"/>
                        </a:rPr>
                        <a:t> </a:t>
                      </a:r>
                      <a:r>
                        <a:rPr lang="en-US" sz="1100" b="1" baseline="0" dirty="0" smtClean="0">
                          <a:solidFill>
                            <a:srgbClr val="00B0F0"/>
                          </a:solidFill>
                          <a:latin typeface="Calibri" pitchFamily="34" charset="0"/>
                          <a:cs typeface="Calibri" pitchFamily="34" charset="0"/>
                        </a:rPr>
                        <a:t>hidden layer</a:t>
                      </a:r>
                      <a:endParaRPr lang="en-US" sz="1100" b="1" baseline="0" dirty="0" smtClean="0">
                        <a:solidFill>
                          <a:srgbClr val="00B050"/>
                        </a:solidFill>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701800">
                <a:tc>
                  <a:txBody>
                    <a:bodyPr/>
                    <a:lstStyle/>
                    <a:p>
                      <a:pPr algn="l"/>
                      <a:r>
                        <a:rPr lang="en-US" sz="1400" b="1" dirty="0" smtClean="0">
                          <a:latin typeface="Calibri" pitchFamily="34" charset="0"/>
                          <a:cs typeface="Calibri" pitchFamily="34" charset="0"/>
                        </a:rPr>
                        <a:t>Testing and Iteration: C</a:t>
                      </a:r>
                    </a:p>
                    <a:p>
                      <a:pPr algn="l"/>
                      <a:endParaRPr lang="en-US" sz="400" b="1"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Train with</a:t>
                      </a:r>
                      <a:r>
                        <a:rPr lang="en-US" sz="1100" b="0" baseline="0" dirty="0" smtClean="0">
                          <a:latin typeface="Calibri" pitchFamily="34" charset="0"/>
                          <a:cs typeface="Calibri" pitchFamily="34" charset="0"/>
                        </a:rPr>
                        <a:t> </a:t>
                      </a:r>
                      <a:r>
                        <a:rPr lang="en-US" sz="1100" b="1" baseline="0" dirty="0" smtClean="0">
                          <a:latin typeface="Calibri" pitchFamily="34" charset="0"/>
                          <a:cs typeface="Calibri" pitchFamily="34" charset="0"/>
                        </a:rPr>
                        <a:t>daily </a:t>
                      </a:r>
                      <a:r>
                        <a:rPr lang="en-US" sz="1100" b="0" baseline="0" dirty="0" smtClean="0">
                          <a:latin typeface="Calibri" pitchFamily="34" charset="0"/>
                          <a:cs typeface="Calibri" pitchFamily="34" charset="0"/>
                        </a:rPr>
                        <a:t>data (</a:t>
                      </a:r>
                      <a:r>
                        <a:rPr lang="en-US" sz="1100" b="1" baseline="0" dirty="0" smtClean="0">
                          <a:latin typeface="Calibri" pitchFamily="34" charset="0"/>
                          <a:cs typeface="Calibri" pitchFamily="34" charset="0"/>
                        </a:rPr>
                        <a:t>801</a:t>
                      </a:r>
                      <a:r>
                        <a:rPr lang="en-US" sz="1100" b="0" baseline="0" dirty="0" smtClean="0">
                          <a:latin typeface="Calibri" pitchFamily="34" charset="0"/>
                          <a:cs typeface="Calibri" pitchFamily="34" charset="0"/>
                        </a:rPr>
                        <a:t>)</a:t>
                      </a:r>
                      <a:endParaRPr lang="en-US" sz="1100" b="0"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Cover </a:t>
                      </a:r>
                      <a:r>
                        <a:rPr kumimoji="0" lang="en-US" sz="1100" b="1" kern="1200" dirty="0" smtClean="0">
                          <a:solidFill>
                            <a:schemeClr val="tx1"/>
                          </a:solidFill>
                          <a:latin typeface="Calibri" pitchFamily="34" charset="0"/>
                          <a:ea typeface="+mn-ea"/>
                          <a:cs typeface="Calibri" pitchFamily="34" charset="0"/>
                        </a:rPr>
                        <a:t>’10 to ‘13 </a:t>
                      </a:r>
                      <a:r>
                        <a:rPr kumimoji="0" lang="en-US" sz="1100" b="0" kern="1200" dirty="0" smtClean="0">
                          <a:solidFill>
                            <a:schemeClr val="tx1"/>
                          </a:solidFill>
                          <a:latin typeface="Calibri" pitchFamily="34" charset="0"/>
                          <a:ea typeface="+mn-ea"/>
                          <a:cs typeface="Calibri" pitchFamily="34" charset="0"/>
                        </a:rPr>
                        <a:t>(post crisis bull market</a:t>
                      </a:r>
                      <a:r>
                        <a:rPr lang="en-US" sz="1100" b="0" dirty="0" smtClean="0">
                          <a:latin typeface="Calibri" pitchFamily="34" charset="0"/>
                          <a:cs typeface="Calibri" pitchFamily="34" charset="0"/>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Target : Expected Return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Repetitions: </a:t>
                      </a:r>
                      <a:r>
                        <a:rPr kumimoji="0" lang="en-US" sz="1100" b="1" kern="1200" dirty="0" smtClean="0">
                          <a:solidFill>
                            <a:schemeClr val="tx1"/>
                          </a:solidFill>
                          <a:latin typeface="Calibri" pitchFamily="34" charset="0"/>
                          <a:ea typeface="+mn-ea"/>
                          <a:cs typeface="Calibri" pitchFamily="34" charset="0"/>
                        </a:rPr>
                        <a:t>Six</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Max steps: </a:t>
                      </a:r>
                      <a:r>
                        <a:rPr kumimoji="0" lang="en-US" sz="1100" b="1" kern="1200" dirty="0" smtClean="0">
                          <a:solidFill>
                            <a:schemeClr val="tx1"/>
                          </a:solidFill>
                          <a:latin typeface="Calibri" pitchFamily="34" charset="0"/>
                          <a:ea typeface="+mn-ea"/>
                          <a:cs typeface="Calibri" pitchFamily="34" charset="0"/>
                        </a:rPr>
                        <a:t>20,000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Hidden Layer:  </a:t>
                      </a:r>
                      <a:r>
                        <a:rPr lang="en-US" sz="1100" b="1" dirty="0" smtClean="0">
                          <a:solidFill>
                            <a:srgbClr val="00B0F0"/>
                          </a:solidFill>
                          <a:latin typeface="Calibri" pitchFamily="34" charset="0"/>
                          <a:cs typeface="Calibri" pitchFamily="34" charset="0"/>
                        </a:rPr>
                        <a:t>5</a:t>
                      </a:r>
                      <a:r>
                        <a:rPr lang="en-US" sz="1100" b="1" dirty="0" smtClean="0">
                          <a:latin typeface="Calibri" pitchFamily="34" charset="0"/>
                          <a:cs typeface="Calibri" pitchFamily="34" charset="0"/>
                        </a:rPr>
                        <a:t> nodes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smtClean="0">
                          <a:latin typeface="Calibri" pitchFamily="34" charset="0"/>
                          <a:cs typeface="Calibri" pitchFamily="34" charset="0"/>
                        </a:rPr>
                        <a:t>NOTE</a:t>
                      </a:r>
                      <a:r>
                        <a:rPr lang="en-US" sz="1100" b="0" dirty="0" smtClean="0">
                          <a:latin typeface="Calibri" pitchFamily="34" charset="0"/>
                          <a:cs typeface="Calibri" pitchFamily="34" charset="0"/>
                        </a:rPr>
                        <a:t>: </a:t>
                      </a:r>
                      <a:r>
                        <a:rPr kumimoji="0" lang="en-US" sz="1100" b="1" kern="1200" baseline="0" dirty="0" smtClean="0">
                          <a:solidFill>
                            <a:srgbClr val="00B0F0"/>
                          </a:solidFill>
                          <a:latin typeface="Calibri" pitchFamily="34" charset="0"/>
                          <a:ea typeface="+mn-ea"/>
                          <a:cs typeface="Calibri" pitchFamily="34" charset="0"/>
                        </a:rPr>
                        <a:t>more complex </a:t>
                      </a:r>
                      <a:r>
                        <a:rPr lang="en-US" sz="1100" b="1" baseline="0" dirty="0" smtClean="0">
                          <a:solidFill>
                            <a:srgbClr val="00B0F0"/>
                          </a:solidFill>
                          <a:latin typeface="Calibri" pitchFamily="34" charset="0"/>
                          <a:cs typeface="Calibri" pitchFamily="34" charset="0"/>
                        </a:rPr>
                        <a:t>hidden layer</a:t>
                      </a:r>
                      <a:endParaRPr lang="en-US" sz="1100" b="1" baseline="0" dirty="0" smtClean="0">
                        <a:solidFill>
                          <a:srgbClr val="00B050"/>
                        </a:solidFill>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lang="en-US" sz="1400" b="1" dirty="0" smtClean="0">
                          <a:latin typeface="Calibri" pitchFamily="34" charset="0"/>
                          <a:cs typeface="Calibri" pitchFamily="34" charset="0"/>
                        </a:rPr>
                        <a:t>Testing and Iteration: D</a:t>
                      </a:r>
                    </a:p>
                    <a:p>
                      <a:pPr algn="l"/>
                      <a:endParaRPr lang="en-US" sz="400" b="1"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Train with</a:t>
                      </a:r>
                      <a:r>
                        <a:rPr lang="en-US" sz="1100" b="0" baseline="0" dirty="0" smtClean="0">
                          <a:latin typeface="Calibri" pitchFamily="34" charset="0"/>
                          <a:cs typeface="Calibri" pitchFamily="34" charset="0"/>
                        </a:rPr>
                        <a:t> </a:t>
                      </a:r>
                      <a:r>
                        <a:rPr lang="en-US" sz="1100" b="1" baseline="0" dirty="0" smtClean="0">
                          <a:latin typeface="Calibri" pitchFamily="34" charset="0"/>
                          <a:cs typeface="Calibri" pitchFamily="34" charset="0"/>
                        </a:rPr>
                        <a:t>daily </a:t>
                      </a:r>
                      <a:r>
                        <a:rPr lang="en-US" sz="1100" b="0" baseline="0" dirty="0" smtClean="0">
                          <a:latin typeface="Calibri" pitchFamily="34" charset="0"/>
                          <a:cs typeface="Calibri" pitchFamily="34" charset="0"/>
                        </a:rPr>
                        <a:t>data (</a:t>
                      </a:r>
                      <a:r>
                        <a:rPr lang="en-US" sz="1100" b="1" baseline="0" dirty="0" smtClean="0">
                          <a:latin typeface="Calibri" pitchFamily="34" charset="0"/>
                          <a:cs typeface="Calibri" pitchFamily="34" charset="0"/>
                        </a:rPr>
                        <a:t>801</a:t>
                      </a:r>
                      <a:r>
                        <a:rPr lang="en-US" sz="1100" b="0" baseline="0" dirty="0" smtClean="0">
                          <a:latin typeface="Calibri" pitchFamily="34" charset="0"/>
                          <a:cs typeface="Calibri" pitchFamily="34" charset="0"/>
                        </a:rPr>
                        <a:t>)</a:t>
                      </a:r>
                      <a:endParaRPr lang="en-US" sz="1100" b="0"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Cover </a:t>
                      </a:r>
                      <a:r>
                        <a:rPr kumimoji="0" lang="en-US" sz="1100" b="1" kern="1200" dirty="0" smtClean="0">
                          <a:solidFill>
                            <a:schemeClr val="tx1"/>
                          </a:solidFill>
                          <a:latin typeface="Calibri" pitchFamily="34" charset="0"/>
                          <a:ea typeface="+mn-ea"/>
                          <a:cs typeface="Calibri" pitchFamily="34" charset="0"/>
                        </a:rPr>
                        <a:t>’10 to ‘13 </a:t>
                      </a:r>
                      <a:r>
                        <a:rPr kumimoji="0" lang="en-US" sz="1100" b="0" kern="1200" dirty="0" smtClean="0">
                          <a:solidFill>
                            <a:schemeClr val="tx1"/>
                          </a:solidFill>
                          <a:latin typeface="Calibri" pitchFamily="34" charset="0"/>
                          <a:ea typeface="+mn-ea"/>
                          <a:cs typeface="Calibri" pitchFamily="34" charset="0"/>
                        </a:rPr>
                        <a:t>(post crisis bull market</a:t>
                      </a:r>
                      <a:r>
                        <a:rPr lang="en-US" sz="1100" b="0" dirty="0" smtClean="0">
                          <a:latin typeface="Calibri" pitchFamily="34" charset="0"/>
                          <a:cs typeface="Calibri" pitchFamily="34" charset="0"/>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Target : Expected Return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Repetitions: </a:t>
                      </a:r>
                      <a:r>
                        <a:rPr kumimoji="0" lang="en-US" sz="1100" b="1" kern="1200" dirty="0" smtClean="0">
                          <a:solidFill>
                            <a:srgbClr val="00B0F0"/>
                          </a:solidFill>
                          <a:latin typeface="Calibri" pitchFamily="34" charset="0"/>
                          <a:ea typeface="+mn-ea"/>
                          <a:cs typeface="Calibri" pitchFamily="34" charset="0"/>
                        </a:rPr>
                        <a:t>Five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Max steps: </a:t>
                      </a:r>
                      <a:r>
                        <a:rPr kumimoji="0" lang="en-US" sz="1100" b="1" kern="1200" dirty="0" smtClean="0">
                          <a:solidFill>
                            <a:srgbClr val="00B0F0"/>
                          </a:solidFill>
                          <a:latin typeface="Calibri" pitchFamily="34" charset="0"/>
                          <a:ea typeface="+mn-ea"/>
                          <a:cs typeface="Calibri" pitchFamily="34" charset="0"/>
                        </a:rPr>
                        <a:t>40,000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Hidden Layer:  </a:t>
                      </a:r>
                      <a:r>
                        <a:rPr lang="en-US" sz="1100" b="1" dirty="0" smtClean="0">
                          <a:solidFill>
                            <a:srgbClr val="00B0F0"/>
                          </a:solidFill>
                          <a:latin typeface="Calibri" pitchFamily="34" charset="0"/>
                          <a:cs typeface="Calibri" pitchFamily="34" charset="0"/>
                        </a:rPr>
                        <a:t>6</a:t>
                      </a:r>
                      <a:r>
                        <a:rPr lang="en-US" sz="1100" b="1" dirty="0" smtClean="0">
                          <a:latin typeface="Calibri" pitchFamily="34" charset="0"/>
                          <a:cs typeface="Calibri" pitchFamily="34" charset="0"/>
                        </a:rPr>
                        <a:t> nodes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smtClean="0">
                          <a:latin typeface="Calibri" pitchFamily="34" charset="0"/>
                          <a:cs typeface="Calibri" pitchFamily="34" charset="0"/>
                        </a:rPr>
                        <a:t>NOTE</a:t>
                      </a:r>
                      <a:r>
                        <a:rPr lang="en-US" sz="1100" b="0" dirty="0" smtClean="0">
                          <a:latin typeface="Calibri" pitchFamily="34" charset="0"/>
                          <a:cs typeface="Calibri" pitchFamily="34" charset="0"/>
                        </a:rPr>
                        <a:t>: </a:t>
                      </a:r>
                      <a:r>
                        <a:rPr kumimoji="0" lang="en-US" sz="1100" b="1" kern="1200" baseline="0" dirty="0" smtClean="0">
                          <a:solidFill>
                            <a:srgbClr val="00B0F0"/>
                          </a:solidFill>
                          <a:latin typeface="Calibri" pitchFamily="34" charset="0"/>
                          <a:ea typeface="+mn-ea"/>
                          <a:cs typeface="Calibri" pitchFamily="34" charset="0"/>
                        </a:rPr>
                        <a:t>more complex </a:t>
                      </a:r>
                      <a:r>
                        <a:rPr lang="en-US" sz="1100" b="1" baseline="0" dirty="0" smtClean="0">
                          <a:solidFill>
                            <a:srgbClr val="00B0F0"/>
                          </a:solidFill>
                          <a:latin typeface="Calibri" pitchFamily="34" charset="0"/>
                          <a:cs typeface="Calibri" pitchFamily="34" charset="0"/>
                        </a:rPr>
                        <a:t>hidden layer</a:t>
                      </a:r>
                      <a:endParaRPr lang="en-US" sz="1100" b="1" baseline="0" dirty="0" smtClean="0">
                        <a:solidFill>
                          <a:srgbClr val="00B050"/>
                        </a:solidFill>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lang="en-US" sz="1400" b="1" dirty="0" smtClean="0">
                          <a:latin typeface="Calibri" pitchFamily="34" charset="0"/>
                          <a:cs typeface="Calibri" pitchFamily="34" charset="0"/>
                        </a:rPr>
                        <a:t>Testing and Iteration: E</a:t>
                      </a:r>
                    </a:p>
                    <a:p>
                      <a:pPr algn="l"/>
                      <a:endParaRPr lang="en-US" sz="400" b="1"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Train with</a:t>
                      </a:r>
                      <a:r>
                        <a:rPr lang="en-US" sz="1100" b="0" baseline="0" dirty="0" smtClean="0">
                          <a:latin typeface="Calibri" pitchFamily="34" charset="0"/>
                          <a:cs typeface="Calibri" pitchFamily="34" charset="0"/>
                        </a:rPr>
                        <a:t> </a:t>
                      </a:r>
                      <a:r>
                        <a:rPr lang="en-US" sz="1100" b="1" baseline="0" dirty="0" smtClean="0">
                          <a:latin typeface="Calibri" pitchFamily="34" charset="0"/>
                          <a:cs typeface="Calibri" pitchFamily="34" charset="0"/>
                        </a:rPr>
                        <a:t>daily </a:t>
                      </a:r>
                      <a:r>
                        <a:rPr lang="en-US" sz="1100" b="0" baseline="0" dirty="0" smtClean="0">
                          <a:latin typeface="Calibri" pitchFamily="34" charset="0"/>
                          <a:cs typeface="Calibri" pitchFamily="34" charset="0"/>
                        </a:rPr>
                        <a:t>data (</a:t>
                      </a:r>
                      <a:r>
                        <a:rPr lang="en-US" sz="1100" b="1" baseline="0" dirty="0" smtClean="0">
                          <a:latin typeface="Calibri" pitchFamily="34" charset="0"/>
                          <a:cs typeface="Calibri" pitchFamily="34" charset="0"/>
                        </a:rPr>
                        <a:t>2041</a:t>
                      </a:r>
                      <a:r>
                        <a:rPr lang="en-US" sz="1100" b="0" baseline="0" dirty="0" smtClean="0">
                          <a:latin typeface="Calibri" pitchFamily="34" charset="0"/>
                          <a:cs typeface="Calibri" pitchFamily="34" charset="0"/>
                        </a:rPr>
                        <a:t>)</a:t>
                      </a:r>
                      <a:endParaRPr lang="en-US" sz="1100" b="0"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Cover </a:t>
                      </a:r>
                      <a:r>
                        <a:rPr kumimoji="0" lang="en-US" sz="1100" b="1" kern="1200" dirty="0" smtClean="0">
                          <a:solidFill>
                            <a:srgbClr val="00B0F0"/>
                          </a:solidFill>
                          <a:latin typeface="Calibri" pitchFamily="34" charset="0"/>
                          <a:ea typeface="+mn-ea"/>
                          <a:cs typeface="Calibri" pitchFamily="34" charset="0"/>
                        </a:rPr>
                        <a:t>’05 to ‘13 </a:t>
                      </a:r>
                      <a:r>
                        <a:rPr kumimoji="0" lang="en-US" sz="1100" b="0" kern="1200" dirty="0" smtClean="0">
                          <a:solidFill>
                            <a:schemeClr val="tx1"/>
                          </a:solidFill>
                          <a:latin typeface="Calibri" pitchFamily="34" charset="0"/>
                          <a:ea typeface="+mn-ea"/>
                          <a:cs typeface="Calibri" pitchFamily="34" charset="0"/>
                        </a:rPr>
                        <a:t>(</a:t>
                      </a:r>
                      <a:r>
                        <a:rPr kumimoji="0" lang="en-US" sz="1100" b="1" kern="1200" dirty="0" smtClean="0">
                          <a:solidFill>
                            <a:srgbClr val="00B0F0"/>
                          </a:solidFill>
                          <a:latin typeface="Calibri" pitchFamily="34" charset="0"/>
                          <a:ea typeface="+mn-ea"/>
                          <a:cs typeface="Calibri" pitchFamily="34" charset="0"/>
                        </a:rPr>
                        <a:t>crisis</a:t>
                      </a:r>
                      <a:r>
                        <a:rPr kumimoji="0" lang="en-US" sz="1100" b="0" kern="1200" baseline="0" dirty="0" smtClean="0">
                          <a:solidFill>
                            <a:schemeClr val="tx1"/>
                          </a:solidFill>
                          <a:latin typeface="Calibri" pitchFamily="34" charset="0"/>
                          <a:ea typeface="+mn-ea"/>
                          <a:cs typeface="Calibri" pitchFamily="34" charset="0"/>
                        </a:rPr>
                        <a:t> and </a:t>
                      </a:r>
                      <a:r>
                        <a:rPr kumimoji="0" lang="en-US" sz="1100" b="0" kern="1200" dirty="0" smtClean="0">
                          <a:solidFill>
                            <a:schemeClr val="tx1"/>
                          </a:solidFill>
                          <a:latin typeface="Calibri" pitchFamily="34" charset="0"/>
                          <a:ea typeface="+mn-ea"/>
                          <a:cs typeface="Calibri" pitchFamily="34" charset="0"/>
                        </a:rPr>
                        <a:t>bull market</a:t>
                      </a:r>
                      <a:r>
                        <a:rPr lang="en-US" sz="1100" b="0" dirty="0" smtClean="0">
                          <a:latin typeface="Calibri" pitchFamily="34" charset="0"/>
                          <a:cs typeface="Calibri" pitchFamily="34" charset="0"/>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Target : Expected Return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Repetitions: </a:t>
                      </a:r>
                      <a:r>
                        <a:rPr kumimoji="0" lang="en-US" sz="1100" b="1" kern="1200" dirty="0" smtClean="0">
                          <a:solidFill>
                            <a:srgbClr val="00B0F0"/>
                          </a:solidFill>
                          <a:latin typeface="Calibri" pitchFamily="34" charset="0"/>
                          <a:ea typeface="+mn-ea"/>
                          <a:cs typeface="Calibri" pitchFamily="34" charset="0"/>
                        </a:rPr>
                        <a:t>One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Max steps: </a:t>
                      </a:r>
                      <a:r>
                        <a:rPr kumimoji="0" lang="en-US" sz="1100" b="1" kern="1200" dirty="0" smtClean="0">
                          <a:solidFill>
                            <a:srgbClr val="00B0F0"/>
                          </a:solidFill>
                          <a:latin typeface="Calibri" pitchFamily="34" charset="0"/>
                          <a:ea typeface="+mn-ea"/>
                          <a:cs typeface="Calibri" pitchFamily="34" charset="0"/>
                        </a:rPr>
                        <a:t>80,000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Hidden Layer:  </a:t>
                      </a:r>
                      <a:r>
                        <a:rPr lang="en-US" sz="1100" b="1" dirty="0" smtClean="0">
                          <a:solidFill>
                            <a:srgbClr val="00B0F0"/>
                          </a:solidFill>
                          <a:latin typeface="Calibri" pitchFamily="34" charset="0"/>
                          <a:cs typeface="Calibri" pitchFamily="34" charset="0"/>
                        </a:rPr>
                        <a:t>6</a:t>
                      </a:r>
                      <a:r>
                        <a:rPr lang="en-US" sz="1100" b="1" dirty="0" smtClean="0">
                          <a:latin typeface="Calibri" pitchFamily="34" charset="0"/>
                          <a:cs typeface="Calibri" pitchFamily="34" charset="0"/>
                        </a:rPr>
                        <a:t> nodes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smtClean="0">
                          <a:latin typeface="Calibri" pitchFamily="34" charset="0"/>
                          <a:cs typeface="Calibri" pitchFamily="34" charset="0"/>
                        </a:rPr>
                        <a:t>NOTE</a:t>
                      </a:r>
                      <a:r>
                        <a:rPr lang="en-US" sz="1100" b="0" dirty="0" smtClean="0">
                          <a:latin typeface="Calibri" pitchFamily="34" charset="0"/>
                          <a:cs typeface="Calibri" pitchFamily="34" charset="0"/>
                        </a:rPr>
                        <a:t>: </a:t>
                      </a:r>
                      <a:r>
                        <a:rPr kumimoji="0" lang="en-US" sz="1100" b="1" kern="1200" baseline="0" dirty="0" smtClean="0">
                          <a:solidFill>
                            <a:srgbClr val="00B0F0"/>
                          </a:solidFill>
                          <a:latin typeface="Calibri" pitchFamily="34" charset="0"/>
                          <a:ea typeface="+mn-ea"/>
                          <a:cs typeface="Calibri" pitchFamily="34" charset="0"/>
                        </a:rPr>
                        <a:t>more complex </a:t>
                      </a:r>
                      <a:r>
                        <a:rPr lang="en-US" sz="1100" b="1" baseline="0" dirty="0" smtClean="0">
                          <a:solidFill>
                            <a:srgbClr val="00B0F0"/>
                          </a:solidFill>
                          <a:latin typeface="Calibri" pitchFamily="34" charset="0"/>
                          <a:cs typeface="Calibri" pitchFamily="34" charset="0"/>
                        </a:rPr>
                        <a:t>market period</a:t>
                      </a:r>
                      <a:endParaRPr lang="en-US" sz="1100" b="1" baseline="0" dirty="0" smtClean="0">
                        <a:solidFill>
                          <a:srgbClr val="00B050"/>
                        </a:solidFill>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701800">
                <a:tc>
                  <a:txBody>
                    <a:bodyPr/>
                    <a:lstStyle/>
                    <a:p>
                      <a:pPr algn="l"/>
                      <a:r>
                        <a:rPr lang="en-US" sz="1400" b="1" dirty="0" smtClean="0">
                          <a:latin typeface="Calibri" pitchFamily="34" charset="0"/>
                          <a:cs typeface="Calibri" pitchFamily="34" charset="0"/>
                        </a:rPr>
                        <a:t>Testing and Iteration: F</a:t>
                      </a:r>
                    </a:p>
                    <a:p>
                      <a:pPr algn="l"/>
                      <a:endParaRPr lang="en-US" sz="400" b="1"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Train </a:t>
                      </a:r>
                      <a:r>
                        <a:rPr lang="en-US" sz="1100" b="0" dirty="0" smtClean="0">
                          <a:solidFill>
                            <a:schemeClr val="tx1"/>
                          </a:solidFill>
                          <a:latin typeface="Calibri" pitchFamily="34" charset="0"/>
                          <a:cs typeface="Calibri" pitchFamily="34" charset="0"/>
                        </a:rPr>
                        <a:t>with</a:t>
                      </a:r>
                      <a:r>
                        <a:rPr lang="en-US" sz="1100" b="0" baseline="0" dirty="0" smtClean="0">
                          <a:solidFill>
                            <a:schemeClr val="tx1"/>
                          </a:solidFill>
                          <a:latin typeface="Calibri" pitchFamily="34" charset="0"/>
                          <a:cs typeface="Calibri" pitchFamily="34" charset="0"/>
                        </a:rPr>
                        <a:t> </a:t>
                      </a:r>
                      <a:r>
                        <a:rPr lang="en-US" sz="1100" b="1" baseline="0" dirty="0" smtClean="0">
                          <a:solidFill>
                            <a:schemeClr val="tx1"/>
                          </a:solidFill>
                          <a:latin typeface="Calibri" pitchFamily="34" charset="0"/>
                          <a:cs typeface="Calibri" pitchFamily="34" charset="0"/>
                        </a:rPr>
                        <a:t>daily </a:t>
                      </a:r>
                      <a:r>
                        <a:rPr lang="en-US" sz="1100" b="0" baseline="0" dirty="0" smtClean="0">
                          <a:solidFill>
                            <a:schemeClr val="tx1"/>
                          </a:solidFill>
                          <a:latin typeface="Calibri" pitchFamily="34" charset="0"/>
                          <a:cs typeface="Calibri" pitchFamily="34" charset="0"/>
                        </a:rPr>
                        <a:t>data (</a:t>
                      </a:r>
                      <a:r>
                        <a:rPr lang="en-US" sz="1100" b="1" baseline="0" dirty="0" smtClean="0">
                          <a:solidFill>
                            <a:schemeClr val="tx1"/>
                          </a:solidFill>
                          <a:latin typeface="Calibri" pitchFamily="34" charset="0"/>
                          <a:cs typeface="Calibri" pitchFamily="34" charset="0"/>
                        </a:rPr>
                        <a:t>2041</a:t>
                      </a:r>
                      <a:r>
                        <a:rPr lang="en-US" sz="1100" b="0" baseline="0" dirty="0" smtClean="0">
                          <a:solidFill>
                            <a:schemeClr val="tx1"/>
                          </a:solidFill>
                          <a:latin typeface="Calibri" pitchFamily="34" charset="0"/>
                          <a:cs typeface="Calibri" pitchFamily="34" charset="0"/>
                        </a:rPr>
                        <a:t>)</a:t>
                      </a:r>
                      <a:endParaRPr lang="en-US" sz="1100" b="0" dirty="0" smtClean="0">
                        <a:solidFill>
                          <a:schemeClr val="tx1"/>
                        </a:solidFill>
                        <a:latin typeface="Calibri" pitchFamily="34" charset="0"/>
                        <a:cs typeface="Calibri" pitchFamily="34" charset="0"/>
                      </a:endParaRPr>
                    </a:p>
                    <a:p>
                      <a:pPr algn="l">
                        <a:buFont typeface="Arial" pitchFamily="34" charset="0"/>
                        <a:buChar char="•"/>
                      </a:pPr>
                      <a:r>
                        <a:rPr lang="en-US" sz="1100" b="0" dirty="0" smtClean="0">
                          <a:solidFill>
                            <a:schemeClr val="tx1"/>
                          </a:solidFill>
                          <a:latin typeface="Calibri" pitchFamily="34" charset="0"/>
                          <a:cs typeface="Calibri" pitchFamily="34" charset="0"/>
                        </a:rPr>
                        <a:t>Cover </a:t>
                      </a:r>
                      <a:r>
                        <a:rPr kumimoji="0" lang="en-US" sz="1100" b="1" kern="1200" dirty="0" smtClean="0">
                          <a:solidFill>
                            <a:schemeClr val="tx1"/>
                          </a:solidFill>
                          <a:latin typeface="Calibri" pitchFamily="34" charset="0"/>
                          <a:ea typeface="+mn-ea"/>
                          <a:cs typeface="Calibri" pitchFamily="34" charset="0"/>
                        </a:rPr>
                        <a:t>’05 to ‘13 </a:t>
                      </a:r>
                      <a:r>
                        <a:rPr kumimoji="0" lang="en-US" sz="1100" b="0" kern="1200" dirty="0" smtClean="0">
                          <a:solidFill>
                            <a:schemeClr val="tx1"/>
                          </a:solidFill>
                          <a:latin typeface="Calibri" pitchFamily="34" charset="0"/>
                          <a:ea typeface="+mn-ea"/>
                          <a:cs typeface="Calibri" pitchFamily="34" charset="0"/>
                        </a:rPr>
                        <a:t>(</a:t>
                      </a:r>
                      <a:r>
                        <a:rPr kumimoji="0" lang="en-US" sz="1100" b="1" kern="1200" dirty="0" smtClean="0">
                          <a:solidFill>
                            <a:schemeClr val="tx1"/>
                          </a:solidFill>
                          <a:latin typeface="Calibri" pitchFamily="34" charset="0"/>
                          <a:ea typeface="+mn-ea"/>
                          <a:cs typeface="Calibri" pitchFamily="34" charset="0"/>
                        </a:rPr>
                        <a:t>crisis</a:t>
                      </a:r>
                      <a:r>
                        <a:rPr kumimoji="0" lang="en-US" sz="1100" b="0" kern="1200" baseline="0" dirty="0" smtClean="0">
                          <a:solidFill>
                            <a:schemeClr val="tx1"/>
                          </a:solidFill>
                          <a:latin typeface="Calibri" pitchFamily="34" charset="0"/>
                          <a:ea typeface="+mn-ea"/>
                          <a:cs typeface="Calibri" pitchFamily="34" charset="0"/>
                        </a:rPr>
                        <a:t> and </a:t>
                      </a:r>
                      <a:r>
                        <a:rPr kumimoji="0" lang="en-US" sz="1100" b="0" kern="1200" dirty="0" smtClean="0">
                          <a:solidFill>
                            <a:schemeClr val="tx1"/>
                          </a:solidFill>
                          <a:latin typeface="Calibri" pitchFamily="34" charset="0"/>
                          <a:ea typeface="+mn-ea"/>
                          <a:cs typeface="Calibri" pitchFamily="34" charset="0"/>
                        </a:rPr>
                        <a:t>bull market</a:t>
                      </a:r>
                      <a:r>
                        <a:rPr lang="en-US" sz="1100" b="0" dirty="0" smtClean="0">
                          <a:solidFill>
                            <a:schemeClr val="tx1"/>
                          </a:solidFill>
                          <a:latin typeface="Calibri" pitchFamily="34" charset="0"/>
                          <a:cs typeface="Calibri" pitchFamily="34" charset="0"/>
                        </a:rPr>
                        <a:t>)</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solidFill>
                            <a:schemeClr val="tx1"/>
                          </a:solidFill>
                          <a:latin typeface="Calibri" pitchFamily="34" charset="0"/>
                          <a:cs typeface="Calibri" pitchFamily="34" charset="0"/>
                        </a:rPr>
                        <a:t>Target : Expected Return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Repetitions: </a:t>
                      </a:r>
                      <a:r>
                        <a:rPr kumimoji="0" lang="en-US" sz="1100" b="1" kern="1200" dirty="0" smtClean="0">
                          <a:solidFill>
                            <a:srgbClr val="0070C0"/>
                          </a:solidFill>
                          <a:latin typeface="Calibri" pitchFamily="34" charset="0"/>
                          <a:ea typeface="+mn-ea"/>
                          <a:cs typeface="Calibri" pitchFamily="34" charset="0"/>
                        </a:rPr>
                        <a:t>Five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Max steps: </a:t>
                      </a:r>
                      <a:r>
                        <a:rPr kumimoji="0" lang="en-US" sz="1100" b="1" kern="1200" dirty="0" smtClean="0">
                          <a:solidFill>
                            <a:schemeClr val="tx1"/>
                          </a:solidFill>
                          <a:latin typeface="Calibri" pitchFamily="34" charset="0"/>
                          <a:ea typeface="+mn-ea"/>
                          <a:cs typeface="Calibri" pitchFamily="34" charset="0"/>
                        </a:rPr>
                        <a:t>80,000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Hidden Layer:  </a:t>
                      </a:r>
                      <a:r>
                        <a:rPr lang="en-US" sz="1100" b="1" dirty="0" smtClean="0">
                          <a:solidFill>
                            <a:srgbClr val="00B0F0"/>
                          </a:solidFill>
                          <a:latin typeface="Calibri" pitchFamily="34" charset="0"/>
                          <a:cs typeface="Calibri" pitchFamily="34" charset="0"/>
                        </a:rPr>
                        <a:t>5</a:t>
                      </a:r>
                      <a:r>
                        <a:rPr lang="en-US" sz="1100" b="1" dirty="0" smtClean="0">
                          <a:latin typeface="Calibri" pitchFamily="34" charset="0"/>
                          <a:cs typeface="Calibri" pitchFamily="34" charset="0"/>
                        </a:rPr>
                        <a:t> nodes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smtClean="0">
                          <a:latin typeface="Calibri" pitchFamily="34" charset="0"/>
                          <a:cs typeface="Calibri" pitchFamily="34" charset="0"/>
                        </a:rPr>
                        <a:t>NOTE</a:t>
                      </a:r>
                      <a:r>
                        <a:rPr lang="en-US" sz="1100" b="0" dirty="0" smtClean="0">
                          <a:latin typeface="Calibri" pitchFamily="34" charset="0"/>
                          <a:cs typeface="Calibri" pitchFamily="34" charset="0"/>
                        </a:rPr>
                        <a:t>: </a:t>
                      </a:r>
                      <a:r>
                        <a:rPr kumimoji="0" lang="en-US" sz="1100" b="1" kern="1200" baseline="0" dirty="0" smtClean="0">
                          <a:solidFill>
                            <a:srgbClr val="00B0F0"/>
                          </a:solidFill>
                          <a:latin typeface="Calibri" pitchFamily="34" charset="0"/>
                          <a:ea typeface="+mn-ea"/>
                          <a:cs typeface="Calibri" pitchFamily="34" charset="0"/>
                        </a:rPr>
                        <a:t>one fewer node</a:t>
                      </a:r>
                      <a:endParaRPr lang="en-US" sz="1100" b="1" baseline="0" dirty="0" smtClean="0">
                        <a:solidFill>
                          <a:srgbClr val="00B050"/>
                        </a:solidFill>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l"/>
                      <a:r>
                        <a:rPr lang="en-US" sz="1400" b="1" dirty="0" smtClean="0">
                          <a:latin typeface="Calibri" pitchFamily="34" charset="0"/>
                          <a:cs typeface="Calibri" pitchFamily="34" charset="0"/>
                        </a:rPr>
                        <a:t>Testing and Iteration: G</a:t>
                      </a:r>
                    </a:p>
                    <a:p>
                      <a:pPr algn="l"/>
                      <a:endParaRPr lang="en-US" sz="600" b="1" dirty="0" smtClean="0">
                        <a:latin typeface="Calibri" pitchFamily="34" charset="0"/>
                        <a:cs typeface="Calibri" pitchFamily="34" charset="0"/>
                      </a:endParaRPr>
                    </a:p>
                    <a:p>
                      <a:pPr algn="l">
                        <a:buFont typeface="Arial" pitchFamily="34" charset="0"/>
                        <a:buChar char="•"/>
                      </a:pPr>
                      <a:r>
                        <a:rPr lang="en-US" sz="1100" b="0" dirty="0" smtClean="0">
                          <a:latin typeface="Calibri" pitchFamily="34" charset="0"/>
                          <a:cs typeface="Calibri" pitchFamily="34" charset="0"/>
                        </a:rPr>
                        <a:t>Train </a:t>
                      </a:r>
                      <a:r>
                        <a:rPr lang="en-US" sz="1100" b="0" dirty="0" smtClean="0">
                          <a:solidFill>
                            <a:schemeClr val="tx1"/>
                          </a:solidFill>
                          <a:latin typeface="Calibri" pitchFamily="34" charset="0"/>
                          <a:cs typeface="Calibri" pitchFamily="34" charset="0"/>
                        </a:rPr>
                        <a:t>with</a:t>
                      </a:r>
                      <a:r>
                        <a:rPr lang="en-US" sz="1100" b="0" baseline="0" dirty="0" smtClean="0">
                          <a:solidFill>
                            <a:schemeClr val="tx1"/>
                          </a:solidFill>
                          <a:latin typeface="Calibri" pitchFamily="34" charset="0"/>
                          <a:cs typeface="Calibri" pitchFamily="34" charset="0"/>
                        </a:rPr>
                        <a:t> </a:t>
                      </a:r>
                      <a:r>
                        <a:rPr lang="en-US" sz="1100" b="1" baseline="0" dirty="0" smtClean="0">
                          <a:solidFill>
                            <a:schemeClr val="tx1"/>
                          </a:solidFill>
                          <a:latin typeface="Calibri" pitchFamily="34" charset="0"/>
                          <a:cs typeface="Calibri" pitchFamily="34" charset="0"/>
                        </a:rPr>
                        <a:t>daily </a:t>
                      </a:r>
                      <a:r>
                        <a:rPr lang="en-US" sz="1100" b="0" baseline="0" dirty="0" smtClean="0">
                          <a:solidFill>
                            <a:schemeClr val="tx1"/>
                          </a:solidFill>
                          <a:latin typeface="Calibri" pitchFamily="34" charset="0"/>
                          <a:cs typeface="Calibri" pitchFamily="34" charset="0"/>
                        </a:rPr>
                        <a:t>data (</a:t>
                      </a:r>
                      <a:r>
                        <a:rPr lang="en-US" sz="1100" b="1" baseline="0" dirty="0" smtClean="0">
                          <a:solidFill>
                            <a:schemeClr val="tx1"/>
                          </a:solidFill>
                          <a:latin typeface="Calibri" pitchFamily="34" charset="0"/>
                          <a:cs typeface="Calibri" pitchFamily="34" charset="0"/>
                        </a:rPr>
                        <a:t>2041</a:t>
                      </a:r>
                      <a:r>
                        <a:rPr lang="en-US" sz="1100" b="0" baseline="0" dirty="0" smtClean="0">
                          <a:solidFill>
                            <a:schemeClr val="tx1"/>
                          </a:solidFill>
                          <a:latin typeface="Calibri" pitchFamily="34" charset="0"/>
                          <a:cs typeface="Calibri" pitchFamily="34" charset="0"/>
                        </a:rPr>
                        <a:t>)</a:t>
                      </a:r>
                      <a:endParaRPr lang="en-US" sz="1100" b="0" dirty="0" smtClean="0">
                        <a:solidFill>
                          <a:schemeClr val="tx1"/>
                        </a:solidFill>
                        <a:latin typeface="Calibri" pitchFamily="34" charset="0"/>
                        <a:cs typeface="Calibri" pitchFamily="34" charset="0"/>
                      </a:endParaRPr>
                    </a:p>
                    <a:p>
                      <a:pPr algn="l">
                        <a:buFont typeface="Arial" pitchFamily="34" charset="0"/>
                        <a:buChar char="•"/>
                      </a:pPr>
                      <a:r>
                        <a:rPr lang="en-US" sz="1100" b="0" dirty="0" smtClean="0">
                          <a:solidFill>
                            <a:schemeClr val="tx1"/>
                          </a:solidFill>
                          <a:latin typeface="Calibri" pitchFamily="34" charset="0"/>
                          <a:cs typeface="Calibri" pitchFamily="34" charset="0"/>
                        </a:rPr>
                        <a:t>Cover </a:t>
                      </a:r>
                      <a:r>
                        <a:rPr kumimoji="0" lang="en-US" sz="1100" b="1" kern="1200" dirty="0" smtClean="0">
                          <a:solidFill>
                            <a:srgbClr val="00B0F0"/>
                          </a:solidFill>
                          <a:latin typeface="Calibri" pitchFamily="34" charset="0"/>
                          <a:ea typeface="+mn-ea"/>
                          <a:cs typeface="Calibri" pitchFamily="34" charset="0"/>
                        </a:rPr>
                        <a:t> ‘99 to ‘13 (age </a:t>
                      </a:r>
                      <a:r>
                        <a:rPr lang="en-US" sz="1100" b="1" dirty="0" smtClean="0">
                          <a:solidFill>
                            <a:srgbClr val="00B0F0"/>
                          </a:solidFill>
                          <a:latin typeface="Calibri" pitchFamily="34" charset="0"/>
                          <a:cs typeface="Calibri" pitchFamily="34" charset="0"/>
                        </a:rPr>
                        <a:t>of turbulence)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solidFill>
                            <a:schemeClr val="tx1"/>
                          </a:solidFill>
                          <a:latin typeface="Calibri" pitchFamily="34" charset="0"/>
                          <a:cs typeface="Calibri" pitchFamily="34" charset="0"/>
                        </a:rPr>
                        <a:t>Target : Expected Return</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Repetitions: </a:t>
                      </a:r>
                      <a:r>
                        <a:rPr kumimoji="0" lang="en-US" sz="1100" b="1" kern="1200" dirty="0" smtClean="0">
                          <a:solidFill>
                            <a:schemeClr val="tx1"/>
                          </a:solidFill>
                          <a:latin typeface="Calibri" pitchFamily="34" charset="0"/>
                          <a:ea typeface="+mn-ea"/>
                          <a:cs typeface="Calibri" pitchFamily="34" charset="0"/>
                        </a:rPr>
                        <a:t>Five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100" b="0" kern="1200" dirty="0" smtClean="0">
                          <a:solidFill>
                            <a:schemeClr val="tx1"/>
                          </a:solidFill>
                          <a:latin typeface="Calibri" pitchFamily="34" charset="0"/>
                          <a:ea typeface="+mn-ea"/>
                          <a:cs typeface="Calibri" pitchFamily="34" charset="0"/>
                        </a:rPr>
                        <a:t>Max steps: </a:t>
                      </a:r>
                      <a:r>
                        <a:rPr kumimoji="0" lang="en-US" sz="1100" b="1" kern="1200" dirty="0" smtClean="0">
                          <a:solidFill>
                            <a:schemeClr val="tx1"/>
                          </a:solidFill>
                          <a:latin typeface="Calibri" pitchFamily="34" charset="0"/>
                          <a:ea typeface="+mn-ea"/>
                          <a:cs typeface="Calibri" pitchFamily="34" charset="0"/>
                        </a:rPr>
                        <a:t>80,000</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0" dirty="0" smtClean="0">
                          <a:latin typeface="Calibri" pitchFamily="34" charset="0"/>
                          <a:cs typeface="Calibri" pitchFamily="34" charset="0"/>
                        </a:rPr>
                        <a:t>Hidden Layer:  </a:t>
                      </a:r>
                      <a:r>
                        <a:rPr lang="en-US" sz="1100" b="1" dirty="0" smtClean="0">
                          <a:solidFill>
                            <a:schemeClr val="tx1"/>
                          </a:solidFill>
                          <a:latin typeface="Calibri" pitchFamily="34" charset="0"/>
                          <a:cs typeface="Calibri" pitchFamily="34" charset="0"/>
                        </a:rPr>
                        <a:t>5</a:t>
                      </a:r>
                      <a:r>
                        <a:rPr lang="en-US" sz="1100" b="1" dirty="0" smtClean="0">
                          <a:latin typeface="Calibri" pitchFamily="34" charset="0"/>
                          <a:cs typeface="Calibri" pitchFamily="34" charset="0"/>
                        </a:rPr>
                        <a:t> nodes</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100" b="1" dirty="0" smtClean="0">
                          <a:latin typeface="Calibri" pitchFamily="34" charset="0"/>
                          <a:cs typeface="Calibri" pitchFamily="34" charset="0"/>
                        </a:rPr>
                        <a:t>NOTE</a:t>
                      </a:r>
                      <a:r>
                        <a:rPr lang="en-US" sz="1100" b="0" dirty="0" smtClean="0">
                          <a:latin typeface="Calibri" pitchFamily="34" charset="0"/>
                          <a:cs typeface="Calibri" pitchFamily="34" charset="0"/>
                        </a:rPr>
                        <a:t>: </a:t>
                      </a:r>
                      <a:r>
                        <a:rPr kumimoji="0" lang="en-US" sz="1100" b="1" kern="1200" dirty="0" smtClean="0">
                          <a:solidFill>
                            <a:srgbClr val="00B0F0"/>
                          </a:solidFill>
                          <a:latin typeface="Calibri" pitchFamily="34" charset="0"/>
                          <a:ea typeface="+mn-ea"/>
                          <a:cs typeface="Calibri" pitchFamily="34" charset="0"/>
                        </a:rPr>
                        <a:t>Entire ‘age of turbulence’</a:t>
                      </a:r>
                      <a:endParaRPr lang="en-US" sz="1100" b="1" baseline="0" dirty="0" smtClean="0">
                        <a:solidFill>
                          <a:srgbClr val="00B0F0"/>
                        </a:solidFill>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l"/>
                      <a:endParaRPr lang="en-US" sz="1100" b="1" baseline="0" dirty="0" smtClean="0">
                        <a:solidFill>
                          <a:srgbClr val="00B050"/>
                        </a:solidFill>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Neural Network –Tuning Iterations :  Results</a:t>
            </a:r>
            <a:endParaRPr lang="en-US" sz="2200" dirty="0">
              <a:solidFill>
                <a:schemeClr val="bg2">
                  <a:lumMod val="10000"/>
                </a:schemeClr>
              </a:solidFill>
              <a:latin typeface="Calibri" pitchFamily="34" charset="0"/>
              <a:cs typeface="Calibri" pitchFamily="34" charset="0"/>
            </a:endParaRPr>
          </a:p>
        </p:txBody>
      </p:sp>
      <p:graphicFrame>
        <p:nvGraphicFramePr>
          <p:cNvPr id="3" name="Table 2"/>
          <p:cNvGraphicFramePr>
            <a:graphicFrameLocks noGrp="1"/>
          </p:cNvGraphicFramePr>
          <p:nvPr/>
        </p:nvGraphicFramePr>
        <p:xfrm>
          <a:off x="381000" y="1219200"/>
          <a:ext cx="8458200" cy="5105400"/>
        </p:xfrm>
        <a:graphic>
          <a:graphicData uri="http://schemas.openxmlformats.org/drawingml/2006/table">
            <a:tbl>
              <a:tblPr firstRow="1" bandRow="1">
                <a:tableStyleId>{2D5ABB26-0587-4C30-8999-92F81FD0307C}</a:tableStyleId>
              </a:tblPr>
              <a:tblGrid>
                <a:gridCol w="2819400"/>
                <a:gridCol w="2819400"/>
                <a:gridCol w="2819400"/>
              </a:tblGrid>
              <a:tr h="1701800">
                <a:tc>
                  <a:txBody>
                    <a:bodyPr/>
                    <a:lstStyle/>
                    <a:p>
                      <a:pPr algn="l"/>
                      <a:r>
                        <a:rPr lang="en-US" sz="1400" b="1" dirty="0" smtClean="0">
                          <a:latin typeface="Calibri" pitchFamily="34" charset="0"/>
                          <a:cs typeface="Calibri" pitchFamily="34" charset="0"/>
                        </a:rPr>
                        <a:t>Initial Training Run: Baseline</a:t>
                      </a:r>
                    </a:p>
                    <a:p>
                      <a:pPr algn="l"/>
                      <a:endParaRPr lang="en-US" sz="400" b="1" dirty="0" smtClean="0">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lang="en-US" sz="1400" b="1" dirty="0" smtClean="0">
                          <a:latin typeface="Calibri" pitchFamily="34" charset="0"/>
                          <a:cs typeface="Calibri" pitchFamily="34" charset="0"/>
                        </a:rPr>
                        <a:t>Testing and Iteration: A</a:t>
                      </a:r>
                    </a:p>
                    <a:p>
                      <a:pPr algn="l"/>
                      <a:endParaRPr lang="en-US" sz="400" b="1" dirty="0" smtClean="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lang="en-US" sz="1400" b="1" dirty="0" smtClean="0">
                          <a:latin typeface="Calibri" pitchFamily="34" charset="0"/>
                          <a:cs typeface="Calibri" pitchFamily="34" charset="0"/>
                        </a:rPr>
                        <a:t>Testing and Iteration: B</a:t>
                      </a:r>
                    </a:p>
                    <a:p>
                      <a:pPr algn="l"/>
                      <a:endParaRPr lang="en-US" sz="400" b="1" dirty="0" smtClean="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701800">
                <a:tc>
                  <a:txBody>
                    <a:bodyPr/>
                    <a:lstStyle/>
                    <a:p>
                      <a:pPr algn="l"/>
                      <a:r>
                        <a:rPr lang="en-US" sz="1400" b="1" dirty="0" smtClean="0">
                          <a:latin typeface="Calibri" pitchFamily="34" charset="0"/>
                          <a:cs typeface="Calibri" pitchFamily="34" charset="0"/>
                        </a:rPr>
                        <a:t>Testing and Iteration: C</a:t>
                      </a:r>
                    </a:p>
                    <a:p>
                      <a:pPr algn="l"/>
                      <a:endParaRPr lang="en-US" sz="400" b="1" dirty="0" smtClean="0">
                        <a:latin typeface="Calibri" pitchFamily="34" charset="0"/>
                        <a:cs typeface="Calibri" pitchFamily="34" charset="0"/>
                      </a:endParaRPr>
                    </a:p>
                    <a:p>
                      <a:pPr algn="l">
                        <a:buFont typeface="Arial" pitchFamily="34" charset="0"/>
                        <a:buNone/>
                      </a:pPr>
                      <a:endParaRPr lang="en-US" sz="1100" b="1" baseline="0" dirty="0" smtClean="0">
                        <a:solidFill>
                          <a:srgbClr val="00B050"/>
                        </a:solidFill>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lang="en-US" sz="1400" b="1" dirty="0" smtClean="0">
                          <a:latin typeface="Calibri" pitchFamily="34" charset="0"/>
                          <a:cs typeface="Calibri" pitchFamily="34" charset="0"/>
                        </a:rPr>
                        <a:t>Testing and Iteration: D</a:t>
                      </a:r>
                    </a:p>
                    <a:p>
                      <a:pPr algn="l"/>
                      <a:endParaRPr lang="en-US" sz="400" b="1" dirty="0" smtClean="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l"/>
                      <a:r>
                        <a:rPr lang="en-US" sz="1400" b="1" dirty="0" smtClean="0">
                          <a:latin typeface="Calibri" pitchFamily="34" charset="0"/>
                          <a:cs typeface="Calibri" pitchFamily="34" charset="0"/>
                        </a:rPr>
                        <a:t>Testing and Iteration: E</a:t>
                      </a:r>
                    </a:p>
                    <a:p>
                      <a:pPr algn="l"/>
                      <a:endParaRPr lang="en-US" sz="400" b="1" dirty="0" smtClean="0">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r>
              <a:tr h="1701800">
                <a:tc>
                  <a:txBody>
                    <a:bodyPr/>
                    <a:lstStyle/>
                    <a:p>
                      <a:pPr algn="l"/>
                      <a:r>
                        <a:rPr lang="en-US" sz="1400" b="1" dirty="0" smtClean="0">
                          <a:latin typeface="Calibri" pitchFamily="34" charset="0"/>
                          <a:cs typeface="Calibri" pitchFamily="34" charset="0"/>
                        </a:rPr>
                        <a:t>Testing and Iteration: F</a:t>
                      </a:r>
                    </a:p>
                    <a:p>
                      <a:pPr algn="l"/>
                      <a:endParaRPr lang="en-US" sz="400" b="1" dirty="0" smtClean="0">
                        <a:latin typeface="Calibri" pitchFamily="34" charset="0"/>
                        <a:cs typeface="Calibri" pitchFamily="34" charset="0"/>
                      </a:endParaRPr>
                    </a:p>
                    <a:p>
                      <a:pPr algn="l">
                        <a:buFont typeface="Arial" pitchFamily="34" charset="0"/>
                        <a:buNone/>
                      </a:pPr>
                      <a:endParaRPr lang="en-US" sz="1100" b="1" baseline="0" dirty="0" smtClean="0">
                        <a:solidFill>
                          <a:srgbClr val="00B050"/>
                        </a:solidFill>
                        <a:latin typeface="Calibri" pitchFamily="34" charset="0"/>
                        <a:cs typeface="Calibri" pitchFamily="34" charset="0"/>
                      </a:endParaRPr>
                    </a:p>
                  </a:txBody>
                  <a:tcPr>
                    <a:lnL w="28575"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l"/>
                      <a:r>
                        <a:rPr lang="en-US" sz="1400" b="1" dirty="0" smtClean="0">
                          <a:latin typeface="Calibri" pitchFamily="34" charset="0"/>
                          <a:cs typeface="Calibri" pitchFamily="34" charset="0"/>
                        </a:rPr>
                        <a:t>Testing and Iteration: G</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c>
                  <a:txBody>
                    <a:bodyPr/>
                    <a:lstStyle/>
                    <a:p>
                      <a:pPr algn="l"/>
                      <a:endParaRPr lang="en-US" sz="1100" b="1" baseline="0" dirty="0" smtClean="0">
                        <a:solidFill>
                          <a:srgbClr val="00B050"/>
                        </a:solidFill>
                        <a:latin typeface="Calibri" pitchFamily="34" charset="0"/>
                        <a:cs typeface="Calibri" pitchFamily="34" charset="0"/>
                      </a:endParaRPr>
                    </a:p>
                  </a:txBody>
                  <a:tcPr>
                    <a:lnL w="12700" cap="flat" cmpd="sng" algn="ctr">
                      <a:solidFill>
                        <a:schemeClr val="bg1">
                          <a:lumMod val="85000"/>
                        </a:schemeClr>
                      </a:solidFill>
                      <a:prstDash val="solid"/>
                      <a:round/>
                      <a:headEnd type="none" w="med" len="med"/>
                      <a:tailEnd type="none" w="med" len="med"/>
                    </a:lnL>
                    <a:lnR w="28575"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tcPr>
                </a:tc>
              </a:tr>
            </a:tbl>
          </a:graphicData>
        </a:graphic>
      </p:graphicFrame>
      <p:sp>
        <p:nvSpPr>
          <p:cNvPr id="5" name="Rectangle 4"/>
          <p:cNvSpPr/>
          <p:nvPr/>
        </p:nvSpPr>
        <p:spPr>
          <a:xfrm>
            <a:off x="409575" y="1458664"/>
            <a:ext cx="1219200" cy="954107"/>
          </a:xfrm>
          <a:prstGeom prst="rect">
            <a:avLst/>
          </a:prstGeom>
        </p:spPr>
        <p:txBody>
          <a:bodyPr wrap="square">
            <a:spAutoFit/>
          </a:bodyPr>
          <a:lstStyle/>
          <a:p>
            <a:r>
              <a:rPr lang="sv-SE" sz="700" b="1" dirty="0" smtClean="0">
                <a:latin typeface="Calibri" pitchFamily="34" charset="0"/>
                <a:cs typeface="Calibri" pitchFamily="34" charset="0"/>
              </a:rPr>
              <a:t>ERROR Rate and Distribution</a:t>
            </a:r>
          </a:p>
          <a:p>
            <a:r>
              <a:rPr lang="sv-SE" sz="700" b="1" dirty="0" smtClean="0">
                <a:latin typeface="Calibri" pitchFamily="34" charset="0"/>
                <a:cs typeface="Calibri" pitchFamily="34" charset="0"/>
              </a:rPr>
              <a:t>---------------------------------</a:t>
            </a:r>
          </a:p>
          <a:p>
            <a:r>
              <a:rPr lang="sv-SE" sz="700" dirty="0" smtClean="0">
                <a:latin typeface="Calibri" pitchFamily="34" charset="0"/>
                <a:cs typeface="Calibri" pitchFamily="34" charset="0"/>
              </a:rPr>
              <a:t>Min                   -0.362</a:t>
            </a:r>
          </a:p>
          <a:p>
            <a:r>
              <a:rPr lang="sv-SE" sz="700" dirty="0" smtClean="0">
                <a:latin typeface="Calibri" pitchFamily="34" charset="0"/>
                <a:cs typeface="Calibri" pitchFamily="34" charset="0"/>
              </a:rPr>
              <a:t>1st Q                -0.137</a:t>
            </a:r>
          </a:p>
          <a:p>
            <a:r>
              <a:rPr lang="sv-SE" sz="700" b="1" dirty="0" smtClean="0">
                <a:solidFill>
                  <a:srgbClr val="0070C0"/>
                </a:solidFill>
                <a:latin typeface="Calibri" pitchFamily="34" charset="0"/>
                <a:cs typeface="Calibri" pitchFamily="34" charset="0"/>
              </a:rPr>
              <a:t>Mean                0.120</a:t>
            </a:r>
          </a:p>
          <a:p>
            <a:r>
              <a:rPr lang="sv-SE" sz="700" dirty="0" smtClean="0">
                <a:latin typeface="Calibri" pitchFamily="34" charset="0"/>
                <a:cs typeface="Calibri" pitchFamily="34" charset="0"/>
              </a:rPr>
              <a:t>3rd Q                 0.193</a:t>
            </a:r>
          </a:p>
          <a:p>
            <a:r>
              <a:rPr lang="sv-SE" sz="700" dirty="0" smtClean="0">
                <a:latin typeface="Calibri" pitchFamily="34" charset="0"/>
                <a:cs typeface="Calibri" pitchFamily="34" charset="0"/>
              </a:rPr>
              <a:t>Max                   8.202</a:t>
            </a:r>
          </a:p>
        </p:txBody>
      </p:sp>
      <p:sp>
        <p:nvSpPr>
          <p:cNvPr id="7" name="Rectangle 6"/>
          <p:cNvSpPr/>
          <p:nvPr/>
        </p:nvSpPr>
        <p:spPr>
          <a:xfrm>
            <a:off x="1371600" y="2219325"/>
            <a:ext cx="1822450" cy="676275"/>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r>
              <a:rPr lang="en-US" sz="1000" b="1" dirty="0" smtClean="0">
                <a:solidFill>
                  <a:schemeClr val="tx1"/>
                </a:solidFill>
                <a:latin typeface="Calibri" pitchFamily="34" charset="0"/>
                <a:cs typeface="Calibri" pitchFamily="34" charset="0"/>
              </a:rPr>
              <a:t>Conclusions</a:t>
            </a:r>
            <a:endParaRPr lang="en-US" sz="1400" b="1" dirty="0" smtClean="0">
              <a:solidFill>
                <a:schemeClr val="tx1"/>
              </a:solidFill>
              <a:latin typeface="Calibri" pitchFamily="34" charset="0"/>
              <a:cs typeface="Calibri" pitchFamily="34" charset="0"/>
            </a:endParaRPr>
          </a:p>
          <a:p>
            <a:pPr marL="57150" indent="-57150">
              <a:buFont typeface="Arial" pitchFamily="34" charset="0"/>
              <a:buChar char="•"/>
            </a:pPr>
            <a:r>
              <a:rPr lang="en-US" sz="700" dirty="0" smtClean="0">
                <a:latin typeface="Calibri" pitchFamily="34" charset="0"/>
                <a:cs typeface="Calibri" pitchFamily="34" charset="0"/>
              </a:rPr>
              <a:t>Average of 12% error but can be        -36% to 820%</a:t>
            </a:r>
          </a:p>
          <a:p>
            <a:pPr marL="57150" indent="-57150">
              <a:buFont typeface="Arial" pitchFamily="34" charset="0"/>
              <a:buChar char="•"/>
            </a:pPr>
            <a:r>
              <a:rPr lang="en-US" sz="700" dirty="0" smtClean="0">
                <a:latin typeface="Calibri" pitchFamily="34" charset="0"/>
                <a:cs typeface="Calibri" pitchFamily="34" charset="0"/>
              </a:rPr>
              <a:t>Prediction distribution ‘too tight’ between  0.44 and 0.52</a:t>
            </a:r>
          </a:p>
          <a:p>
            <a:pPr marL="57150" indent="-57150">
              <a:buFont typeface="Arial" pitchFamily="34" charset="0"/>
              <a:buChar char="•"/>
            </a:pPr>
            <a:endParaRPr lang="en-US" sz="800" dirty="0" smtClean="0">
              <a:solidFill>
                <a:schemeClr val="tx1"/>
              </a:solidFill>
              <a:latin typeface="Calibri" pitchFamily="34" charset="0"/>
              <a:cs typeface="Calibri" pitchFamily="34" charset="0"/>
            </a:endParaRPr>
          </a:p>
        </p:txBody>
      </p:sp>
      <p:sp>
        <p:nvSpPr>
          <p:cNvPr id="8" name="Rectangle 7"/>
          <p:cNvSpPr/>
          <p:nvPr/>
        </p:nvSpPr>
        <p:spPr>
          <a:xfrm>
            <a:off x="1619250" y="1457980"/>
            <a:ext cx="1219200" cy="738664"/>
          </a:xfrm>
          <a:prstGeom prst="rect">
            <a:avLst/>
          </a:prstGeom>
        </p:spPr>
        <p:txBody>
          <a:bodyPr wrap="square">
            <a:spAutoFit/>
          </a:bodyPr>
          <a:lstStyle/>
          <a:p>
            <a:r>
              <a:rPr lang="sv-SE" sz="700" b="1" dirty="0" smtClean="0">
                <a:latin typeface="Calibri" pitchFamily="34" charset="0"/>
                <a:cs typeface="Calibri" pitchFamily="34" charset="0"/>
              </a:rPr>
              <a:t>Prediction Distribution</a:t>
            </a:r>
          </a:p>
          <a:p>
            <a:r>
              <a:rPr lang="sv-SE" sz="700" b="1" dirty="0" smtClean="0">
                <a:latin typeface="Calibri" pitchFamily="34" charset="0"/>
                <a:cs typeface="Calibri" pitchFamily="34" charset="0"/>
              </a:rPr>
              <a:t>(of Normalized Returns)</a:t>
            </a:r>
            <a:endParaRPr lang="en-US" sz="700" dirty="0" smtClean="0">
              <a:latin typeface="Calibri" pitchFamily="34" charset="0"/>
              <a:cs typeface="Calibri" pitchFamily="34" charset="0"/>
            </a:endParaRPr>
          </a:p>
          <a:p>
            <a:r>
              <a:rPr lang="en-US" sz="700" dirty="0" smtClean="0">
                <a:latin typeface="Calibri" pitchFamily="34" charset="0"/>
                <a:cs typeface="Calibri" pitchFamily="34" charset="0"/>
              </a:rPr>
              <a:t>---------</a:t>
            </a:r>
          </a:p>
          <a:p>
            <a:r>
              <a:rPr lang="en-US" sz="700" dirty="0" smtClean="0">
                <a:latin typeface="Calibri" pitchFamily="34" charset="0"/>
                <a:cs typeface="Calibri" pitchFamily="34" charset="0"/>
              </a:rPr>
              <a:t>Min.   :     </a:t>
            </a:r>
            <a:r>
              <a:rPr lang="en-US" sz="700" b="1" dirty="0" smtClean="0">
                <a:latin typeface="Calibri" pitchFamily="34" charset="0"/>
                <a:cs typeface="Calibri" pitchFamily="34" charset="0"/>
              </a:rPr>
              <a:t>0.448</a:t>
            </a:r>
            <a:r>
              <a:rPr lang="en-US" sz="700" dirty="0" smtClean="0">
                <a:latin typeface="Calibri" pitchFamily="34" charset="0"/>
                <a:cs typeface="Calibri" pitchFamily="34" charset="0"/>
              </a:rPr>
              <a:t>  </a:t>
            </a:r>
          </a:p>
          <a:p>
            <a:r>
              <a:rPr lang="en-US" sz="700" dirty="0" smtClean="0">
                <a:latin typeface="Calibri" pitchFamily="34" charset="0"/>
                <a:cs typeface="Calibri" pitchFamily="34" charset="0"/>
              </a:rPr>
              <a:t>Median :  0.504</a:t>
            </a:r>
          </a:p>
          <a:p>
            <a:r>
              <a:rPr lang="en-US" sz="700" dirty="0" smtClean="0">
                <a:latin typeface="Calibri" pitchFamily="34" charset="0"/>
                <a:cs typeface="Calibri" pitchFamily="34" charset="0"/>
              </a:rPr>
              <a:t>Max.   :    </a:t>
            </a:r>
            <a:r>
              <a:rPr lang="en-US" sz="700" b="1" dirty="0" smtClean="0">
                <a:latin typeface="Calibri" pitchFamily="34" charset="0"/>
                <a:cs typeface="Calibri" pitchFamily="34" charset="0"/>
              </a:rPr>
              <a:t>0.524</a:t>
            </a:r>
            <a:r>
              <a:rPr lang="en-US" sz="700" dirty="0" smtClean="0">
                <a:latin typeface="Calibri" pitchFamily="34" charset="0"/>
                <a:cs typeface="Calibri" pitchFamily="34" charset="0"/>
              </a:rPr>
              <a:t> </a:t>
            </a:r>
            <a:endParaRPr lang="en-US" sz="700" dirty="0">
              <a:latin typeface="Calibri" pitchFamily="34" charset="0"/>
              <a:cs typeface="Calibri" pitchFamily="34" charset="0"/>
            </a:endParaRPr>
          </a:p>
        </p:txBody>
      </p:sp>
      <p:sp>
        <p:nvSpPr>
          <p:cNvPr id="9" name="Rectangle 8"/>
          <p:cNvSpPr/>
          <p:nvPr/>
        </p:nvSpPr>
        <p:spPr>
          <a:xfrm>
            <a:off x="4267200" y="2209800"/>
            <a:ext cx="1727200" cy="676275"/>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r>
              <a:rPr lang="en-US" sz="1000" b="1" dirty="0" smtClean="0">
                <a:solidFill>
                  <a:schemeClr val="tx1"/>
                </a:solidFill>
                <a:latin typeface="Calibri" pitchFamily="34" charset="0"/>
                <a:cs typeface="Calibri" pitchFamily="34" charset="0"/>
              </a:rPr>
              <a:t>Conclusions</a:t>
            </a:r>
            <a:endParaRPr lang="en-US" sz="1400" b="1" dirty="0" smtClean="0">
              <a:solidFill>
                <a:schemeClr val="tx1"/>
              </a:solidFill>
              <a:latin typeface="Calibri" pitchFamily="34" charset="0"/>
              <a:cs typeface="Calibri" pitchFamily="34" charset="0"/>
            </a:endParaRPr>
          </a:p>
          <a:p>
            <a:pPr marL="57150" indent="-57150">
              <a:buFont typeface="Arial" pitchFamily="34" charset="0"/>
              <a:buChar char="•"/>
            </a:pPr>
            <a:r>
              <a:rPr lang="en-US" sz="700" dirty="0" smtClean="0">
                <a:latin typeface="Calibri" pitchFamily="34" charset="0"/>
                <a:cs typeface="Calibri" pitchFamily="34" charset="0"/>
              </a:rPr>
              <a:t>Lower errors and better distribution</a:t>
            </a:r>
          </a:p>
          <a:p>
            <a:pPr marL="57150" indent="-57150">
              <a:buFont typeface="Arial" pitchFamily="34" charset="0"/>
              <a:buChar char="•"/>
            </a:pPr>
            <a:r>
              <a:rPr lang="en-US" sz="700" dirty="0" smtClean="0">
                <a:solidFill>
                  <a:schemeClr val="tx1"/>
                </a:solidFill>
                <a:latin typeface="Calibri" pitchFamily="34" charset="0"/>
                <a:cs typeface="Calibri" pitchFamily="34" charset="0"/>
              </a:rPr>
              <a:t>Increasing training data set increased accuracy</a:t>
            </a:r>
            <a:endParaRPr lang="en-US" sz="800" dirty="0" smtClean="0">
              <a:solidFill>
                <a:schemeClr val="tx1"/>
              </a:solidFill>
              <a:latin typeface="Calibri" pitchFamily="34" charset="0"/>
              <a:cs typeface="Calibri" pitchFamily="34" charset="0"/>
            </a:endParaRPr>
          </a:p>
        </p:txBody>
      </p:sp>
      <p:sp>
        <p:nvSpPr>
          <p:cNvPr id="10" name="Rectangle 9"/>
          <p:cNvSpPr/>
          <p:nvPr/>
        </p:nvSpPr>
        <p:spPr>
          <a:xfrm>
            <a:off x="7010400" y="2200275"/>
            <a:ext cx="1784350" cy="676275"/>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r>
              <a:rPr lang="en-US" sz="1000" b="1" dirty="0" smtClean="0">
                <a:solidFill>
                  <a:schemeClr val="tx1"/>
                </a:solidFill>
                <a:latin typeface="Calibri" pitchFamily="34" charset="0"/>
                <a:cs typeface="Calibri" pitchFamily="34" charset="0"/>
              </a:rPr>
              <a:t>Conclusions</a:t>
            </a:r>
            <a:endParaRPr lang="en-US" sz="1400" b="1" dirty="0" smtClean="0">
              <a:solidFill>
                <a:schemeClr val="tx1"/>
              </a:solidFill>
              <a:latin typeface="Calibri" pitchFamily="34" charset="0"/>
              <a:cs typeface="Calibri" pitchFamily="34" charset="0"/>
            </a:endParaRPr>
          </a:p>
          <a:p>
            <a:pPr marL="57150" indent="-57150">
              <a:buFont typeface="Arial" pitchFamily="34" charset="0"/>
              <a:buChar char="•"/>
            </a:pPr>
            <a:r>
              <a:rPr lang="en-US" sz="700" dirty="0" smtClean="0">
                <a:latin typeface="Calibri" pitchFamily="34" charset="0"/>
                <a:cs typeface="Calibri" pitchFamily="34" charset="0"/>
              </a:rPr>
              <a:t>Slightly higher errors</a:t>
            </a:r>
          </a:p>
          <a:p>
            <a:pPr marL="57150" indent="-57150">
              <a:buFont typeface="Arial" pitchFamily="34" charset="0"/>
              <a:buChar char="•"/>
            </a:pPr>
            <a:r>
              <a:rPr lang="en-US" sz="700" dirty="0" smtClean="0">
                <a:latin typeface="Calibri" pitchFamily="34" charset="0"/>
                <a:cs typeface="Calibri" pitchFamily="34" charset="0"/>
              </a:rPr>
              <a:t>2 nodes in hidden layer slightly less accurate</a:t>
            </a:r>
          </a:p>
          <a:p>
            <a:pPr marL="57150" indent="-57150">
              <a:buFont typeface="Arial" pitchFamily="34" charset="0"/>
              <a:buChar char="•"/>
            </a:pPr>
            <a:endParaRPr lang="en-US" sz="800" dirty="0" smtClean="0">
              <a:solidFill>
                <a:schemeClr val="tx1"/>
              </a:solidFill>
              <a:latin typeface="Calibri" pitchFamily="34" charset="0"/>
              <a:cs typeface="Calibri" pitchFamily="34" charset="0"/>
            </a:endParaRPr>
          </a:p>
        </p:txBody>
      </p:sp>
      <p:sp>
        <p:nvSpPr>
          <p:cNvPr id="11" name="Rectangle 10"/>
          <p:cNvSpPr/>
          <p:nvPr/>
        </p:nvSpPr>
        <p:spPr>
          <a:xfrm>
            <a:off x="3248025" y="1448484"/>
            <a:ext cx="1219200" cy="954107"/>
          </a:xfrm>
          <a:prstGeom prst="rect">
            <a:avLst/>
          </a:prstGeom>
        </p:spPr>
        <p:txBody>
          <a:bodyPr wrap="square">
            <a:spAutoFit/>
          </a:bodyPr>
          <a:lstStyle/>
          <a:p>
            <a:r>
              <a:rPr lang="sv-SE" sz="700" b="1" dirty="0" smtClean="0">
                <a:latin typeface="Calibri" pitchFamily="34" charset="0"/>
                <a:cs typeface="Calibri" pitchFamily="34" charset="0"/>
              </a:rPr>
              <a:t>ERROR Rate and Distribution</a:t>
            </a:r>
          </a:p>
          <a:p>
            <a:r>
              <a:rPr lang="sv-SE" sz="700" b="1" dirty="0" smtClean="0">
                <a:latin typeface="Calibri" pitchFamily="34" charset="0"/>
                <a:cs typeface="Calibri" pitchFamily="34" charset="0"/>
              </a:rPr>
              <a:t>---------------------------------</a:t>
            </a:r>
          </a:p>
          <a:p>
            <a:r>
              <a:rPr lang="en-US" sz="700" dirty="0" smtClean="0">
                <a:latin typeface="Calibri" pitchFamily="34" charset="0"/>
                <a:cs typeface="Calibri" pitchFamily="34" charset="0"/>
              </a:rPr>
              <a:t>Min.      : -0.330</a:t>
            </a:r>
          </a:p>
          <a:p>
            <a:r>
              <a:rPr lang="en-US" sz="700" dirty="0" smtClean="0">
                <a:latin typeface="Calibri" pitchFamily="34" charset="0"/>
                <a:cs typeface="Calibri" pitchFamily="34" charset="0"/>
              </a:rPr>
              <a:t>1st Qu. : -0.078  </a:t>
            </a:r>
          </a:p>
          <a:p>
            <a:r>
              <a:rPr lang="en-US" sz="700" b="1" dirty="0" smtClean="0">
                <a:solidFill>
                  <a:srgbClr val="0070C0"/>
                </a:solidFill>
                <a:latin typeface="Calibri" pitchFamily="34" charset="0"/>
                <a:cs typeface="Calibri" pitchFamily="34" charset="0"/>
              </a:rPr>
              <a:t>Mean    :  0.026</a:t>
            </a:r>
            <a:r>
              <a:rPr lang="en-US" sz="700" dirty="0" smtClean="0">
                <a:solidFill>
                  <a:srgbClr val="0070C0"/>
                </a:solidFill>
                <a:latin typeface="Calibri" pitchFamily="34" charset="0"/>
                <a:cs typeface="Calibri" pitchFamily="34" charset="0"/>
              </a:rPr>
              <a:t>  </a:t>
            </a:r>
          </a:p>
          <a:p>
            <a:r>
              <a:rPr lang="en-US" sz="700" dirty="0" smtClean="0">
                <a:latin typeface="Calibri" pitchFamily="34" charset="0"/>
                <a:cs typeface="Calibri" pitchFamily="34" charset="0"/>
              </a:rPr>
              <a:t>3rd Qu.:   0.088  </a:t>
            </a:r>
          </a:p>
          <a:p>
            <a:r>
              <a:rPr lang="en-US" sz="700" dirty="0" smtClean="0">
                <a:latin typeface="Calibri" pitchFamily="34" charset="0"/>
                <a:cs typeface="Calibri" pitchFamily="34" charset="0"/>
              </a:rPr>
              <a:t>Max.   :    2.096  </a:t>
            </a:r>
            <a:endParaRPr lang="en-US" sz="700" dirty="0">
              <a:latin typeface="Calibri" pitchFamily="34" charset="0"/>
              <a:cs typeface="Calibri" pitchFamily="34" charset="0"/>
            </a:endParaRPr>
          </a:p>
        </p:txBody>
      </p:sp>
      <p:sp>
        <p:nvSpPr>
          <p:cNvPr id="12" name="Rectangle 11"/>
          <p:cNvSpPr/>
          <p:nvPr/>
        </p:nvSpPr>
        <p:spPr>
          <a:xfrm>
            <a:off x="4457700" y="1447800"/>
            <a:ext cx="1219200" cy="754053"/>
          </a:xfrm>
          <a:prstGeom prst="rect">
            <a:avLst/>
          </a:prstGeom>
        </p:spPr>
        <p:txBody>
          <a:bodyPr wrap="square">
            <a:spAutoFit/>
          </a:bodyPr>
          <a:lstStyle/>
          <a:p>
            <a:r>
              <a:rPr lang="sv-SE" sz="700" b="1" dirty="0" smtClean="0">
                <a:latin typeface="Calibri" pitchFamily="34" charset="0"/>
                <a:cs typeface="Calibri" pitchFamily="34" charset="0"/>
              </a:rPr>
              <a:t>Prediction Distribution</a:t>
            </a:r>
          </a:p>
          <a:p>
            <a:r>
              <a:rPr lang="sv-SE" sz="700" b="1" dirty="0" smtClean="0">
                <a:latin typeface="Calibri" pitchFamily="34" charset="0"/>
                <a:cs typeface="Calibri" pitchFamily="34" charset="0"/>
              </a:rPr>
              <a:t>(of Normalized Returns)</a:t>
            </a:r>
            <a:endParaRPr lang="en-US" sz="700" dirty="0" smtClean="0">
              <a:latin typeface="Calibri" pitchFamily="34" charset="0"/>
              <a:cs typeface="Calibri" pitchFamily="34" charset="0"/>
            </a:endParaRPr>
          </a:p>
          <a:p>
            <a:r>
              <a:rPr lang="en-US" sz="700" dirty="0" smtClean="0">
                <a:latin typeface="Calibri" pitchFamily="34" charset="0"/>
                <a:cs typeface="Calibri" pitchFamily="34" charset="0"/>
              </a:rPr>
              <a:t>---------</a:t>
            </a:r>
          </a:p>
          <a:p>
            <a:r>
              <a:rPr lang="en-US" sz="700" dirty="0" smtClean="0">
                <a:latin typeface="Calibri" pitchFamily="34" charset="0"/>
                <a:cs typeface="Calibri" pitchFamily="34" charset="0"/>
              </a:rPr>
              <a:t>Min.   :       0.320</a:t>
            </a:r>
          </a:p>
          <a:p>
            <a:r>
              <a:rPr lang="en-US" sz="700" dirty="0" smtClean="0">
                <a:latin typeface="Calibri" pitchFamily="34" charset="0"/>
                <a:cs typeface="Calibri" pitchFamily="34" charset="0"/>
              </a:rPr>
              <a:t>Median :   0.532</a:t>
            </a:r>
          </a:p>
          <a:p>
            <a:r>
              <a:rPr lang="en-US" sz="700" dirty="0" smtClean="0">
                <a:latin typeface="Calibri" pitchFamily="34" charset="0"/>
                <a:cs typeface="Calibri" pitchFamily="34" charset="0"/>
              </a:rPr>
              <a:t>Max.   :      0.855</a:t>
            </a:r>
            <a:endParaRPr lang="en-US" sz="700" dirty="0">
              <a:latin typeface="Calibri" pitchFamily="34" charset="0"/>
              <a:cs typeface="Calibri" pitchFamily="34" charset="0"/>
            </a:endParaRPr>
          </a:p>
        </p:txBody>
      </p:sp>
      <p:sp>
        <p:nvSpPr>
          <p:cNvPr id="17" name="Rectangle 16"/>
          <p:cNvSpPr/>
          <p:nvPr/>
        </p:nvSpPr>
        <p:spPr>
          <a:xfrm>
            <a:off x="6067425" y="1446193"/>
            <a:ext cx="1219200" cy="954107"/>
          </a:xfrm>
          <a:prstGeom prst="rect">
            <a:avLst/>
          </a:prstGeom>
        </p:spPr>
        <p:txBody>
          <a:bodyPr wrap="square">
            <a:spAutoFit/>
          </a:bodyPr>
          <a:lstStyle/>
          <a:p>
            <a:r>
              <a:rPr lang="sv-SE" sz="700" b="1" dirty="0" smtClean="0">
                <a:latin typeface="Calibri" pitchFamily="34" charset="0"/>
                <a:cs typeface="Calibri" pitchFamily="34" charset="0"/>
              </a:rPr>
              <a:t>ERROR Rate and Distribution</a:t>
            </a:r>
          </a:p>
          <a:p>
            <a:r>
              <a:rPr lang="sv-SE" sz="700" b="1" dirty="0" smtClean="0">
                <a:latin typeface="Calibri" pitchFamily="34" charset="0"/>
                <a:cs typeface="Calibri" pitchFamily="34" charset="0"/>
              </a:rPr>
              <a:t>---------------------------------</a:t>
            </a:r>
          </a:p>
          <a:p>
            <a:r>
              <a:rPr lang="en-US" sz="700" dirty="0" smtClean="0">
                <a:latin typeface="Calibri" pitchFamily="34" charset="0"/>
                <a:cs typeface="Calibri" pitchFamily="34" charset="0"/>
              </a:rPr>
              <a:t>Min.      : -0.322</a:t>
            </a:r>
          </a:p>
          <a:p>
            <a:r>
              <a:rPr lang="en-US" sz="700" dirty="0" smtClean="0">
                <a:latin typeface="Calibri" pitchFamily="34" charset="0"/>
                <a:cs typeface="Calibri" pitchFamily="34" charset="0"/>
              </a:rPr>
              <a:t>1st Qu. : -0.073  </a:t>
            </a:r>
          </a:p>
          <a:p>
            <a:r>
              <a:rPr lang="en-US" sz="700" b="1" dirty="0" smtClean="0">
                <a:solidFill>
                  <a:srgbClr val="0070C0"/>
                </a:solidFill>
                <a:latin typeface="Calibri" pitchFamily="34" charset="0"/>
                <a:cs typeface="Calibri" pitchFamily="34" charset="0"/>
              </a:rPr>
              <a:t>Mean    :  0.033</a:t>
            </a:r>
            <a:r>
              <a:rPr lang="en-US" sz="700" dirty="0" smtClean="0">
                <a:solidFill>
                  <a:srgbClr val="0070C0"/>
                </a:solidFill>
                <a:latin typeface="Calibri" pitchFamily="34" charset="0"/>
                <a:cs typeface="Calibri" pitchFamily="34" charset="0"/>
              </a:rPr>
              <a:t>  </a:t>
            </a:r>
          </a:p>
          <a:p>
            <a:r>
              <a:rPr lang="en-US" sz="700" dirty="0" smtClean="0">
                <a:latin typeface="Calibri" pitchFamily="34" charset="0"/>
                <a:cs typeface="Calibri" pitchFamily="34" charset="0"/>
              </a:rPr>
              <a:t>3rd Qu.:   0.087  </a:t>
            </a:r>
          </a:p>
          <a:p>
            <a:r>
              <a:rPr lang="en-US" sz="700" dirty="0" smtClean="0">
                <a:latin typeface="Calibri" pitchFamily="34" charset="0"/>
                <a:cs typeface="Calibri" pitchFamily="34" charset="0"/>
              </a:rPr>
              <a:t>Max.   :    2.666 </a:t>
            </a:r>
            <a:endParaRPr lang="en-US" sz="700" dirty="0">
              <a:latin typeface="Calibri" pitchFamily="34" charset="0"/>
              <a:cs typeface="Calibri" pitchFamily="34" charset="0"/>
            </a:endParaRPr>
          </a:p>
        </p:txBody>
      </p:sp>
      <p:sp>
        <p:nvSpPr>
          <p:cNvPr id="19" name="Rectangle 18"/>
          <p:cNvSpPr/>
          <p:nvPr/>
        </p:nvSpPr>
        <p:spPr>
          <a:xfrm>
            <a:off x="7239000" y="1447800"/>
            <a:ext cx="1219200" cy="754053"/>
          </a:xfrm>
          <a:prstGeom prst="rect">
            <a:avLst/>
          </a:prstGeom>
        </p:spPr>
        <p:txBody>
          <a:bodyPr wrap="square">
            <a:spAutoFit/>
          </a:bodyPr>
          <a:lstStyle/>
          <a:p>
            <a:r>
              <a:rPr lang="sv-SE" sz="700" b="1" dirty="0" smtClean="0">
                <a:latin typeface="Calibri" pitchFamily="34" charset="0"/>
                <a:cs typeface="Calibri" pitchFamily="34" charset="0"/>
              </a:rPr>
              <a:t>Prediction Distribution</a:t>
            </a:r>
          </a:p>
          <a:p>
            <a:r>
              <a:rPr lang="sv-SE" sz="700" b="1" dirty="0" smtClean="0">
                <a:latin typeface="Calibri" pitchFamily="34" charset="0"/>
                <a:cs typeface="Calibri" pitchFamily="34" charset="0"/>
              </a:rPr>
              <a:t>(of Normalized Returns)</a:t>
            </a:r>
            <a:endParaRPr lang="en-US" sz="700" dirty="0" smtClean="0">
              <a:latin typeface="Calibri" pitchFamily="34" charset="0"/>
              <a:cs typeface="Calibri" pitchFamily="34" charset="0"/>
            </a:endParaRPr>
          </a:p>
          <a:p>
            <a:r>
              <a:rPr lang="en-US" sz="700" dirty="0" smtClean="0">
                <a:latin typeface="Calibri" pitchFamily="34" charset="0"/>
                <a:cs typeface="Calibri" pitchFamily="34" charset="0"/>
              </a:rPr>
              <a:t>---------</a:t>
            </a:r>
          </a:p>
          <a:p>
            <a:r>
              <a:rPr lang="en-US" sz="700" dirty="0" smtClean="0">
                <a:latin typeface="Calibri" pitchFamily="34" charset="0"/>
                <a:cs typeface="Calibri" pitchFamily="34" charset="0"/>
              </a:rPr>
              <a:t>Min.   :       0.333</a:t>
            </a:r>
          </a:p>
          <a:p>
            <a:r>
              <a:rPr lang="en-US" sz="700" dirty="0" smtClean="0">
                <a:latin typeface="Calibri" pitchFamily="34" charset="0"/>
                <a:cs typeface="Calibri" pitchFamily="34" charset="0"/>
              </a:rPr>
              <a:t>Median :   0.532</a:t>
            </a:r>
          </a:p>
          <a:p>
            <a:r>
              <a:rPr lang="en-US" sz="700" dirty="0" smtClean="0">
                <a:latin typeface="Calibri" pitchFamily="34" charset="0"/>
                <a:cs typeface="Calibri" pitchFamily="34" charset="0"/>
              </a:rPr>
              <a:t>Max.   :      0.795</a:t>
            </a:r>
            <a:endParaRPr lang="en-US" sz="700" dirty="0">
              <a:latin typeface="Calibri" pitchFamily="34" charset="0"/>
              <a:cs typeface="Calibri" pitchFamily="34" charset="0"/>
            </a:endParaRPr>
          </a:p>
        </p:txBody>
      </p:sp>
      <p:sp>
        <p:nvSpPr>
          <p:cNvPr id="20" name="Rectangle 19"/>
          <p:cNvSpPr/>
          <p:nvPr/>
        </p:nvSpPr>
        <p:spPr>
          <a:xfrm>
            <a:off x="400050" y="3134409"/>
            <a:ext cx="1219200" cy="954107"/>
          </a:xfrm>
          <a:prstGeom prst="rect">
            <a:avLst/>
          </a:prstGeom>
        </p:spPr>
        <p:txBody>
          <a:bodyPr wrap="square">
            <a:spAutoFit/>
          </a:bodyPr>
          <a:lstStyle/>
          <a:p>
            <a:r>
              <a:rPr lang="sv-SE" sz="700" b="1" dirty="0" smtClean="0">
                <a:latin typeface="Calibri" pitchFamily="34" charset="0"/>
                <a:cs typeface="Calibri" pitchFamily="34" charset="0"/>
              </a:rPr>
              <a:t>ERROR Rate and Distribution</a:t>
            </a:r>
          </a:p>
          <a:p>
            <a:r>
              <a:rPr lang="sv-SE" sz="700" b="1" dirty="0" smtClean="0">
                <a:latin typeface="Calibri" pitchFamily="34" charset="0"/>
                <a:cs typeface="Calibri" pitchFamily="34" charset="0"/>
              </a:rPr>
              <a:t>---------------------------------</a:t>
            </a:r>
          </a:p>
          <a:p>
            <a:r>
              <a:rPr lang="sv-SE" sz="700" b="1" dirty="0" smtClean="0">
                <a:solidFill>
                  <a:srgbClr val="0070C0"/>
                </a:solidFill>
                <a:latin typeface="Calibri" pitchFamily="34" charset="0"/>
                <a:cs typeface="Calibri" pitchFamily="34" charset="0"/>
              </a:rPr>
              <a:t>Min                   -0.359</a:t>
            </a:r>
          </a:p>
          <a:p>
            <a:r>
              <a:rPr lang="sv-SE" sz="700" dirty="0" smtClean="0">
                <a:latin typeface="Calibri" pitchFamily="34" charset="0"/>
                <a:cs typeface="Calibri" pitchFamily="34" charset="0"/>
              </a:rPr>
              <a:t>1st Q                -0.075</a:t>
            </a:r>
          </a:p>
          <a:p>
            <a:r>
              <a:rPr lang="sv-SE" sz="700" b="1" dirty="0" smtClean="0">
                <a:solidFill>
                  <a:srgbClr val="0070C0"/>
                </a:solidFill>
                <a:latin typeface="Calibri" pitchFamily="34" charset="0"/>
                <a:cs typeface="Calibri" pitchFamily="34" charset="0"/>
              </a:rPr>
              <a:t>Mean                0.024</a:t>
            </a:r>
          </a:p>
          <a:p>
            <a:r>
              <a:rPr lang="sv-SE" sz="700" dirty="0" smtClean="0">
                <a:latin typeface="Calibri" pitchFamily="34" charset="0"/>
                <a:cs typeface="Calibri" pitchFamily="34" charset="0"/>
              </a:rPr>
              <a:t>3rd Q                 0.088</a:t>
            </a:r>
          </a:p>
          <a:p>
            <a:r>
              <a:rPr lang="sv-SE" sz="700" b="1" dirty="0" smtClean="0">
                <a:solidFill>
                  <a:srgbClr val="0070C0"/>
                </a:solidFill>
                <a:latin typeface="Calibri" pitchFamily="34" charset="0"/>
                <a:cs typeface="Calibri" pitchFamily="34" charset="0"/>
              </a:rPr>
              <a:t>Max                   1.830</a:t>
            </a:r>
          </a:p>
        </p:txBody>
      </p:sp>
      <p:sp>
        <p:nvSpPr>
          <p:cNvPr id="21" name="Rectangle 20"/>
          <p:cNvSpPr/>
          <p:nvPr/>
        </p:nvSpPr>
        <p:spPr>
          <a:xfrm>
            <a:off x="1371600" y="3886200"/>
            <a:ext cx="1822450" cy="723900"/>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r>
              <a:rPr lang="en-US" sz="1000" b="1" dirty="0" smtClean="0">
                <a:solidFill>
                  <a:schemeClr val="tx1"/>
                </a:solidFill>
                <a:latin typeface="Calibri" pitchFamily="34" charset="0"/>
                <a:cs typeface="Calibri" pitchFamily="34" charset="0"/>
              </a:rPr>
              <a:t>Conclusions</a:t>
            </a:r>
            <a:endParaRPr lang="en-US" sz="1400" b="1" dirty="0" smtClean="0">
              <a:solidFill>
                <a:schemeClr val="tx1"/>
              </a:solidFill>
              <a:latin typeface="Calibri" pitchFamily="34" charset="0"/>
              <a:cs typeface="Calibri" pitchFamily="34" charset="0"/>
            </a:endParaRPr>
          </a:p>
          <a:p>
            <a:pPr marL="57150" indent="-57150">
              <a:buFont typeface="Arial" pitchFamily="34" charset="0"/>
              <a:buChar char="•"/>
            </a:pPr>
            <a:r>
              <a:rPr lang="en-US" sz="700" dirty="0" smtClean="0">
                <a:latin typeface="Calibri" pitchFamily="34" charset="0"/>
                <a:cs typeface="Calibri" pitchFamily="34" charset="0"/>
              </a:rPr>
              <a:t>Lower errors especially min and max errors</a:t>
            </a:r>
          </a:p>
          <a:p>
            <a:pPr marL="57150" indent="-57150">
              <a:buFont typeface="Arial" pitchFamily="34" charset="0"/>
              <a:buChar char="•"/>
            </a:pPr>
            <a:r>
              <a:rPr lang="en-US" sz="700" dirty="0" smtClean="0">
                <a:latin typeface="Calibri" pitchFamily="34" charset="0"/>
                <a:cs typeface="Calibri" pitchFamily="34" charset="0"/>
              </a:rPr>
              <a:t>5 nodes increase accuracy though computation time for weights was much higher</a:t>
            </a:r>
          </a:p>
          <a:p>
            <a:pPr marL="57150" indent="-57150">
              <a:buFont typeface="Arial" pitchFamily="34" charset="0"/>
              <a:buChar char="•"/>
            </a:pPr>
            <a:endParaRPr lang="en-US" sz="800" dirty="0" smtClean="0">
              <a:solidFill>
                <a:schemeClr val="tx1"/>
              </a:solidFill>
              <a:latin typeface="Calibri" pitchFamily="34" charset="0"/>
              <a:cs typeface="Calibri" pitchFamily="34" charset="0"/>
            </a:endParaRPr>
          </a:p>
        </p:txBody>
      </p:sp>
      <p:sp>
        <p:nvSpPr>
          <p:cNvPr id="22" name="Rectangle 21"/>
          <p:cNvSpPr/>
          <p:nvPr/>
        </p:nvSpPr>
        <p:spPr>
          <a:xfrm>
            <a:off x="1609725" y="3133725"/>
            <a:ext cx="1219200" cy="738664"/>
          </a:xfrm>
          <a:prstGeom prst="rect">
            <a:avLst/>
          </a:prstGeom>
        </p:spPr>
        <p:txBody>
          <a:bodyPr wrap="square">
            <a:spAutoFit/>
          </a:bodyPr>
          <a:lstStyle/>
          <a:p>
            <a:r>
              <a:rPr lang="sv-SE" sz="700" b="1" dirty="0" smtClean="0">
                <a:latin typeface="Calibri" pitchFamily="34" charset="0"/>
                <a:cs typeface="Calibri" pitchFamily="34" charset="0"/>
              </a:rPr>
              <a:t>Prediction Distribution</a:t>
            </a:r>
          </a:p>
          <a:p>
            <a:r>
              <a:rPr lang="sv-SE" sz="700" b="1" dirty="0" smtClean="0">
                <a:latin typeface="Calibri" pitchFamily="34" charset="0"/>
                <a:cs typeface="Calibri" pitchFamily="34" charset="0"/>
              </a:rPr>
              <a:t>(of Normalized Returns)</a:t>
            </a:r>
            <a:endParaRPr lang="en-US" sz="700" dirty="0" smtClean="0">
              <a:latin typeface="Calibri" pitchFamily="34" charset="0"/>
              <a:cs typeface="Calibri" pitchFamily="34" charset="0"/>
            </a:endParaRPr>
          </a:p>
          <a:p>
            <a:r>
              <a:rPr lang="en-US" sz="700" dirty="0" smtClean="0">
                <a:latin typeface="Calibri" pitchFamily="34" charset="0"/>
                <a:cs typeface="Calibri" pitchFamily="34" charset="0"/>
              </a:rPr>
              <a:t>---------</a:t>
            </a:r>
          </a:p>
          <a:p>
            <a:r>
              <a:rPr lang="en-US" sz="700" dirty="0" smtClean="0">
                <a:latin typeface="Calibri" pitchFamily="34" charset="0"/>
                <a:cs typeface="Calibri" pitchFamily="34" charset="0"/>
              </a:rPr>
              <a:t>Min.   :    0.292</a:t>
            </a:r>
          </a:p>
          <a:p>
            <a:r>
              <a:rPr lang="en-US" sz="700" dirty="0" smtClean="0">
                <a:latin typeface="Calibri" pitchFamily="34" charset="0"/>
                <a:cs typeface="Calibri" pitchFamily="34" charset="0"/>
              </a:rPr>
              <a:t>Median :0.532 </a:t>
            </a:r>
          </a:p>
          <a:p>
            <a:r>
              <a:rPr lang="en-US" sz="700" dirty="0" smtClean="0">
                <a:latin typeface="Calibri" pitchFamily="34" charset="0"/>
                <a:cs typeface="Calibri" pitchFamily="34" charset="0"/>
              </a:rPr>
              <a:t>Max.   :   0.832 </a:t>
            </a:r>
            <a:endParaRPr lang="en-US" sz="700" dirty="0">
              <a:latin typeface="Calibri" pitchFamily="34" charset="0"/>
              <a:cs typeface="Calibri" pitchFamily="34" charset="0"/>
            </a:endParaRPr>
          </a:p>
        </p:txBody>
      </p:sp>
      <p:sp>
        <p:nvSpPr>
          <p:cNvPr id="23" name="Rectangle 22"/>
          <p:cNvSpPr/>
          <p:nvPr/>
        </p:nvSpPr>
        <p:spPr>
          <a:xfrm>
            <a:off x="3238500" y="3135293"/>
            <a:ext cx="1219200" cy="954107"/>
          </a:xfrm>
          <a:prstGeom prst="rect">
            <a:avLst/>
          </a:prstGeom>
        </p:spPr>
        <p:txBody>
          <a:bodyPr wrap="square">
            <a:spAutoFit/>
          </a:bodyPr>
          <a:lstStyle/>
          <a:p>
            <a:r>
              <a:rPr lang="sv-SE" sz="700" b="1" dirty="0" smtClean="0">
                <a:latin typeface="Calibri" pitchFamily="34" charset="0"/>
                <a:cs typeface="Calibri" pitchFamily="34" charset="0"/>
              </a:rPr>
              <a:t>ERROR Rate and Distribution</a:t>
            </a:r>
          </a:p>
          <a:p>
            <a:r>
              <a:rPr lang="sv-SE" sz="700" b="1" dirty="0" smtClean="0">
                <a:latin typeface="Calibri" pitchFamily="34" charset="0"/>
                <a:cs typeface="Calibri" pitchFamily="34" charset="0"/>
              </a:rPr>
              <a:t>---------------------------------</a:t>
            </a:r>
          </a:p>
          <a:p>
            <a:r>
              <a:rPr lang="sv-SE" sz="700" b="1" dirty="0" smtClean="0">
                <a:solidFill>
                  <a:srgbClr val="0070C0"/>
                </a:solidFill>
                <a:latin typeface="Calibri" pitchFamily="34" charset="0"/>
                <a:cs typeface="Calibri" pitchFamily="34" charset="0"/>
              </a:rPr>
              <a:t>Min                   -0.357</a:t>
            </a:r>
          </a:p>
          <a:p>
            <a:r>
              <a:rPr lang="sv-SE" sz="700" dirty="0" smtClean="0">
                <a:latin typeface="Calibri" pitchFamily="34" charset="0"/>
                <a:cs typeface="Calibri" pitchFamily="34" charset="0"/>
              </a:rPr>
              <a:t>1st Q                -0.063</a:t>
            </a:r>
          </a:p>
          <a:p>
            <a:r>
              <a:rPr lang="sv-SE" sz="700" b="1" dirty="0" smtClean="0">
                <a:solidFill>
                  <a:srgbClr val="0070C0"/>
                </a:solidFill>
                <a:latin typeface="Calibri" pitchFamily="34" charset="0"/>
                <a:cs typeface="Calibri" pitchFamily="34" charset="0"/>
              </a:rPr>
              <a:t>Mean                0.021</a:t>
            </a:r>
          </a:p>
          <a:p>
            <a:r>
              <a:rPr lang="sv-SE" sz="700" dirty="0" smtClean="0">
                <a:latin typeface="Calibri" pitchFamily="34" charset="0"/>
                <a:cs typeface="Calibri" pitchFamily="34" charset="0"/>
              </a:rPr>
              <a:t>3rd Q                 0.082</a:t>
            </a:r>
          </a:p>
          <a:p>
            <a:r>
              <a:rPr lang="sv-SE" sz="700" b="1" dirty="0" smtClean="0">
                <a:solidFill>
                  <a:srgbClr val="0070C0"/>
                </a:solidFill>
                <a:latin typeface="Calibri" pitchFamily="34" charset="0"/>
                <a:cs typeface="Calibri" pitchFamily="34" charset="0"/>
              </a:rPr>
              <a:t>Max                   1.214</a:t>
            </a:r>
          </a:p>
        </p:txBody>
      </p:sp>
      <p:sp>
        <p:nvSpPr>
          <p:cNvPr id="24" name="Rectangle 23"/>
          <p:cNvSpPr/>
          <p:nvPr/>
        </p:nvSpPr>
        <p:spPr>
          <a:xfrm>
            <a:off x="4448175" y="3134609"/>
            <a:ext cx="1219200" cy="738664"/>
          </a:xfrm>
          <a:prstGeom prst="rect">
            <a:avLst/>
          </a:prstGeom>
        </p:spPr>
        <p:txBody>
          <a:bodyPr wrap="square">
            <a:spAutoFit/>
          </a:bodyPr>
          <a:lstStyle/>
          <a:p>
            <a:r>
              <a:rPr lang="sv-SE" sz="700" b="1" dirty="0" smtClean="0">
                <a:latin typeface="Calibri" pitchFamily="34" charset="0"/>
                <a:cs typeface="Calibri" pitchFamily="34" charset="0"/>
              </a:rPr>
              <a:t>Prediction Distribution</a:t>
            </a:r>
          </a:p>
          <a:p>
            <a:r>
              <a:rPr lang="sv-SE" sz="700" b="1" dirty="0" smtClean="0">
                <a:latin typeface="Calibri" pitchFamily="34" charset="0"/>
                <a:cs typeface="Calibri" pitchFamily="34" charset="0"/>
              </a:rPr>
              <a:t>(of Normalized Returns)</a:t>
            </a:r>
            <a:endParaRPr lang="en-US" sz="700" dirty="0" smtClean="0">
              <a:latin typeface="Calibri" pitchFamily="34" charset="0"/>
              <a:cs typeface="Calibri" pitchFamily="34" charset="0"/>
            </a:endParaRPr>
          </a:p>
          <a:p>
            <a:r>
              <a:rPr lang="en-US" sz="700" dirty="0" smtClean="0">
                <a:latin typeface="Calibri" pitchFamily="34" charset="0"/>
                <a:cs typeface="Calibri" pitchFamily="34" charset="0"/>
              </a:rPr>
              <a:t>---------</a:t>
            </a:r>
          </a:p>
          <a:p>
            <a:r>
              <a:rPr lang="en-US" sz="700" dirty="0" smtClean="0">
                <a:latin typeface="Calibri" pitchFamily="34" charset="0"/>
                <a:cs typeface="Calibri" pitchFamily="34" charset="0"/>
              </a:rPr>
              <a:t>Min.   :    0.233</a:t>
            </a:r>
          </a:p>
          <a:p>
            <a:r>
              <a:rPr lang="en-US" sz="700" dirty="0" smtClean="0">
                <a:latin typeface="Calibri" pitchFamily="34" charset="0"/>
                <a:cs typeface="Calibri" pitchFamily="34" charset="0"/>
              </a:rPr>
              <a:t>Median :0.532  </a:t>
            </a:r>
          </a:p>
          <a:p>
            <a:r>
              <a:rPr lang="en-US" sz="700" dirty="0" smtClean="0">
                <a:latin typeface="Calibri" pitchFamily="34" charset="0"/>
                <a:cs typeface="Calibri" pitchFamily="34" charset="0"/>
              </a:rPr>
              <a:t>Max.   :   0.804  </a:t>
            </a:r>
            <a:endParaRPr lang="en-US" sz="700" dirty="0">
              <a:latin typeface="Calibri" pitchFamily="34" charset="0"/>
              <a:cs typeface="Calibri" pitchFamily="34" charset="0"/>
            </a:endParaRPr>
          </a:p>
        </p:txBody>
      </p:sp>
      <p:sp>
        <p:nvSpPr>
          <p:cNvPr id="25" name="Rectangle 24"/>
          <p:cNvSpPr/>
          <p:nvPr/>
        </p:nvSpPr>
        <p:spPr>
          <a:xfrm>
            <a:off x="4191000" y="3886200"/>
            <a:ext cx="1822450" cy="723900"/>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r>
              <a:rPr lang="en-US" sz="1000" b="1" dirty="0" smtClean="0">
                <a:solidFill>
                  <a:schemeClr val="tx1"/>
                </a:solidFill>
                <a:latin typeface="Calibri" pitchFamily="34" charset="0"/>
                <a:cs typeface="Calibri" pitchFamily="34" charset="0"/>
              </a:rPr>
              <a:t>Conclusions</a:t>
            </a:r>
            <a:endParaRPr lang="en-US" sz="1400" b="1" dirty="0" smtClean="0">
              <a:solidFill>
                <a:schemeClr val="tx1"/>
              </a:solidFill>
              <a:latin typeface="Calibri" pitchFamily="34" charset="0"/>
              <a:cs typeface="Calibri" pitchFamily="34" charset="0"/>
            </a:endParaRPr>
          </a:p>
          <a:p>
            <a:pPr marL="57150" indent="-57150">
              <a:buFont typeface="Arial" pitchFamily="34" charset="0"/>
              <a:buChar char="•"/>
            </a:pPr>
            <a:r>
              <a:rPr lang="en-US" sz="700" dirty="0" smtClean="0">
                <a:latin typeface="Calibri" pitchFamily="34" charset="0"/>
                <a:cs typeface="Calibri" pitchFamily="34" charset="0"/>
              </a:rPr>
              <a:t>Lower errors especially max error</a:t>
            </a:r>
          </a:p>
          <a:p>
            <a:pPr marL="57150" indent="-57150">
              <a:buFont typeface="Arial" pitchFamily="34" charset="0"/>
              <a:buChar char="•"/>
            </a:pPr>
            <a:r>
              <a:rPr lang="en-US" sz="700" dirty="0" smtClean="0">
                <a:latin typeface="Calibri" pitchFamily="34" charset="0"/>
                <a:cs typeface="Calibri" pitchFamily="34" charset="0"/>
              </a:rPr>
              <a:t>6 nodes increase accuracy though computation time for weights was higher</a:t>
            </a:r>
          </a:p>
          <a:p>
            <a:pPr marL="57150" indent="-57150">
              <a:buFont typeface="Arial" pitchFamily="34" charset="0"/>
              <a:buChar char="•"/>
            </a:pPr>
            <a:endParaRPr lang="en-US" sz="800" dirty="0" smtClean="0">
              <a:solidFill>
                <a:schemeClr val="tx1"/>
              </a:solidFill>
              <a:latin typeface="Calibri" pitchFamily="34" charset="0"/>
              <a:cs typeface="Calibri" pitchFamily="34" charset="0"/>
            </a:endParaRPr>
          </a:p>
        </p:txBody>
      </p:sp>
      <p:sp>
        <p:nvSpPr>
          <p:cNvPr id="26" name="Rectangle 25"/>
          <p:cNvSpPr/>
          <p:nvPr/>
        </p:nvSpPr>
        <p:spPr>
          <a:xfrm>
            <a:off x="6057900" y="3135293"/>
            <a:ext cx="1219200" cy="954107"/>
          </a:xfrm>
          <a:prstGeom prst="rect">
            <a:avLst/>
          </a:prstGeom>
        </p:spPr>
        <p:txBody>
          <a:bodyPr wrap="square">
            <a:spAutoFit/>
          </a:bodyPr>
          <a:lstStyle/>
          <a:p>
            <a:r>
              <a:rPr lang="sv-SE" sz="700" b="1" dirty="0" smtClean="0">
                <a:latin typeface="Calibri" pitchFamily="34" charset="0"/>
                <a:cs typeface="Calibri" pitchFamily="34" charset="0"/>
              </a:rPr>
              <a:t>ERROR Rate and Distribution</a:t>
            </a:r>
          </a:p>
          <a:p>
            <a:r>
              <a:rPr lang="sv-SE" sz="700" b="1" dirty="0" smtClean="0">
                <a:latin typeface="Calibri" pitchFamily="34" charset="0"/>
                <a:cs typeface="Calibri" pitchFamily="34" charset="0"/>
              </a:rPr>
              <a:t>---------------------------------</a:t>
            </a:r>
          </a:p>
          <a:p>
            <a:r>
              <a:rPr lang="sv-SE" sz="700" b="1" dirty="0" smtClean="0">
                <a:solidFill>
                  <a:srgbClr val="0070C0"/>
                </a:solidFill>
                <a:latin typeface="Calibri" pitchFamily="34" charset="0"/>
                <a:cs typeface="Calibri" pitchFamily="34" charset="0"/>
              </a:rPr>
              <a:t>Min                  -0.680</a:t>
            </a:r>
          </a:p>
          <a:p>
            <a:r>
              <a:rPr lang="sv-SE" sz="700" dirty="0" smtClean="0">
                <a:latin typeface="Calibri" pitchFamily="34" charset="0"/>
                <a:cs typeface="Calibri" pitchFamily="34" charset="0"/>
              </a:rPr>
              <a:t>1st Q                -0.112</a:t>
            </a:r>
          </a:p>
          <a:p>
            <a:r>
              <a:rPr lang="sv-SE" sz="700" b="1" dirty="0" smtClean="0">
                <a:solidFill>
                  <a:srgbClr val="0070C0"/>
                </a:solidFill>
                <a:latin typeface="Calibri" pitchFamily="34" charset="0"/>
                <a:cs typeface="Calibri" pitchFamily="34" charset="0"/>
              </a:rPr>
              <a:t>Mean                0.005</a:t>
            </a:r>
          </a:p>
          <a:p>
            <a:r>
              <a:rPr lang="sv-SE" sz="700" dirty="0" smtClean="0">
                <a:latin typeface="Calibri" pitchFamily="34" charset="0"/>
                <a:cs typeface="Calibri" pitchFamily="34" charset="0"/>
              </a:rPr>
              <a:t>3rd Q                0.104</a:t>
            </a:r>
          </a:p>
          <a:p>
            <a:r>
              <a:rPr lang="sv-SE" sz="700" b="1" dirty="0" smtClean="0">
                <a:solidFill>
                  <a:srgbClr val="0070C0"/>
                </a:solidFill>
                <a:latin typeface="Calibri" pitchFamily="34" charset="0"/>
                <a:cs typeface="Calibri" pitchFamily="34" charset="0"/>
              </a:rPr>
              <a:t>Max                  1.000</a:t>
            </a:r>
          </a:p>
        </p:txBody>
      </p:sp>
      <p:sp>
        <p:nvSpPr>
          <p:cNvPr id="27" name="Rectangle 26"/>
          <p:cNvSpPr/>
          <p:nvPr/>
        </p:nvSpPr>
        <p:spPr>
          <a:xfrm>
            <a:off x="7267575" y="3134609"/>
            <a:ext cx="1219200" cy="738664"/>
          </a:xfrm>
          <a:prstGeom prst="rect">
            <a:avLst/>
          </a:prstGeom>
        </p:spPr>
        <p:txBody>
          <a:bodyPr wrap="square">
            <a:spAutoFit/>
          </a:bodyPr>
          <a:lstStyle/>
          <a:p>
            <a:r>
              <a:rPr lang="sv-SE" sz="700" b="1" dirty="0" smtClean="0">
                <a:latin typeface="Calibri" pitchFamily="34" charset="0"/>
                <a:cs typeface="Calibri" pitchFamily="34" charset="0"/>
              </a:rPr>
              <a:t>Prediction Distribution</a:t>
            </a:r>
          </a:p>
          <a:p>
            <a:r>
              <a:rPr lang="sv-SE" sz="700" b="1" dirty="0" smtClean="0">
                <a:latin typeface="Calibri" pitchFamily="34" charset="0"/>
                <a:cs typeface="Calibri" pitchFamily="34" charset="0"/>
              </a:rPr>
              <a:t>(of Normalized Returns)</a:t>
            </a:r>
            <a:endParaRPr lang="en-US" sz="700" dirty="0" smtClean="0">
              <a:latin typeface="Calibri" pitchFamily="34" charset="0"/>
              <a:cs typeface="Calibri" pitchFamily="34" charset="0"/>
            </a:endParaRPr>
          </a:p>
          <a:p>
            <a:r>
              <a:rPr lang="en-US" sz="700" dirty="0" smtClean="0">
                <a:latin typeface="Calibri" pitchFamily="34" charset="0"/>
                <a:cs typeface="Calibri" pitchFamily="34" charset="0"/>
              </a:rPr>
              <a:t>---------</a:t>
            </a:r>
          </a:p>
          <a:p>
            <a:r>
              <a:rPr lang="en-US" sz="700" dirty="0" smtClean="0">
                <a:latin typeface="Calibri" pitchFamily="34" charset="0"/>
                <a:cs typeface="Calibri" pitchFamily="34" charset="0"/>
              </a:rPr>
              <a:t>Min.   :    0.151</a:t>
            </a:r>
          </a:p>
          <a:p>
            <a:r>
              <a:rPr lang="en-US" sz="700" dirty="0" smtClean="0">
                <a:latin typeface="Calibri" pitchFamily="34" charset="0"/>
                <a:cs typeface="Calibri" pitchFamily="34" charset="0"/>
              </a:rPr>
              <a:t>Median :0.508  </a:t>
            </a:r>
          </a:p>
          <a:p>
            <a:r>
              <a:rPr lang="en-US" sz="700" dirty="0" smtClean="0">
                <a:latin typeface="Calibri" pitchFamily="34" charset="0"/>
                <a:cs typeface="Calibri" pitchFamily="34" charset="0"/>
              </a:rPr>
              <a:t>Max.   :   0.896  </a:t>
            </a:r>
            <a:endParaRPr lang="en-US" sz="700" dirty="0">
              <a:latin typeface="Calibri" pitchFamily="34" charset="0"/>
              <a:cs typeface="Calibri" pitchFamily="34" charset="0"/>
            </a:endParaRPr>
          </a:p>
        </p:txBody>
      </p:sp>
      <p:sp>
        <p:nvSpPr>
          <p:cNvPr id="28" name="Rectangle 27"/>
          <p:cNvSpPr/>
          <p:nvPr/>
        </p:nvSpPr>
        <p:spPr>
          <a:xfrm>
            <a:off x="7010400" y="3886200"/>
            <a:ext cx="1822450" cy="723900"/>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r>
              <a:rPr lang="en-US" sz="1000" b="1" dirty="0" smtClean="0">
                <a:solidFill>
                  <a:schemeClr val="tx1"/>
                </a:solidFill>
                <a:latin typeface="Calibri" pitchFamily="34" charset="0"/>
                <a:cs typeface="Calibri" pitchFamily="34" charset="0"/>
              </a:rPr>
              <a:t>Conclusions</a:t>
            </a:r>
            <a:endParaRPr lang="en-US" sz="1400" b="1" dirty="0" smtClean="0">
              <a:solidFill>
                <a:schemeClr val="tx1"/>
              </a:solidFill>
              <a:latin typeface="Calibri" pitchFamily="34" charset="0"/>
              <a:cs typeface="Calibri" pitchFamily="34" charset="0"/>
            </a:endParaRPr>
          </a:p>
          <a:p>
            <a:pPr marL="57150" indent="-57150">
              <a:buFont typeface="Arial" pitchFamily="34" charset="0"/>
              <a:buChar char="•"/>
            </a:pPr>
            <a:r>
              <a:rPr lang="en-US" sz="700" dirty="0" smtClean="0">
                <a:latin typeface="Calibri" pitchFamily="34" charset="0"/>
                <a:cs typeface="Calibri" pitchFamily="34" charset="0"/>
              </a:rPr>
              <a:t>More complex market periods (peak – crisis – recovery) more difficult to predict accurately ; larger error rates</a:t>
            </a:r>
          </a:p>
          <a:p>
            <a:pPr marL="57150" indent="-57150">
              <a:buFont typeface="Arial" pitchFamily="34" charset="0"/>
              <a:buChar char="•"/>
            </a:pPr>
            <a:endParaRPr lang="en-US" sz="800" dirty="0" smtClean="0">
              <a:solidFill>
                <a:schemeClr val="tx1"/>
              </a:solidFill>
              <a:latin typeface="Calibri" pitchFamily="34" charset="0"/>
              <a:cs typeface="Calibri" pitchFamily="34" charset="0"/>
            </a:endParaRPr>
          </a:p>
        </p:txBody>
      </p:sp>
      <p:sp>
        <p:nvSpPr>
          <p:cNvPr id="29" name="Rectangle 28"/>
          <p:cNvSpPr/>
          <p:nvPr/>
        </p:nvSpPr>
        <p:spPr>
          <a:xfrm>
            <a:off x="410474" y="4828945"/>
            <a:ext cx="1219200" cy="954107"/>
          </a:xfrm>
          <a:prstGeom prst="rect">
            <a:avLst/>
          </a:prstGeom>
        </p:spPr>
        <p:txBody>
          <a:bodyPr wrap="square">
            <a:spAutoFit/>
          </a:bodyPr>
          <a:lstStyle/>
          <a:p>
            <a:r>
              <a:rPr lang="sv-SE" sz="700" b="1" dirty="0" smtClean="0">
                <a:latin typeface="Calibri" pitchFamily="34" charset="0"/>
                <a:cs typeface="Calibri" pitchFamily="34" charset="0"/>
              </a:rPr>
              <a:t>ERROR Rate and Distribution</a:t>
            </a:r>
          </a:p>
          <a:p>
            <a:r>
              <a:rPr lang="sv-SE" sz="700" b="1" dirty="0" smtClean="0">
                <a:latin typeface="Calibri" pitchFamily="34" charset="0"/>
                <a:cs typeface="Calibri" pitchFamily="34" charset="0"/>
              </a:rPr>
              <a:t>---------------------------------</a:t>
            </a:r>
          </a:p>
          <a:p>
            <a:r>
              <a:rPr lang="sv-SE" sz="700" b="1" dirty="0" smtClean="0">
                <a:solidFill>
                  <a:srgbClr val="0070C0"/>
                </a:solidFill>
                <a:latin typeface="Calibri" pitchFamily="34" charset="0"/>
                <a:cs typeface="Calibri" pitchFamily="34" charset="0"/>
              </a:rPr>
              <a:t>Min                  -1.145</a:t>
            </a:r>
          </a:p>
          <a:p>
            <a:r>
              <a:rPr lang="sv-SE" sz="700" dirty="0" smtClean="0">
                <a:latin typeface="Calibri" pitchFamily="34" charset="0"/>
                <a:cs typeface="Calibri" pitchFamily="34" charset="0"/>
              </a:rPr>
              <a:t>1st Q                -0.108</a:t>
            </a:r>
          </a:p>
          <a:p>
            <a:r>
              <a:rPr lang="sv-SE" sz="700" b="1" dirty="0" smtClean="0">
                <a:solidFill>
                  <a:srgbClr val="0070C0"/>
                </a:solidFill>
                <a:latin typeface="Calibri" pitchFamily="34" charset="0"/>
                <a:cs typeface="Calibri" pitchFamily="34" charset="0"/>
              </a:rPr>
              <a:t>Mean                0.002</a:t>
            </a:r>
          </a:p>
          <a:p>
            <a:r>
              <a:rPr lang="sv-SE" sz="700" dirty="0" smtClean="0">
                <a:latin typeface="Calibri" pitchFamily="34" charset="0"/>
                <a:cs typeface="Calibri" pitchFamily="34" charset="0"/>
              </a:rPr>
              <a:t>3rd Q                0.103</a:t>
            </a:r>
          </a:p>
          <a:p>
            <a:r>
              <a:rPr lang="sv-SE" sz="700" b="1" dirty="0" smtClean="0">
                <a:solidFill>
                  <a:srgbClr val="0070C0"/>
                </a:solidFill>
                <a:latin typeface="Calibri" pitchFamily="34" charset="0"/>
                <a:cs typeface="Calibri" pitchFamily="34" charset="0"/>
              </a:rPr>
              <a:t>Max                  1.000</a:t>
            </a:r>
          </a:p>
        </p:txBody>
      </p:sp>
      <p:sp>
        <p:nvSpPr>
          <p:cNvPr id="30" name="Rectangle 29"/>
          <p:cNvSpPr/>
          <p:nvPr/>
        </p:nvSpPr>
        <p:spPr>
          <a:xfrm>
            <a:off x="1620149" y="4828261"/>
            <a:ext cx="1219200" cy="738664"/>
          </a:xfrm>
          <a:prstGeom prst="rect">
            <a:avLst/>
          </a:prstGeom>
        </p:spPr>
        <p:txBody>
          <a:bodyPr wrap="square">
            <a:spAutoFit/>
          </a:bodyPr>
          <a:lstStyle/>
          <a:p>
            <a:r>
              <a:rPr lang="sv-SE" sz="700" b="1" dirty="0" smtClean="0">
                <a:latin typeface="Calibri" pitchFamily="34" charset="0"/>
                <a:cs typeface="Calibri" pitchFamily="34" charset="0"/>
              </a:rPr>
              <a:t>Prediction Distribution</a:t>
            </a:r>
          </a:p>
          <a:p>
            <a:r>
              <a:rPr lang="sv-SE" sz="700" b="1" dirty="0" smtClean="0">
                <a:latin typeface="Calibri" pitchFamily="34" charset="0"/>
                <a:cs typeface="Calibri" pitchFamily="34" charset="0"/>
              </a:rPr>
              <a:t>(of Normalized Returns)</a:t>
            </a:r>
            <a:endParaRPr lang="en-US" sz="700" dirty="0" smtClean="0">
              <a:latin typeface="Calibri" pitchFamily="34" charset="0"/>
              <a:cs typeface="Calibri" pitchFamily="34" charset="0"/>
            </a:endParaRPr>
          </a:p>
          <a:p>
            <a:r>
              <a:rPr lang="en-US" sz="700" dirty="0" smtClean="0">
                <a:latin typeface="Calibri" pitchFamily="34" charset="0"/>
                <a:cs typeface="Calibri" pitchFamily="34" charset="0"/>
              </a:rPr>
              <a:t>---------</a:t>
            </a:r>
          </a:p>
          <a:p>
            <a:r>
              <a:rPr lang="en-US" sz="700" dirty="0" smtClean="0">
                <a:latin typeface="Calibri" pitchFamily="34" charset="0"/>
                <a:cs typeface="Calibri" pitchFamily="34" charset="0"/>
              </a:rPr>
              <a:t>Min.   :    0.098</a:t>
            </a:r>
          </a:p>
          <a:p>
            <a:r>
              <a:rPr lang="en-US" sz="700" dirty="0" smtClean="0">
                <a:latin typeface="Calibri" pitchFamily="34" charset="0"/>
                <a:cs typeface="Calibri" pitchFamily="34" charset="0"/>
              </a:rPr>
              <a:t>Median :0.514 </a:t>
            </a:r>
          </a:p>
          <a:p>
            <a:r>
              <a:rPr lang="en-US" sz="700" dirty="0" smtClean="0">
                <a:latin typeface="Calibri" pitchFamily="34" charset="0"/>
                <a:cs typeface="Calibri" pitchFamily="34" charset="0"/>
              </a:rPr>
              <a:t>Max.   :   0.814  </a:t>
            </a:r>
            <a:endParaRPr lang="en-US" sz="700" dirty="0">
              <a:latin typeface="Calibri" pitchFamily="34" charset="0"/>
              <a:cs typeface="Calibri" pitchFamily="34" charset="0"/>
            </a:endParaRPr>
          </a:p>
        </p:txBody>
      </p:sp>
      <p:sp>
        <p:nvSpPr>
          <p:cNvPr id="31" name="Rectangle 30"/>
          <p:cNvSpPr/>
          <p:nvPr/>
        </p:nvSpPr>
        <p:spPr>
          <a:xfrm>
            <a:off x="1362974" y="5579852"/>
            <a:ext cx="1822450" cy="723900"/>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r>
              <a:rPr lang="en-US" sz="1000" b="1" dirty="0" smtClean="0">
                <a:solidFill>
                  <a:schemeClr val="tx1"/>
                </a:solidFill>
                <a:latin typeface="Calibri" pitchFamily="34" charset="0"/>
                <a:cs typeface="Calibri" pitchFamily="34" charset="0"/>
              </a:rPr>
              <a:t>Conclusions</a:t>
            </a:r>
            <a:endParaRPr lang="en-US" sz="1400" b="1" dirty="0" smtClean="0">
              <a:solidFill>
                <a:schemeClr val="tx1"/>
              </a:solidFill>
              <a:latin typeface="Calibri" pitchFamily="34" charset="0"/>
              <a:cs typeface="Calibri" pitchFamily="34" charset="0"/>
            </a:endParaRPr>
          </a:p>
          <a:p>
            <a:pPr marL="57150" indent="-57150">
              <a:buFont typeface="Arial" pitchFamily="34" charset="0"/>
              <a:buChar char="•"/>
            </a:pPr>
            <a:r>
              <a:rPr lang="en-US" sz="700" dirty="0" smtClean="0">
                <a:latin typeface="Calibri" pitchFamily="34" charset="0"/>
                <a:cs typeface="Calibri" pitchFamily="34" charset="0"/>
              </a:rPr>
              <a:t>Error rate similar for 5 nodes similar to 6 nodes BUT that was best of </a:t>
            </a:r>
            <a:r>
              <a:rPr lang="en-US" sz="700" b="1" dirty="0" smtClean="0">
                <a:latin typeface="Calibri" pitchFamily="34" charset="0"/>
                <a:cs typeface="Calibri" pitchFamily="34" charset="0"/>
              </a:rPr>
              <a:t>6 repetitions </a:t>
            </a:r>
          </a:p>
          <a:p>
            <a:pPr marL="57150" indent="-57150">
              <a:buFont typeface="Arial" pitchFamily="34" charset="0"/>
              <a:buChar char="•"/>
            </a:pPr>
            <a:endParaRPr lang="en-US" sz="800" dirty="0" smtClean="0">
              <a:solidFill>
                <a:schemeClr val="tx1"/>
              </a:solidFill>
              <a:latin typeface="Calibri" pitchFamily="34" charset="0"/>
              <a:cs typeface="Calibri" pitchFamily="34" charset="0"/>
            </a:endParaRPr>
          </a:p>
        </p:txBody>
      </p:sp>
      <p:sp>
        <p:nvSpPr>
          <p:cNvPr id="32" name="Rectangle 31"/>
          <p:cNvSpPr/>
          <p:nvPr/>
        </p:nvSpPr>
        <p:spPr>
          <a:xfrm>
            <a:off x="3236224" y="4860232"/>
            <a:ext cx="1219200" cy="954107"/>
          </a:xfrm>
          <a:prstGeom prst="rect">
            <a:avLst/>
          </a:prstGeom>
        </p:spPr>
        <p:txBody>
          <a:bodyPr wrap="square">
            <a:spAutoFit/>
          </a:bodyPr>
          <a:lstStyle/>
          <a:p>
            <a:r>
              <a:rPr lang="sv-SE" sz="700" b="1" dirty="0" smtClean="0">
                <a:latin typeface="Calibri" pitchFamily="34" charset="0"/>
                <a:cs typeface="Calibri" pitchFamily="34" charset="0"/>
              </a:rPr>
              <a:t>ERROR Rate and Distribution</a:t>
            </a:r>
          </a:p>
          <a:p>
            <a:r>
              <a:rPr lang="sv-SE" sz="700" b="1" dirty="0" smtClean="0">
                <a:latin typeface="Calibri" pitchFamily="34" charset="0"/>
                <a:cs typeface="Calibri" pitchFamily="34" charset="0"/>
              </a:rPr>
              <a:t>---------------------------------</a:t>
            </a:r>
          </a:p>
          <a:p>
            <a:r>
              <a:rPr lang="sv-SE" sz="700" b="1" dirty="0" smtClean="0">
                <a:solidFill>
                  <a:srgbClr val="0070C0"/>
                </a:solidFill>
                <a:latin typeface="Calibri" pitchFamily="34" charset="0"/>
                <a:cs typeface="Calibri" pitchFamily="34" charset="0"/>
              </a:rPr>
              <a:t>Min                  -1.272</a:t>
            </a:r>
          </a:p>
          <a:p>
            <a:r>
              <a:rPr lang="sv-SE" sz="700" dirty="0" smtClean="0">
                <a:latin typeface="Calibri" pitchFamily="34" charset="0"/>
                <a:cs typeface="Calibri" pitchFamily="34" charset="0"/>
              </a:rPr>
              <a:t>1st Q                -0.150</a:t>
            </a:r>
          </a:p>
          <a:p>
            <a:r>
              <a:rPr lang="sv-SE" sz="700" b="1" dirty="0" smtClean="0">
                <a:solidFill>
                  <a:srgbClr val="0070C0"/>
                </a:solidFill>
                <a:latin typeface="Calibri" pitchFamily="34" charset="0"/>
                <a:cs typeface="Calibri" pitchFamily="34" charset="0"/>
              </a:rPr>
              <a:t>Mean                0.001</a:t>
            </a:r>
          </a:p>
          <a:p>
            <a:r>
              <a:rPr lang="sv-SE" sz="700" dirty="0" smtClean="0">
                <a:latin typeface="Calibri" pitchFamily="34" charset="0"/>
                <a:cs typeface="Calibri" pitchFamily="34" charset="0"/>
              </a:rPr>
              <a:t>3rd Q                0.136</a:t>
            </a:r>
          </a:p>
          <a:p>
            <a:r>
              <a:rPr lang="sv-SE" sz="700" b="1" dirty="0" smtClean="0">
                <a:solidFill>
                  <a:srgbClr val="0070C0"/>
                </a:solidFill>
                <a:latin typeface="Calibri" pitchFamily="34" charset="0"/>
                <a:cs typeface="Calibri" pitchFamily="34" charset="0"/>
              </a:rPr>
              <a:t>Max                  1.000</a:t>
            </a:r>
          </a:p>
        </p:txBody>
      </p:sp>
      <p:sp>
        <p:nvSpPr>
          <p:cNvPr id="33" name="Rectangle 32"/>
          <p:cNvSpPr/>
          <p:nvPr/>
        </p:nvSpPr>
        <p:spPr>
          <a:xfrm>
            <a:off x="4445899" y="4859548"/>
            <a:ext cx="1219200" cy="738664"/>
          </a:xfrm>
          <a:prstGeom prst="rect">
            <a:avLst/>
          </a:prstGeom>
        </p:spPr>
        <p:txBody>
          <a:bodyPr wrap="square">
            <a:spAutoFit/>
          </a:bodyPr>
          <a:lstStyle/>
          <a:p>
            <a:r>
              <a:rPr lang="sv-SE" sz="700" b="1" dirty="0" smtClean="0">
                <a:latin typeface="Calibri" pitchFamily="34" charset="0"/>
                <a:cs typeface="Calibri" pitchFamily="34" charset="0"/>
              </a:rPr>
              <a:t>Prediction Distribution</a:t>
            </a:r>
          </a:p>
          <a:p>
            <a:r>
              <a:rPr lang="sv-SE" sz="700" b="1" dirty="0" smtClean="0">
                <a:latin typeface="Calibri" pitchFamily="34" charset="0"/>
                <a:cs typeface="Calibri" pitchFamily="34" charset="0"/>
              </a:rPr>
              <a:t>(of Normalized Returns)</a:t>
            </a:r>
            <a:endParaRPr lang="en-US" sz="700" dirty="0" smtClean="0">
              <a:latin typeface="Calibri" pitchFamily="34" charset="0"/>
              <a:cs typeface="Calibri" pitchFamily="34" charset="0"/>
            </a:endParaRPr>
          </a:p>
          <a:p>
            <a:r>
              <a:rPr lang="en-US" sz="700" dirty="0" smtClean="0">
                <a:latin typeface="Calibri" pitchFamily="34" charset="0"/>
                <a:cs typeface="Calibri" pitchFamily="34" charset="0"/>
              </a:rPr>
              <a:t>---------</a:t>
            </a:r>
          </a:p>
          <a:p>
            <a:r>
              <a:rPr lang="en-US" sz="700" dirty="0" smtClean="0">
                <a:latin typeface="Calibri" pitchFamily="34" charset="0"/>
                <a:cs typeface="Calibri" pitchFamily="34" charset="0"/>
              </a:rPr>
              <a:t>Min.   :    0.108</a:t>
            </a:r>
          </a:p>
          <a:p>
            <a:r>
              <a:rPr lang="en-US" sz="700" dirty="0" smtClean="0">
                <a:latin typeface="Calibri" pitchFamily="34" charset="0"/>
                <a:cs typeface="Calibri" pitchFamily="34" charset="0"/>
              </a:rPr>
              <a:t>Median  :0.497</a:t>
            </a:r>
          </a:p>
          <a:p>
            <a:r>
              <a:rPr lang="en-US" sz="700" dirty="0" smtClean="0">
                <a:latin typeface="Calibri" pitchFamily="34" charset="0"/>
                <a:cs typeface="Calibri" pitchFamily="34" charset="0"/>
              </a:rPr>
              <a:t>Max.   :   0.849  </a:t>
            </a:r>
            <a:endParaRPr lang="en-US" sz="700" dirty="0">
              <a:latin typeface="Calibri" pitchFamily="34" charset="0"/>
              <a:cs typeface="Calibri" pitchFamily="34" charset="0"/>
            </a:endParaRPr>
          </a:p>
        </p:txBody>
      </p:sp>
      <p:sp>
        <p:nvSpPr>
          <p:cNvPr id="34" name="Rectangle 33"/>
          <p:cNvSpPr/>
          <p:nvPr/>
        </p:nvSpPr>
        <p:spPr>
          <a:xfrm>
            <a:off x="4188724" y="5553974"/>
            <a:ext cx="1822450" cy="772439"/>
          </a:xfrm>
          <a:prstGeom prst="rect">
            <a:avLst/>
          </a:prstGeom>
          <a:solidFill>
            <a:schemeClr val="accent2">
              <a:lumMod val="20000"/>
              <a:lumOff val="80000"/>
            </a:schemeClr>
          </a:solidFill>
          <a:ln w="19050">
            <a:solidFill>
              <a:schemeClr val="accent2">
                <a:lumMod val="75000"/>
              </a:schemeClr>
            </a:solidFill>
          </a:ln>
        </p:spPr>
        <p:txBody>
          <a:bodyPr wrap="square" rtlCol="0">
            <a:noAutofit/>
          </a:bodyPr>
          <a:lstStyle/>
          <a:p>
            <a:pPr indent="-342900"/>
            <a:r>
              <a:rPr lang="en-US" sz="1000" b="1" dirty="0" smtClean="0">
                <a:solidFill>
                  <a:schemeClr val="tx1"/>
                </a:solidFill>
                <a:latin typeface="Calibri" pitchFamily="34" charset="0"/>
                <a:cs typeface="Calibri" pitchFamily="34" charset="0"/>
              </a:rPr>
              <a:t>Conclusions</a:t>
            </a:r>
            <a:endParaRPr lang="en-US" sz="1400" b="1" dirty="0" smtClean="0">
              <a:solidFill>
                <a:schemeClr val="tx1"/>
              </a:solidFill>
              <a:latin typeface="Calibri" pitchFamily="34" charset="0"/>
              <a:cs typeface="Calibri" pitchFamily="34" charset="0"/>
            </a:endParaRPr>
          </a:p>
          <a:p>
            <a:pPr marL="57150" indent="-57150">
              <a:buFont typeface="Arial" pitchFamily="34" charset="0"/>
              <a:buChar char="•"/>
            </a:pPr>
            <a:r>
              <a:rPr lang="en-US" sz="700" dirty="0" smtClean="0">
                <a:latin typeface="Calibri" pitchFamily="34" charset="0"/>
                <a:cs typeface="Calibri" pitchFamily="34" charset="0"/>
              </a:rPr>
              <a:t>Training with the entire ‘99 to ‘13 period produced similar error rates as ‘05 – ’13</a:t>
            </a:r>
          </a:p>
          <a:p>
            <a:pPr marL="57150" indent="-57150">
              <a:buFont typeface="Arial" pitchFamily="34" charset="0"/>
              <a:buChar char="•"/>
            </a:pPr>
            <a:r>
              <a:rPr lang="en-US" sz="700" dirty="0" smtClean="0">
                <a:solidFill>
                  <a:schemeClr val="tx1"/>
                </a:solidFill>
                <a:latin typeface="Calibri" pitchFamily="34" charset="0"/>
                <a:cs typeface="Calibri" pitchFamily="34" charset="0"/>
              </a:rPr>
              <a:t>Training 5 nodes in hidden layer with 5 repetitions, for 3051 training observations required 20 minutes of computation </a:t>
            </a:r>
            <a:endParaRPr lang="en-US" sz="800" dirty="0" smtClean="0">
              <a:solidFill>
                <a:schemeClr val="tx1"/>
              </a:solidFill>
              <a:latin typeface="Calibri" pitchFamily="34" charset="0"/>
              <a:cs typeface="Calibri" pitchFamily="34" charset="0"/>
            </a:endParaRPr>
          </a:p>
        </p:txBody>
      </p:sp>
      <p:sp>
        <p:nvSpPr>
          <p:cNvPr id="35" name="Rectangle 34"/>
          <p:cNvSpPr/>
          <p:nvPr/>
        </p:nvSpPr>
        <p:spPr>
          <a:xfrm>
            <a:off x="6019800" y="4627656"/>
            <a:ext cx="2819400" cy="1696943"/>
          </a:xfrm>
          <a:prstGeom prst="rect">
            <a:avLst/>
          </a:prstGeom>
          <a:solidFill>
            <a:schemeClr val="bg1"/>
          </a:solidFill>
          <a:ln w="19050">
            <a:solidFill>
              <a:schemeClr val="accent2">
                <a:lumMod val="75000"/>
              </a:schemeClr>
            </a:solidFill>
          </a:ln>
        </p:spPr>
        <p:txBody>
          <a:bodyPr wrap="square" rtlCol="0">
            <a:noAutofit/>
          </a:bodyPr>
          <a:lstStyle/>
          <a:p>
            <a:pPr fontAlgn="base">
              <a:spcBef>
                <a:spcPct val="0"/>
              </a:spcBef>
              <a:spcAft>
                <a:spcPct val="0"/>
              </a:spcAft>
            </a:pPr>
            <a:r>
              <a:rPr lang="en-US" sz="1050" b="1" u="sng" dirty="0" smtClean="0">
                <a:latin typeface="Arial" pitchFamily="34" charset="0"/>
                <a:ea typeface="Calibri" pitchFamily="34" charset="0"/>
                <a:cs typeface="Arial" pitchFamily="34" charset="0"/>
              </a:rPr>
              <a:t>Overall Conclusions</a:t>
            </a:r>
          </a:p>
          <a:p>
            <a:pPr fontAlgn="base">
              <a:spcBef>
                <a:spcPct val="0"/>
              </a:spcBef>
              <a:spcAft>
                <a:spcPct val="0"/>
              </a:spcAft>
            </a:pPr>
            <a:endParaRPr lang="en-US" sz="1050" b="1" u="sng" dirty="0" smtClean="0">
              <a:latin typeface="Arial" pitchFamily="34" charset="0"/>
              <a:ea typeface="Calibri" pitchFamily="34" charset="0"/>
              <a:cs typeface="Arial" pitchFamily="34" charset="0"/>
            </a:endParaRPr>
          </a:p>
          <a:p>
            <a:pPr fontAlgn="base">
              <a:spcBef>
                <a:spcPct val="0"/>
              </a:spcBef>
              <a:spcAft>
                <a:spcPct val="0"/>
              </a:spcAft>
            </a:pPr>
            <a:endParaRPr lang="en-US" sz="100" b="1" u="sng" dirty="0" smtClean="0">
              <a:latin typeface="Arial" pitchFamily="34" charset="0"/>
              <a:ea typeface="Calibri" pitchFamily="34" charset="0"/>
              <a:cs typeface="Arial" pitchFamily="34" charset="0"/>
            </a:endParaRP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Hidden layer nodes : significant improvement from 2 to 4 to 5 nodes, less pronounced at 6.  </a:t>
            </a:r>
            <a:r>
              <a:rPr lang="en-US" sz="800" b="1" dirty="0" smtClean="0">
                <a:latin typeface="Calibri" pitchFamily="34" charset="0"/>
                <a:ea typeface="Calibri" pitchFamily="34" charset="0"/>
                <a:cs typeface="Calibri" pitchFamily="34" charset="0"/>
              </a:rPr>
              <a:t>Model with 5 modes</a:t>
            </a: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End of month data was too sparse to properly train NN: utilize a fuller training data set extracted </a:t>
            </a:r>
            <a:r>
              <a:rPr lang="en-US" sz="800" b="1" dirty="0" smtClean="0">
                <a:latin typeface="Calibri" pitchFamily="34" charset="0"/>
                <a:ea typeface="Calibri" pitchFamily="34" charset="0"/>
                <a:cs typeface="Calibri" pitchFamily="34" charset="0"/>
              </a:rPr>
              <a:t>from daily observations</a:t>
            </a:r>
          </a:p>
          <a:p>
            <a:pPr marL="53975" indent="-53975" fontAlgn="base">
              <a:spcBef>
                <a:spcPct val="0"/>
              </a:spcBef>
              <a:spcAft>
                <a:spcPct val="0"/>
              </a:spcAft>
              <a:buFontTx/>
              <a:buChar char="-"/>
            </a:pPr>
            <a:r>
              <a:rPr lang="en-US" sz="800" dirty="0" smtClean="0">
                <a:latin typeface="Calibri" pitchFamily="34" charset="0"/>
                <a:ea typeface="Calibri" pitchFamily="34" charset="0"/>
                <a:cs typeface="Calibri" pitchFamily="34" charset="0"/>
              </a:rPr>
              <a:t>NN error rates were similar when looking at the 2005 – 2013, and 1999 – 2013 periods.  Both had sets of ‘crises’ and ‘bulls’.  At the same time error rates for a Bull market were lower, however this is too narrow a set of conditions.  So we’ll use training data from the </a:t>
            </a:r>
            <a:r>
              <a:rPr lang="en-US" sz="800" b="1" dirty="0" smtClean="0">
                <a:latin typeface="Calibri" pitchFamily="34" charset="0"/>
                <a:ea typeface="Calibri" pitchFamily="34" charset="0"/>
                <a:cs typeface="Calibri" pitchFamily="34" charset="0"/>
              </a:rPr>
              <a:t>1999 – 2013 period</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Modeling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Neural Network – Prediction Results with Chosen Configuration</a:t>
            </a:r>
            <a:endParaRPr lang="en-US" sz="2200" dirty="0">
              <a:solidFill>
                <a:schemeClr val="bg2">
                  <a:lumMod val="10000"/>
                </a:schemeClr>
              </a:solidFill>
              <a:latin typeface="Calibri" pitchFamily="34" charset="0"/>
              <a:cs typeface="Calibri" pitchFamily="34" charset="0"/>
            </a:endParaRPr>
          </a:p>
        </p:txBody>
      </p:sp>
      <p:pic>
        <p:nvPicPr>
          <p:cNvPr id="3" name="Picture 2"/>
          <p:cNvPicPr/>
          <p:nvPr/>
        </p:nvPicPr>
        <p:blipFill>
          <a:blip r:embed="rId2" cstate="print"/>
          <a:srcRect/>
          <a:stretch>
            <a:fillRect/>
          </a:stretch>
        </p:blipFill>
        <p:spPr bwMode="auto">
          <a:xfrm>
            <a:off x="762000" y="1446366"/>
            <a:ext cx="4038600" cy="1966230"/>
          </a:xfrm>
          <a:prstGeom prst="rect">
            <a:avLst/>
          </a:prstGeom>
          <a:noFill/>
          <a:ln w="9525">
            <a:solidFill>
              <a:schemeClr val="tx1">
                <a:lumMod val="50000"/>
                <a:lumOff val="50000"/>
              </a:schemeClr>
            </a:solidFill>
            <a:miter lim="800000"/>
            <a:headEnd/>
            <a:tailEnd/>
          </a:ln>
        </p:spPr>
      </p:pic>
      <p:pic>
        <p:nvPicPr>
          <p:cNvPr id="4" name="Picture 3"/>
          <p:cNvPicPr/>
          <p:nvPr/>
        </p:nvPicPr>
        <p:blipFill>
          <a:blip r:embed="rId3" cstate="print"/>
          <a:srcRect/>
          <a:stretch>
            <a:fillRect/>
          </a:stretch>
        </p:blipFill>
        <p:spPr bwMode="auto">
          <a:xfrm>
            <a:off x="5562600" y="1295400"/>
            <a:ext cx="2895600" cy="2569864"/>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5867399" y="3886200"/>
            <a:ext cx="2514601" cy="2362200"/>
          </a:xfrm>
          <a:prstGeom prst="rect">
            <a:avLst/>
          </a:prstGeom>
          <a:noFill/>
          <a:ln w="9525">
            <a:noFill/>
            <a:miter lim="800000"/>
            <a:headEnd/>
            <a:tailEnd/>
          </a:ln>
        </p:spPr>
      </p:pic>
      <p:sp>
        <p:nvSpPr>
          <p:cNvPr id="6" name="TextBox 5"/>
          <p:cNvSpPr txBox="1"/>
          <p:nvPr/>
        </p:nvSpPr>
        <p:spPr>
          <a:xfrm>
            <a:off x="3763137" y="1447800"/>
            <a:ext cx="1037463" cy="246221"/>
          </a:xfrm>
          <a:prstGeom prst="rect">
            <a:avLst/>
          </a:prstGeom>
          <a:noFill/>
        </p:spPr>
        <p:txBody>
          <a:bodyPr wrap="none" rtlCol="0">
            <a:spAutoFit/>
          </a:bodyPr>
          <a:lstStyle/>
          <a:p>
            <a:pPr algn="r"/>
            <a:r>
              <a:rPr lang="en-US" sz="1000" b="1" dirty="0" smtClean="0"/>
              <a:t>Network Used</a:t>
            </a:r>
            <a:endParaRPr lang="en-US" sz="1000" b="1" dirty="0" smtClean="0">
              <a:solidFill>
                <a:srgbClr val="00B050"/>
              </a:solidFill>
            </a:endParaRPr>
          </a:p>
        </p:txBody>
      </p:sp>
      <p:sp>
        <p:nvSpPr>
          <p:cNvPr id="7" name="TextBox 6"/>
          <p:cNvSpPr txBox="1"/>
          <p:nvPr/>
        </p:nvSpPr>
        <p:spPr>
          <a:xfrm>
            <a:off x="5874592" y="1397538"/>
            <a:ext cx="1553630" cy="246221"/>
          </a:xfrm>
          <a:prstGeom prst="rect">
            <a:avLst/>
          </a:prstGeom>
          <a:noFill/>
        </p:spPr>
        <p:txBody>
          <a:bodyPr wrap="none" rtlCol="0">
            <a:spAutoFit/>
          </a:bodyPr>
          <a:lstStyle/>
          <a:p>
            <a:r>
              <a:rPr lang="en-US" sz="1000" b="1" dirty="0" smtClean="0"/>
              <a:t>Predictions </a:t>
            </a:r>
            <a:r>
              <a:rPr lang="en-US" sz="1000" b="1" dirty="0" err="1" smtClean="0"/>
              <a:t>vs</a:t>
            </a:r>
            <a:r>
              <a:rPr lang="en-US" sz="1000" b="1" dirty="0" smtClean="0"/>
              <a:t> </a:t>
            </a:r>
            <a:r>
              <a:rPr lang="en-US" sz="1000" b="1" dirty="0" err="1" smtClean="0"/>
              <a:t>Actuals</a:t>
            </a:r>
            <a:endParaRPr lang="en-US" sz="1000" b="1" dirty="0" smtClean="0">
              <a:solidFill>
                <a:srgbClr val="00B050"/>
              </a:solidFill>
            </a:endParaRPr>
          </a:p>
        </p:txBody>
      </p:sp>
      <p:sp>
        <p:nvSpPr>
          <p:cNvPr id="8" name="TextBox 7"/>
          <p:cNvSpPr txBox="1"/>
          <p:nvPr/>
        </p:nvSpPr>
        <p:spPr>
          <a:xfrm>
            <a:off x="7134901" y="4283018"/>
            <a:ext cx="1252266" cy="384721"/>
          </a:xfrm>
          <a:prstGeom prst="rect">
            <a:avLst/>
          </a:prstGeom>
          <a:noFill/>
        </p:spPr>
        <p:txBody>
          <a:bodyPr wrap="none" rtlCol="0">
            <a:spAutoFit/>
          </a:bodyPr>
          <a:lstStyle/>
          <a:p>
            <a:pPr algn="r"/>
            <a:r>
              <a:rPr lang="en-US" sz="1000" b="1" dirty="0" smtClean="0"/>
              <a:t>Error Distribution</a:t>
            </a:r>
            <a:endParaRPr lang="en-US" sz="900" dirty="0" smtClean="0">
              <a:solidFill>
                <a:srgbClr val="00B050"/>
              </a:solidFill>
            </a:endParaRPr>
          </a:p>
          <a:p>
            <a:pPr algn="r"/>
            <a:r>
              <a:rPr lang="en-US" sz="900" dirty="0" smtClean="0"/>
              <a:t>(</a:t>
            </a:r>
            <a:r>
              <a:rPr lang="en-US" sz="900" dirty="0" err="1" smtClean="0"/>
              <a:t>denormalized</a:t>
            </a:r>
            <a:r>
              <a:rPr lang="en-US" sz="900" dirty="0" smtClean="0"/>
              <a:t>)</a:t>
            </a:r>
            <a:endParaRPr lang="en-US" sz="1000" dirty="0" smtClean="0"/>
          </a:p>
        </p:txBody>
      </p:sp>
      <p:sp>
        <p:nvSpPr>
          <p:cNvPr id="9" name="Rectangle 8"/>
          <p:cNvSpPr/>
          <p:nvPr/>
        </p:nvSpPr>
        <p:spPr>
          <a:xfrm>
            <a:off x="762000" y="3505200"/>
            <a:ext cx="4038600" cy="2819400"/>
          </a:xfrm>
          <a:prstGeom prst="rect">
            <a:avLst/>
          </a:prstGeom>
          <a:solidFill>
            <a:schemeClr val="bg1"/>
          </a:solidFill>
          <a:ln w="19050">
            <a:solidFill>
              <a:schemeClr val="accent2">
                <a:lumMod val="75000"/>
              </a:schemeClr>
            </a:solidFill>
          </a:ln>
        </p:spPr>
        <p:txBody>
          <a:bodyPr wrap="square" rtlCol="0">
            <a:noAutofit/>
          </a:bodyPr>
          <a:lstStyle/>
          <a:p>
            <a:pPr fontAlgn="base">
              <a:spcBef>
                <a:spcPct val="0"/>
              </a:spcBef>
              <a:spcAft>
                <a:spcPct val="0"/>
              </a:spcAft>
            </a:pPr>
            <a:r>
              <a:rPr lang="en-US" sz="1050" b="1" u="sng" dirty="0" smtClean="0">
                <a:latin typeface="Arial" pitchFamily="34" charset="0"/>
                <a:ea typeface="Calibri" pitchFamily="34" charset="0"/>
                <a:cs typeface="Arial" pitchFamily="34" charset="0"/>
              </a:rPr>
              <a:t>Results and Preliminary Conclusions</a:t>
            </a:r>
          </a:p>
          <a:p>
            <a:pPr fontAlgn="base">
              <a:spcBef>
                <a:spcPct val="0"/>
              </a:spcBef>
              <a:spcAft>
                <a:spcPct val="0"/>
              </a:spcAft>
            </a:pPr>
            <a:endParaRPr lang="en-US" sz="1050" b="1" u="sng" dirty="0" smtClean="0">
              <a:latin typeface="Arial" pitchFamily="34" charset="0"/>
              <a:ea typeface="Calibri" pitchFamily="34" charset="0"/>
              <a:cs typeface="Arial" pitchFamily="34" charset="0"/>
            </a:endParaRPr>
          </a:p>
          <a:p>
            <a:pPr fontAlgn="base">
              <a:spcBef>
                <a:spcPct val="0"/>
              </a:spcBef>
              <a:spcAft>
                <a:spcPct val="0"/>
              </a:spcAft>
            </a:pPr>
            <a:endParaRPr lang="en-US" sz="100" b="1" u="sng" dirty="0" smtClean="0">
              <a:latin typeface="Arial" pitchFamily="34" charset="0"/>
              <a:ea typeface="Calibri" pitchFamily="34" charset="0"/>
              <a:cs typeface="Arial" pitchFamily="34" charset="0"/>
            </a:endParaRP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The neural network shown above was  chosen from different configurations tested with test data.  It was trained with training data from a daily set of observations from 1999 through 2013</a:t>
            </a: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The validation data was then input to the NN and predictions computed</a:t>
            </a: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The predictions were plotted against the </a:t>
            </a:r>
            <a:r>
              <a:rPr lang="en-US" sz="1000" dirty="0" err="1" smtClean="0">
                <a:latin typeface="Calibri" pitchFamily="34" charset="0"/>
                <a:ea typeface="Calibri" pitchFamily="34" charset="0"/>
                <a:cs typeface="Calibri" pitchFamily="34" charset="0"/>
              </a:rPr>
              <a:t>actuals</a:t>
            </a:r>
            <a:r>
              <a:rPr lang="en-US" sz="1000" dirty="0" smtClean="0">
                <a:latin typeface="Calibri" pitchFamily="34" charset="0"/>
                <a:ea typeface="Calibri" pitchFamily="34" charset="0"/>
                <a:cs typeface="Calibri" pitchFamily="34" charset="0"/>
              </a:rPr>
              <a:t> on the plot on the top right and a best fit line drawn</a:t>
            </a:r>
          </a:p>
          <a:p>
            <a:pPr marL="511175" lvl="1"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If the predictions are 100 % accurate we would see a diagonal straight line</a:t>
            </a: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The errors were computed across the validation data and plotted on the histogram on the right</a:t>
            </a:r>
          </a:p>
          <a:p>
            <a:pPr marL="511175" lvl="1"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Error = </a:t>
            </a:r>
            <a:r>
              <a:rPr lang="en-US" sz="1000" b="1" dirty="0" smtClean="0">
                <a:latin typeface="Calibri" pitchFamily="34" charset="0"/>
                <a:ea typeface="Calibri" pitchFamily="34" charset="0"/>
                <a:cs typeface="Calibri" pitchFamily="34" charset="0"/>
              </a:rPr>
              <a:t>(</a:t>
            </a:r>
            <a:r>
              <a:rPr lang="en-US" sz="1000" b="1" dirty="0" err="1" smtClean="0">
                <a:latin typeface="Calibri" pitchFamily="34" charset="0"/>
                <a:ea typeface="Calibri" pitchFamily="34" charset="0"/>
                <a:cs typeface="Calibri" pitchFamily="34" charset="0"/>
              </a:rPr>
              <a:t>PredictedReturn</a:t>
            </a:r>
            <a:r>
              <a:rPr lang="en-US" sz="1000" b="1" dirty="0" smtClean="0">
                <a:latin typeface="Calibri" pitchFamily="34" charset="0"/>
                <a:ea typeface="Calibri" pitchFamily="34" charset="0"/>
                <a:cs typeface="Calibri" pitchFamily="34" charset="0"/>
              </a:rPr>
              <a:t> / Actual Return) / </a:t>
            </a:r>
            <a:r>
              <a:rPr lang="en-US" sz="1000" b="1" dirty="0" err="1" smtClean="0">
                <a:latin typeface="Calibri" pitchFamily="34" charset="0"/>
                <a:ea typeface="Calibri" pitchFamily="34" charset="0"/>
                <a:cs typeface="Calibri" pitchFamily="34" charset="0"/>
              </a:rPr>
              <a:t>ActualReturn</a:t>
            </a:r>
            <a:endParaRPr lang="en-US" sz="1000" b="1" dirty="0" smtClean="0">
              <a:latin typeface="Calibri" pitchFamily="34" charset="0"/>
              <a:ea typeface="Calibri" pitchFamily="34" charset="0"/>
              <a:cs typeface="Calibri" pitchFamily="34" charset="0"/>
            </a:endParaRP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The plot does </a:t>
            </a:r>
            <a:r>
              <a:rPr lang="en-US" sz="1000" b="1" u="sng" dirty="0" smtClean="0">
                <a:latin typeface="Calibri" pitchFamily="34" charset="0"/>
                <a:ea typeface="Calibri" pitchFamily="34" charset="0"/>
                <a:cs typeface="Calibri" pitchFamily="34" charset="0"/>
              </a:rPr>
              <a:t>not</a:t>
            </a:r>
            <a:r>
              <a:rPr lang="en-US" sz="1000" dirty="0" smtClean="0">
                <a:latin typeface="Calibri" pitchFamily="34" charset="0"/>
                <a:ea typeface="Calibri" pitchFamily="34" charset="0"/>
                <a:cs typeface="Calibri" pitchFamily="34" charset="0"/>
              </a:rPr>
              <a:t> show a very close correlation of predicted to actual;</a:t>
            </a: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The histogram shows </a:t>
            </a:r>
            <a:r>
              <a:rPr lang="en-US" sz="1000" b="1" u="sng" dirty="0" smtClean="0">
                <a:latin typeface="Calibri" pitchFamily="34" charset="0"/>
                <a:ea typeface="Calibri" pitchFamily="34" charset="0"/>
                <a:cs typeface="Calibri" pitchFamily="34" charset="0"/>
              </a:rPr>
              <a:t>significant</a:t>
            </a:r>
            <a:r>
              <a:rPr lang="en-US" sz="1000" dirty="0" smtClean="0">
                <a:latin typeface="Calibri" pitchFamily="34" charset="0"/>
                <a:ea typeface="Calibri" pitchFamily="34" charset="0"/>
                <a:cs typeface="Calibri" pitchFamily="34" charset="0"/>
              </a:rPr>
              <a:t> levels of errors, tending to underestimate the actual</a:t>
            </a:r>
          </a:p>
          <a:p>
            <a:pPr marL="53975" indent="-53975" fontAlgn="base">
              <a:spcBef>
                <a:spcPct val="0"/>
              </a:spcBef>
              <a:spcAft>
                <a:spcPct val="0"/>
              </a:spcAft>
              <a:buFontTx/>
              <a:buChar char="-"/>
            </a:pPr>
            <a:r>
              <a:rPr lang="en-US" sz="1000" b="1" dirty="0" smtClean="0">
                <a:latin typeface="Calibri" pitchFamily="34" charset="0"/>
                <a:ea typeface="Calibri" pitchFamily="34" charset="0"/>
                <a:cs typeface="Calibri" pitchFamily="34" charset="0"/>
              </a:rPr>
              <a:t>Preliminary Conclusion ; this NN does </a:t>
            </a:r>
            <a:r>
              <a:rPr lang="en-US" sz="1000" b="1" dirty="0" smtClean="0">
                <a:solidFill>
                  <a:srgbClr val="FF0000"/>
                </a:solidFill>
                <a:latin typeface="Calibri" pitchFamily="34" charset="0"/>
                <a:ea typeface="Calibri" pitchFamily="34" charset="0"/>
                <a:cs typeface="Calibri" pitchFamily="34" charset="0"/>
              </a:rPr>
              <a:t>not</a:t>
            </a:r>
            <a:r>
              <a:rPr lang="en-US" sz="1000" b="1" dirty="0" smtClean="0">
                <a:latin typeface="Calibri" pitchFamily="34" charset="0"/>
                <a:ea typeface="Calibri" pitchFamily="34" charset="0"/>
                <a:cs typeface="Calibri" pitchFamily="34" charset="0"/>
              </a:rPr>
              <a:t> accurately predict expected results .. HOWEVER I next looked at the results in a different way -&gt;</a:t>
            </a:r>
          </a:p>
          <a:p>
            <a:pPr marL="53975" indent="-53975" fontAlgn="base">
              <a:spcBef>
                <a:spcPct val="0"/>
              </a:spcBef>
              <a:spcAft>
                <a:spcPct val="0"/>
              </a:spcAft>
              <a:buFontTx/>
              <a:buChar char="-"/>
            </a:pPr>
            <a:endParaRPr lang="en-US" sz="1000" dirty="0" smtClean="0">
              <a:latin typeface="Calibri" pitchFamily="34" charset="0"/>
              <a:ea typeface="Calibri" pitchFamily="34" charset="0"/>
              <a:cs typeface="Calibri" pitchFamily="34" charset="0"/>
            </a:endParaRPr>
          </a:p>
        </p:txBody>
      </p:sp>
      <p:sp>
        <p:nvSpPr>
          <p:cNvPr id="10" name="TextBox 9"/>
          <p:cNvSpPr txBox="1"/>
          <p:nvPr/>
        </p:nvSpPr>
        <p:spPr>
          <a:xfrm>
            <a:off x="6380043" y="3657600"/>
            <a:ext cx="1620957" cy="246221"/>
          </a:xfrm>
          <a:prstGeom prst="rect">
            <a:avLst/>
          </a:prstGeom>
          <a:solidFill>
            <a:schemeClr val="bg1"/>
          </a:solidFill>
        </p:spPr>
        <p:txBody>
          <a:bodyPr wrap="none" rtlCol="0">
            <a:spAutoFit/>
          </a:bodyPr>
          <a:lstStyle/>
          <a:p>
            <a:r>
              <a:rPr lang="en-US" sz="1000" b="1" dirty="0" smtClean="0"/>
              <a:t>Prediction (Normalized)</a:t>
            </a:r>
            <a:endParaRPr lang="en-US" sz="1000" b="1" dirty="0" smtClean="0">
              <a:solidFill>
                <a:srgbClr val="00B050"/>
              </a:solidFill>
            </a:endParaRPr>
          </a:p>
        </p:txBody>
      </p:sp>
      <p:sp>
        <p:nvSpPr>
          <p:cNvPr id="11" name="TextBox 10"/>
          <p:cNvSpPr txBox="1"/>
          <p:nvPr/>
        </p:nvSpPr>
        <p:spPr>
          <a:xfrm rot="16200000">
            <a:off x="4839852" y="2322949"/>
            <a:ext cx="1386918" cy="246221"/>
          </a:xfrm>
          <a:prstGeom prst="rect">
            <a:avLst/>
          </a:prstGeom>
          <a:solidFill>
            <a:schemeClr val="bg1"/>
          </a:solidFill>
        </p:spPr>
        <p:txBody>
          <a:bodyPr wrap="none" rtlCol="0">
            <a:spAutoFit/>
          </a:bodyPr>
          <a:lstStyle/>
          <a:p>
            <a:r>
              <a:rPr lang="en-US" sz="1000" b="1" dirty="0" smtClean="0"/>
              <a:t>Actual (Normalized)</a:t>
            </a:r>
            <a:endParaRPr lang="en-US" sz="1000" b="1" dirty="0" smtClean="0">
              <a:solidFill>
                <a:srgbClr val="00B050"/>
              </a:solidFill>
            </a:endParaRPr>
          </a:p>
        </p:txBody>
      </p:sp>
      <p:sp>
        <p:nvSpPr>
          <p:cNvPr id="13" name="TextBox 12"/>
          <p:cNvSpPr txBox="1"/>
          <p:nvPr/>
        </p:nvSpPr>
        <p:spPr>
          <a:xfrm>
            <a:off x="6904799" y="3071750"/>
            <a:ext cx="1858201" cy="369332"/>
          </a:xfrm>
          <a:prstGeom prst="rect">
            <a:avLst/>
          </a:prstGeom>
          <a:solidFill>
            <a:schemeClr val="bg1"/>
          </a:solidFill>
        </p:spPr>
        <p:txBody>
          <a:bodyPr wrap="none" rtlCol="0">
            <a:spAutoFit/>
          </a:bodyPr>
          <a:lstStyle/>
          <a:p>
            <a:r>
              <a:rPr lang="en-US" sz="900" dirty="0" smtClean="0"/>
              <a:t>Multiple R-squared:  0.3209668, </a:t>
            </a:r>
          </a:p>
          <a:p>
            <a:r>
              <a:rPr lang="en-US" sz="900" dirty="0" smtClean="0"/>
              <a:t>Adjusted R-squared:  0.320189 </a:t>
            </a:r>
          </a:p>
        </p:txBody>
      </p:sp>
      <p:sp>
        <p:nvSpPr>
          <p:cNvPr id="14" name="TextBox 13"/>
          <p:cNvSpPr txBox="1"/>
          <p:nvPr/>
        </p:nvSpPr>
        <p:spPr>
          <a:xfrm>
            <a:off x="6096000" y="6096000"/>
            <a:ext cx="2167581" cy="400110"/>
          </a:xfrm>
          <a:prstGeom prst="rect">
            <a:avLst/>
          </a:prstGeom>
          <a:solidFill>
            <a:schemeClr val="bg1"/>
          </a:solidFill>
        </p:spPr>
        <p:txBody>
          <a:bodyPr wrap="none" rtlCol="0">
            <a:spAutoFit/>
          </a:bodyPr>
          <a:lstStyle/>
          <a:p>
            <a:r>
              <a:rPr lang="en-US" sz="1000" b="1" dirty="0" smtClean="0"/>
              <a:t>Prediction Error (De Normalized)</a:t>
            </a:r>
          </a:p>
          <a:p>
            <a:pPr algn="ctr"/>
            <a:r>
              <a:rPr lang="en-US" sz="1000" dirty="0" smtClean="0"/>
              <a:t>= (</a:t>
            </a:r>
            <a:r>
              <a:rPr lang="en-US" sz="1000" dirty="0" err="1" smtClean="0"/>
              <a:t>Predic</a:t>
            </a:r>
            <a:r>
              <a:rPr lang="en-US" sz="1000" dirty="0" smtClean="0"/>
              <a:t>-Actual)/Actual</a:t>
            </a:r>
          </a:p>
        </p:txBody>
      </p:sp>
      <p:sp>
        <p:nvSpPr>
          <p:cNvPr id="15" name="TextBox 14"/>
          <p:cNvSpPr txBox="1"/>
          <p:nvPr/>
        </p:nvSpPr>
        <p:spPr>
          <a:xfrm rot="16200000">
            <a:off x="5521032" y="5092829"/>
            <a:ext cx="830677" cy="246221"/>
          </a:xfrm>
          <a:prstGeom prst="rect">
            <a:avLst/>
          </a:prstGeom>
          <a:solidFill>
            <a:schemeClr val="bg1"/>
          </a:solidFill>
        </p:spPr>
        <p:txBody>
          <a:bodyPr wrap="none" rtlCol="0">
            <a:spAutoFit/>
          </a:bodyPr>
          <a:lstStyle/>
          <a:p>
            <a:r>
              <a:rPr lang="en-US" sz="1000" b="1" dirty="0" smtClean="0"/>
              <a:t>Frequency</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76200" y="1162050"/>
            <a:ext cx="2362200" cy="5467350"/>
          </a:xfrm>
          <a:prstGeom prst="rect">
            <a:avLst/>
          </a:prstGeom>
          <a:solidFill>
            <a:schemeClr val="bg1"/>
          </a:solidFill>
          <a:ln w="19050">
            <a:solidFill>
              <a:schemeClr val="accent2">
                <a:lumMod val="75000"/>
              </a:schemeClr>
            </a:solidFill>
          </a:ln>
        </p:spPr>
        <p:txBody>
          <a:bodyPr wrap="square" rtlCol="0">
            <a:noAutofit/>
          </a:bodyPr>
          <a:lstStyle/>
          <a:p>
            <a:pPr fontAlgn="base">
              <a:spcBef>
                <a:spcPct val="0"/>
              </a:spcBef>
              <a:spcAft>
                <a:spcPct val="0"/>
              </a:spcAft>
            </a:pPr>
            <a:r>
              <a:rPr lang="en-US" sz="1050" b="1" u="sng" dirty="0" smtClean="0">
                <a:latin typeface="Arial" pitchFamily="34" charset="0"/>
                <a:ea typeface="Calibri" pitchFamily="34" charset="0"/>
                <a:cs typeface="Arial" pitchFamily="34" charset="0"/>
              </a:rPr>
              <a:t>Results Conclusions</a:t>
            </a:r>
          </a:p>
          <a:p>
            <a:pPr fontAlgn="base">
              <a:spcBef>
                <a:spcPct val="0"/>
              </a:spcBef>
              <a:spcAft>
                <a:spcPct val="0"/>
              </a:spcAft>
            </a:pPr>
            <a:endParaRPr lang="en-US" sz="1050" b="1" u="sng" dirty="0" smtClean="0">
              <a:latin typeface="Arial" pitchFamily="34" charset="0"/>
              <a:ea typeface="Calibri" pitchFamily="34" charset="0"/>
              <a:cs typeface="Arial" pitchFamily="34" charset="0"/>
            </a:endParaRPr>
          </a:p>
          <a:p>
            <a:pPr fontAlgn="base">
              <a:spcBef>
                <a:spcPct val="0"/>
              </a:spcBef>
              <a:spcAft>
                <a:spcPct val="0"/>
              </a:spcAft>
            </a:pPr>
            <a:endParaRPr lang="en-US" sz="100" b="1" u="sng" dirty="0" smtClean="0">
              <a:latin typeface="Arial" pitchFamily="34" charset="0"/>
              <a:ea typeface="Calibri" pitchFamily="34" charset="0"/>
              <a:cs typeface="Arial" pitchFamily="34" charset="0"/>
            </a:endParaRP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Since the actual Return predictions of the NN proved disappointing, the predicted Returns were plotted as time series to confirm how they related to the actual DJIA index</a:t>
            </a: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The plot on the top right has predicted results and in </a:t>
            </a:r>
            <a:r>
              <a:rPr lang="en-US" sz="1000" b="1" dirty="0" smtClean="0">
                <a:solidFill>
                  <a:srgbClr val="FF0000"/>
                </a:solidFill>
                <a:latin typeface="Calibri" pitchFamily="34" charset="0"/>
                <a:ea typeface="Calibri" pitchFamily="34" charset="0"/>
                <a:cs typeface="Calibri" pitchFamily="34" charset="0"/>
              </a:rPr>
              <a:t>Red</a:t>
            </a:r>
            <a:r>
              <a:rPr lang="en-US" sz="1000" dirty="0" smtClean="0">
                <a:latin typeface="Calibri" pitchFamily="34" charset="0"/>
                <a:ea typeface="Calibri" pitchFamily="34" charset="0"/>
                <a:cs typeface="Calibri" pitchFamily="34" charset="0"/>
              </a:rPr>
              <a:t> highlights those that are </a:t>
            </a:r>
            <a:r>
              <a:rPr lang="en-US" sz="1000" b="1" dirty="0" smtClean="0">
                <a:solidFill>
                  <a:srgbClr val="FF0000"/>
                </a:solidFill>
                <a:latin typeface="Calibri" pitchFamily="34" charset="0"/>
                <a:ea typeface="Calibri" pitchFamily="34" charset="0"/>
                <a:cs typeface="Calibri" pitchFamily="34" charset="0"/>
              </a:rPr>
              <a:t>less than 0.02</a:t>
            </a:r>
            <a:r>
              <a:rPr lang="en-US" sz="1000" dirty="0" smtClean="0">
                <a:latin typeface="Calibri" pitchFamily="34" charset="0"/>
                <a:ea typeface="Calibri" pitchFamily="34" charset="0"/>
                <a:cs typeface="Calibri" pitchFamily="34" charset="0"/>
              </a:rPr>
              <a:t>.</a:t>
            </a: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The plot on the bottom right has predicted results and in </a:t>
            </a:r>
            <a:r>
              <a:rPr lang="en-US" sz="1000" b="1" dirty="0" smtClean="0">
                <a:solidFill>
                  <a:srgbClr val="00B050"/>
                </a:solidFill>
                <a:latin typeface="Calibri" pitchFamily="34" charset="0"/>
                <a:ea typeface="Calibri" pitchFamily="34" charset="0"/>
                <a:cs typeface="Calibri" pitchFamily="34" charset="0"/>
              </a:rPr>
              <a:t>Green </a:t>
            </a:r>
            <a:r>
              <a:rPr lang="en-US" sz="1000" dirty="0" smtClean="0">
                <a:latin typeface="Calibri" pitchFamily="34" charset="0"/>
                <a:ea typeface="Calibri" pitchFamily="34" charset="0"/>
                <a:cs typeface="Calibri" pitchFamily="34" charset="0"/>
              </a:rPr>
              <a:t>highlights those that </a:t>
            </a:r>
            <a:r>
              <a:rPr lang="en-US" sz="1000" b="1" dirty="0" smtClean="0">
                <a:solidFill>
                  <a:srgbClr val="00B050"/>
                </a:solidFill>
                <a:latin typeface="Calibri" pitchFamily="34" charset="0"/>
                <a:ea typeface="Calibri" pitchFamily="34" charset="0"/>
                <a:cs typeface="Calibri" pitchFamily="34" charset="0"/>
              </a:rPr>
              <a:t>higher than 0.02</a:t>
            </a:r>
            <a:r>
              <a:rPr lang="en-US" sz="1000" dirty="0" smtClean="0">
                <a:latin typeface="Calibri" pitchFamily="34" charset="0"/>
                <a:ea typeface="Calibri" pitchFamily="34" charset="0"/>
                <a:cs typeface="Calibri" pitchFamily="34" charset="0"/>
              </a:rPr>
              <a:t>.</a:t>
            </a:r>
          </a:p>
          <a:p>
            <a:pPr marL="53975" indent="-53975" fontAlgn="base">
              <a:spcBef>
                <a:spcPct val="0"/>
              </a:spcBef>
              <a:spcAft>
                <a:spcPct val="0"/>
              </a:spcAft>
              <a:buFontTx/>
              <a:buChar char="-"/>
            </a:pPr>
            <a:endParaRPr lang="en-US" sz="1000" dirty="0" smtClean="0">
              <a:latin typeface="Calibri" pitchFamily="34" charset="0"/>
              <a:ea typeface="Calibri" pitchFamily="34" charset="0"/>
              <a:cs typeface="Calibri" pitchFamily="34" charset="0"/>
            </a:endParaRPr>
          </a:p>
          <a:p>
            <a:pPr marL="53975" indent="-53975" fontAlgn="base">
              <a:spcBef>
                <a:spcPct val="0"/>
              </a:spcBef>
              <a:spcAft>
                <a:spcPct val="0"/>
              </a:spcAft>
            </a:pPr>
            <a:r>
              <a:rPr lang="en-US" sz="1050" b="1" u="sng" dirty="0" smtClean="0">
                <a:latin typeface="Arial" pitchFamily="34" charset="0"/>
                <a:ea typeface="Calibri" pitchFamily="34" charset="0"/>
                <a:cs typeface="Arial" pitchFamily="34" charset="0"/>
              </a:rPr>
              <a:t>Conclusions</a:t>
            </a:r>
            <a:endParaRPr lang="en-US" sz="1000" b="1" u="sng" dirty="0" smtClean="0">
              <a:latin typeface="Arial" pitchFamily="34" charset="0"/>
              <a:ea typeface="Calibri" pitchFamily="34" charset="0"/>
              <a:cs typeface="Arial" pitchFamily="34" charset="0"/>
            </a:endParaRPr>
          </a:p>
          <a:p>
            <a:pPr marL="53975" indent="-53975" fontAlgn="base">
              <a:spcBef>
                <a:spcPct val="0"/>
              </a:spcBef>
              <a:spcAft>
                <a:spcPct val="0"/>
              </a:spcAft>
              <a:buFontTx/>
              <a:buChar char="-"/>
            </a:pPr>
            <a:endParaRPr lang="en-US" sz="1000" dirty="0" smtClean="0">
              <a:latin typeface="Calibri" pitchFamily="34" charset="0"/>
              <a:ea typeface="Calibri" pitchFamily="34" charset="0"/>
              <a:cs typeface="Calibri" pitchFamily="34" charset="0"/>
            </a:endParaRP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Setting </a:t>
            </a:r>
            <a:r>
              <a:rPr lang="en-US" sz="1000" b="1" dirty="0" smtClean="0">
                <a:solidFill>
                  <a:srgbClr val="00B050"/>
                </a:solidFill>
                <a:latin typeface="Calibri" pitchFamily="34" charset="0"/>
                <a:ea typeface="Calibri" pitchFamily="34" charset="0"/>
                <a:cs typeface="Calibri" pitchFamily="34" charset="0"/>
              </a:rPr>
              <a:t>Predicted Return &lt;= 0.02 as a </a:t>
            </a:r>
            <a:r>
              <a:rPr lang="en-US" sz="1000" b="1" dirty="0" err="1" smtClean="0">
                <a:solidFill>
                  <a:srgbClr val="00B050"/>
                </a:solidFill>
                <a:latin typeface="Calibri" pitchFamily="34" charset="0"/>
                <a:ea typeface="Calibri" pitchFamily="34" charset="0"/>
                <a:cs typeface="Calibri" pitchFamily="34" charset="0"/>
              </a:rPr>
              <a:t>a</a:t>
            </a:r>
            <a:r>
              <a:rPr lang="en-US" sz="1000" b="1" dirty="0" smtClean="0">
                <a:solidFill>
                  <a:srgbClr val="00B050"/>
                </a:solidFill>
                <a:latin typeface="Calibri" pitchFamily="34" charset="0"/>
                <a:ea typeface="Calibri" pitchFamily="34" charset="0"/>
                <a:cs typeface="Calibri" pitchFamily="34" charset="0"/>
              </a:rPr>
              <a:t> Buy Signal generated fairly accurate signals</a:t>
            </a:r>
            <a:r>
              <a:rPr lang="en-US" sz="1000" dirty="0" smtClean="0">
                <a:latin typeface="Calibri" pitchFamily="34" charset="0"/>
                <a:ea typeface="Calibri" pitchFamily="34" charset="0"/>
                <a:cs typeface="Calibri" pitchFamily="34" charset="0"/>
              </a:rPr>
              <a:t>, especially if the signals occur in sequence over a small period of time</a:t>
            </a: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Setting </a:t>
            </a:r>
            <a:r>
              <a:rPr lang="en-US" sz="1000" b="1" dirty="0" smtClean="0">
                <a:solidFill>
                  <a:srgbClr val="FF0000"/>
                </a:solidFill>
                <a:latin typeface="Calibri" pitchFamily="34" charset="0"/>
                <a:ea typeface="Calibri" pitchFamily="34" charset="0"/>
                <a:cs typeface="Calibri" pitchFamily="34" charset="0"/>
              </a:rPr>
              <a:t>Predicted Return &lt;= -0.02 as a Sell signal generated mostly accurate Sell signals</a:t>
            </a:r>
            <a:r>
              <a:rPr lang="en-US" sz="1000" dirty="0" smtClean="0">
                <a:latin typeface="Calibri" pitchFamily="34" charset="0"/>
                <a:ea typeface="Calibri" pitchFamily="34" charset="0"/>
                <a:cs typeface="Calibri" pitchFamily="34" charset="0"/>
              </a:rPr>
              <a:t>, especially if the signals occur in sequence over a small period of time</a:t>
            </a:r>
          </a:p>
          <a:p>
            <a:pPr marL="53975" indent="-53975" fontAlgn="base">
              <a:spcBef>
                <a:spcPct val="0"/>
              </a:spcBef>
              <a:spcAft>
                <a:spcPct val="0"/>
              </a:spcAft>
              <a:buFontTx/>
              <a:buChar char="-"/>
            </a:pPr>
            <a:r>
              <a:rPr lang="en-US" sz="1000" dirty="0" smtClean="0">
                <a:latin typeface="Calibri" pitchFamily="34" charset="0"/>
                <a:ea typeface="Calibri" pitchFamily="34" charset="0"/>
                <a:cs typeface="Calibri" pitchFamily="34" charset="0"/>
              </a:rPr>
              <a:t>The </a:t>
            </a:r>
            <a:r>
              <a:rPr lang="en-US" sz="1000" b="1" dirty="0" smtClean="0">
                <a:latin typeface="Calibri" pitchFamily="34" charset="0"/>
                <a:ea typeface="Calibri" pitchFamily="34" charset="0"/>
                <a:cs typeface="Calibri" pitchFamily="34" charset="0"/>
              </a:rPr>
              <a:t>shape</a:t>
            </a:r>
            <a:r>
              <a:rPr lang="en-US" sz="1000" dirty="0" smtClean="0">
                <a:latin typeface="Calibri" pitchFamily="34" charset="0"/>
                <a:ea typeface="Calibri" pitchFamily="34" charset="0"/>
                <a:cs typeface="Calibri" pitchFamily="34" charset="0"/>
              </a:rPr>
              <a:t> of the predictions plot compared to the DJIA plot shows promise – further tuning may yield better predictions</a:t>
            </a:r>
          </a:p>
          <a:p>
            <a:pPr marL="53975" indent="-53975" fontAlgn="base">
              <a:spcBef>
                <a:spcPct val="0"/>
              </a:spcBef>
              <a:spcAft>
                <a:spcPct val="0"/>
              </a:spcAft>
            </a:pPr>
            <a:endParaRPr lang="en-US" sz="1000" dirty="0" smtClean="0">
              <a:latin typeface="Calibri" pitchFamily="34" charset="0"/>
              <a:ea typeface="Calibri" pitchFamily="34" charset="0"/>
              <a:cs typeface="Calibri" pitchFamily="34" charset="0"/>
            </a:endParaRPr>
          </a:p>
        </p:txBody>
      </p:sp>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Validation Step</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Neural Network – Validation Results</a:t>
            </a:r>
            <a:endParaRPr lang="en-US" sz="2200" dirty="0">
              <a:solidFill>
                <a:schemeClr val="bg2">
                  <a:lumMod val="10000"/>
                </a:schemeClr>
              </a:solidFill>
              <a:latin typeface="Calibri" pitchFamily="34" charset="0"/>
              <a:cs typeface="Calibri" pitchFamily="34" charset="0"/>
            </a:endParaRPr>
          </a:p>
        </p:txBody>
      </p:sp>
      <p:sp>
        <p:nvSpPr>
          <p:cNvPr id="18" name="Oval 17"/>
          <p:cNvSpPr/>
          <p:nvPr/>
        </p:nvSpPr>
        <p:spPr>
          <a:xfrm>
            <a:off x="381000" y="6025854"/>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66725" y="5961876"/>
            <a:ext cx="1747594" cy="276999"/>
          </a:xfrm>
          <a:prstGeom prst="rect">
            <a:avLst/>
          </a:prstGeom>
          <a:noFill/>
        </p:spPr>
        <p:txBody>
          <a:bodyPr wrap="none" rtlCol="0">
            <a:spAutoFit/>
          </a:bodyPr>
          <a:lstStyle/>
          <a:p>
            <a:r>
              <a:rPr lang="en-US" sz="1200" b="1" dirty="0" smtClean="0"/>
              <a:t>Accurate Buy signals</a:t>
            </a:r>
            <a:endParaRPr lang="en-US" sz="1200" b="1" dirty="0" smtClean="0">
              <a:solidFill>
                <a:srgbClr val="00B050"/>
              </a:solidFill>
            </a:endParaRPr>
          </a:p>
        </p:txBody>
      </p:sp>
      <p:sp>
        <p:nvSpPr>
          <p:cNvPr id="59" name="Oval 58"/>
          <p:cNvSpPr/>
          <p:nvPr/>
        </p:nvSpPr>
        <p:spPr>
          <a:xfrm>
            <a:off x="381000" y="5721054"/>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66725" y="5657076"/>
            <a:ext cx="1731564" cy="276999"/>
          </a:xfrm>
          <a:prstGeom prst="rect">
            <a:avLst/>
          </a:prstGeom>
          <a:noFill/>
        </p:spPr>
        <p:txBody>
          <a:bodyPr wrap="none" rtlCol="0">
            <a:spAutoFit/>
          </a:bodyPr>
          <a:lstStyle/>
          <a:p>
            <a:r>
              <a:rPr lang="en-US" sz="1200" b="1" dirty="0" smtClean="0"/>
              <a:t>Accurate Sell signals</a:t>
            </a:r>
            <a:endParaRPr lang="en-US" sz="1200" b="1" dirty="0" smtClean="0">
              <a:solidFill>
                <a:srgbClr val="00B050"/>
              </a:solidFill>
            </a:endParaRPr>
          </a:p>
        </p:txBody>
      </p:sp>
      <p:sp>
        <p:nvSpPr>
          <p:cNvPr id="61" name="Oval 60"/>
          <p:cNvSpPr/>
          <p:nvPr/>
        </p:nvSpPr>
        <p:spPr>
          <a:xfrm>
            <a:off x="371475" y="6302079"/>
            <a:ext cx="152400" cy="152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57200" y="6238101"/>
            <a:ext cx="1468672" cy="276999"/>
          </a:xfrm>
          <a:prstGeom prst="rect">
            <a:avLst/>
          </a:prstGeom>
          <a:noFill/>
        </p:spPr>
        <p:txBody>
          <a:bodyPr wrap="none" rtlCol="0">
            <a:spAutoFit/>
          </a:bodyPr>
          <a:lstStyle/>
          <a:p>
            <a:r>
              <a:rPr lang="en-US" sz="1200" b="1" dirty="0" smtClean="0"/>
              <a:t>False Sell signals</a:t>
            </a:r>
            <a:endParaRPr lang="en-US" sz="1200" b="1" dirty="0" smtClean="0">
              <a:solidFill>
                <a:srgbClr val="00B050"/>
              </a:solidFill>
            </a:endParaRPr>
          </a:p>
        </p:txBody>
      </p:sp>
      <p:pic>
        <p:nvPicPr>
          <p:cNvPr id="63" name="Picture 62"/>
          <p:cNvPicPr/>
          <p:nvPr/>
        </p:nvPicPr>
        <p:blipFill>
          <a:blip r:embed="rId2" cstate="print"/>
          <a:srcRect/>
          <a:stretch>
            <a:fillRect/>
          </a:stretch>
        </p:blipFill>
        <p:spPr bwMode="auto">
          <a:xfrm>
            <a:off x="2514601" y="1295400"/>
            <a:ext cx="6324600" cy="1676400"/>
          </a:xfrm>
          <a:prstGeom prst="rect">
            <a:avLst/>
          </a:prstGeom>
          <a:noFill/>
          <a:ln w="9525">
            <a:noFill/>
            <a:miter lim="800000"/>
            <a:headEnd/>
            <a:tailEnd/>
          </a:ln>
        </p:spPr>
      </p:pic>
      <p:pic>
        <p:nvPicPr>
          <p:cNvPr id="64" name="Picture 63"/>
          <p:cNvPicPr/>
          <p:nvPr/>
        </p:nvPicPr>
        <p:blipFill>
          <a:blip r:embed="rId3" cstate="print"/>
          <a:srcRect/>
          <a:stretch>
            <a:fillRect/>
          </a:stretch>
        </p:blipFill>
        <p:spPr bwMode="auto">
          <a:xfrm>
            <a:off x="2527410" y="4648200"/>
            <a:ext cx="6387990" cy="1687033"/>
          </a:xfrm>
          <a:prstGeom prst="rect">
            <a:avLst/>
          </a:prstGeom>
          <a:noFill/>
          <a:ln w="9525">
            <a:noFill/>
            <a:miter lim="800000"/>
            <a:headEnd/>
            <a:tailEnd/>
          </a:ln>
        </p:spPr>
      </p:pic>
      <p:pic>
        <p:nvPicPr>
          <p:cNvPr id="65" name="Picture 1"/>
          <p:cNvPicPr>
            <a:picLocks noChangeAspect="1" noChangeArrowheads="1"/>
          </p:cNvPicPr>
          <p:nvPr/>
        </p:nvPicPr>
        <p:blipFill>
          <a:blip r:embed="rId4" cstate="print"/>
          <a:srcRect/>
          <a:stretch>
            <a:fillRect/>
          </a:stretch>
        </p:blipFill>
        <p:spPr bwMode="auto">
          <a:xfrm>
            <a:off x="2573786" y="2971800"/>
            <a:ext cx="6265414" cy="1600200"/>
          </a:xfrm>
          <a:prstGeom prst="rect">
            <a:avLst/>
          </a:prstGeom>
          <a:noFill/>
          <a:ln w="9525">
            <a:noFill/>
            <a:miter lim="800000"/>
            <a:headEnd/>
            <a:tailEnd/>
          </a:ln>
        </p:spPr>
      </p:pic>
      <p:sp>
        <p:nvSpPr>
          <p:cNvPr id="66" name="TextBox 65"/>
          <p:cNvSpPr txBox="1"/>
          <p:nvPr/>
        </p:nvSpPr>
        <p:spPr>
          <a:xfrm>
            <a:off x="4944562" y="1335678"/>
            <a:ext cx="1550424" cy="246221"/>
          </a:xfrm>
          <a:prstGeom prst="rect">
            <a:avLst/>
          </a:prstGeom>
          <a:noFill/>
        </p:spPr>
        <p:txBody>
          <a:bodyPr wrap="none" rtlCol="0">
            <a:spAutoFit/>
          </a:bodyPr>
          <a:lstStyle/>
          <a:p>
            <a:pPr algn="r"/>
            <a:r>
              <a:rPr lang="en-US" sz="1000" b="1" dirty="0" smtClean="0"/>
              <a:t>NN Return Predictions</a:t>
            </a:r>
            <a:endParaRPr lang="en-US" sz="1000" b="1" dirty="0" smtClean="0">
              <a:solidFill>
                <a:srgbClr val="00B050"/>
              </a:solidFill>
            </a:endParaRPr>
          </a:p>
        </p:txBody>
      </p:sp>
      <p:sp>
        <p:nvSpPr>
          <p:cNvPr id="67" name="Oval 66"/>
          <p:cNvSpPr/>
          <p:nvPr/>
        </p:nvSpPr>
        <p:spPr>
          <a:xfrm>
            <a:off x="2985871" y="1432054"/>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2980426" y="1343490"/>
            <a:ext cx="1178528" cy="230832"/>
          </a:xfrm>
          <a:prstGeom prst="rect">
            <a:avLst/>
          </a:prstGeom>
          <a:noFill/>
        </p:spPr>
        <p:txBody>
          <a:bodyPr wrap="none" rtlCol="0">
            <a:spAutoFit/>
          </a:bodyPr>
          <a:lstStyle/>
          <a:p>
            <a:r>
              <a:rPr lang="en-US" sz="900" b="1" dirty="0" smtClean="0"/>
              <a:t>Prediction &lt;=-0.02</a:t>
            </a:r>
            <a:endParaRPr lang="en-US" sz="900" b="1" dirty="0" smtClean="0">
              <a:solidFill>
                <a:srgbClr val="00B050"/>
              </a:solidFill>
            </a:endParaRPr>
          </a:p>
        </p:txBody>
      </p:sp>
      <p:sp>
        <p:nvSpPr>
          <p:cNvPr id="69" name="Oval 68"/>
          <p:cNvSpPr/>
          <p:nvPr/>
        </p:nvSpPr>
        <p:spPr>
          <a:xfrm>
            <a:off x="3011749" y="5947338"/>
            <a:ext cx="45719" cy="45719"/>
          </a:xfrm>
          <a:prstGeom prst="ellipse">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FF33"/>
              </a:solidFill>
            </a:endParaRPr>
          </a:p>
        </p:txBody>
      </p:sp>
      <p:sp>
        <p:nvSpPr>
          <p:cNvPr id="70" name="TextBox 69"/>
          <p:cNvSpPr txBox="1"/>
          <p:nvPr/>
        </p:nvSpPr>
        <p:spPr>
          <a:xfrm>
            <a:off x="2989052" y="5850148"/>
            <a:ext cx="1178528" cy="230832"/>
          </a:xfrm>
          <a:prstGeom prst="rect">
            <a:avLst/>
          </a:prstGeom>
          <a:noFill/>
        </p:spPr>
        <p:txBody>
          <a:bodyPr wrap="none" rtlCol="0">
            <a:spAutoFit/>
          </a:bodyPr>
          <a:lstStyle/>
          <a:p>
            <a:r>
              <a:rPr lang="en-US" sz="900" b="1" dirty="0" smtClean="0"/>
              <a:t>Prediction &gt;= 0.02</a:t>
            </a:r>
            <a:endParaRPr lang="en-US" sz="900" b="1" dirty="0" smtClean="0">
              <a:solidFill>
                <a:srgbClr val="00B050"/>
              </a:solidFill>
            </a:endParaRPr>
          </a:p>
        </p:txBody>
      </p:sp>
      <p:sp>
        <p:nvSpPr>
          <p:cNvPr id="71" name="TextBox 70"/>
          <p:cNvSpPr txBox="1"/>
          <p:nvPr/>
        </p:nvSpPr>
        <p:spPr>
          <a:xfrm>
            <a:off x="4960960" y="4689144"/>
            <a:ext cx="1550424" cy="246221"/>
          </a:xfrm>
          <a:prstGeom prst="rect">
            <a:avLst/>
          </a:prstGeom>
          <a:noFill/>
        </p:spPr>
        <p:txBody>
          <a:bodyPr wrap="none" rtlCol="0">
            <a:spAutoFit/>
          </a:bodyPr>
          <a:lstStyle/>
          <a:p>
            <a:pPr algn="r"/>
            <a:r>
              <a:rPr lang="en-US" sz="1000" b="1" dirty="0" smtClean="0"/>
              <a:t>NN Return Predictions</a:t>
            </a:r>
            <a:endParaRPr lang="en-US" sz="1000" b="1" dirty="0" smtClean="0">
              <a:solidFill>
                <a:srgbClr val="00B050"/>
              </a:solidFill>
            </a:endParaRPr>
          </a:p>
        </p:txBody>
      </p:sp>
      <p:sp>
        <p:nvSpPr>
          <p:cNvPr id="72" name="TextBox 71"/>
          <p:cNvSpPr txBox="1"/>
          <p:nvPr/>
        </p:nvSpPr>
        <p:spPr>
          <a:xfrm>
            <a:off x="4945926" y="3020704"/>
            <a:ext cx="1683474" cy="246221"/>
          </a:xfrm>
          <a:prstGeom prst="rect">
            <a:avLst/>
          </a:prstGeom>
          <a:noFill/>
        </p:spPr>
        <p:txBody>
          <a:bodyPr wrap="none" rtlCol="0">
            <a:spAutoFit/>
          </a:bodyPr>
          <a:lstStyle/>
          <a:p>
            <a:pPr algn="r"/>
            <a:r>
              <a:rPr lang="en-US" sz="1000" b="1" dirty="0" smtClean="0"/>
              <a:t>DJIA  Levels(no outliers)</a:t>
            </a:r>
            <a:endParaRPr lang="en-US" sz="1000" b="1" dirty="0" smtClean="0">
              <a:solidFill>
                <a:srgbClr val="00B050"/>
              </a:solidFill>
            </a:endParaRPr>
          </a:p>
        </p:txBody>
      </p:sp>
      <p:sp>
        <p:nvSpPr>
          <p:cNvPr id="73" name="Oval 72"/>
          <p:cNvSpPr/>
          <p:nvPr/>
        </p:nvSpPr>
        <p:spPr>
          <a:xfrm>
            <a:off x="6553200" y="2181224"/>
            <a:ext cx="152400" cy="257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310585" y="5835694"/>
            <a:ext cx="152400" cy="152400"/>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7404936" y="5788968"/>
            <a:ext cx="1358064" cy="230832"/>
          </a:xfrm>
          <a:prstGeom prst="rect">
            <a:avLst/>
          </a:prstGeom>
          <a:noFill/>
        </p:spPr>
        <p:txBody>
          <a:bodyPr wrap="none" rtlCol="0">
            <a:spAutoFit/>
          </a:bodyPr>
          <a:lstStyle/>
          <a:p>
            <a:r>
              <a:rPr lang="en-US" sz="900" b="1" dirty="0" smtClean="0"/>
              <a:t>Accurate Buy signals</a:t>
            </a:r>
            <a:endParaRPr lang="en-US" sz="900" b="1" dirty="0" smtClean="0">
              <a:solidFill>
                <a:srgbClr val="00B050"/>
              </a:solidFill>
            </a:endParaRPr>
          </a:p>
        </p:txBody>
      </p:sp>
      <p:sp>
        <p:nvSpPr>
          <p:cNvPr id="76" name="Oval 75"/>
          <p:cNvSpPr/>
          <p:nvPr/>
        </p:nvSpPr>
        <p:spPr>
          <a:xfrm>
            <a:off x="6943725" y="5010150"/>
            <a:ext cx="152400" cy="2571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7791450" y="5010150"/>
            <a:ext cx="152400" cy="2571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4638675" y="4981575"/>
            <a:ext cx="152400" cy="2571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4124325" y="5000625"/>
            <a:ext cx="152400" cy="2571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3143250" y="4991100"/>
            <a:ext cx="152400" cy="257175"/>
          </a:xfrm>
          <a:prstGeom prst="ellipse">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flipV="1">
            <a:off x="4714875" y="4495800"/>
            <a:ext cx="0" cy="438150"/>
          </a:xfrm>
          <a:prstGeom prst="straightConnector1">
            <a:avLst/>
          </a:prstGeom>
          <a:ln>
            <a:solidFill>
              <a:srgbClr val="8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7010400" y="4343400"/>
            <a:ext cx="0" cy="619125"/>
          </a:xfrm>
          <a:prstGeom prst="straightConnector1">
            <a:avLst/>
          </a:prstGeom>
          <a:ln>
            <a:solidFill>
              <a:srgbClr val="8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7848600" y="3886200"/>
            <a:ext cx="0" cy="1076326"/>
          </a:xfrm>
          <a:prstGeom prst="straightConnector1">
            <a:avLst/>
          </a:prstGeom>
          <a:ln>
            <a:solidFill>
              <a:srgbClr val="8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4200525" y="4191000"/>
            <a:ext cx="0" cy="752475"/>
          </a:xfrm>
          <a:prstGeom prst="straightConnector1">
            <a:avLst/>
          </a:prstGeom>
          <a:ln>
            <a:solidFill>
              <a:srgbClr val="8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V="1">
            <a:off x="3219450" y="4171950"/>
            <a:ext cx="0" cy="752475"/>
          </a:xfrm>
          <a:prstGeom prst="straightConnector1">
            <a:avLst/>
          </a:prstGeom>
          <a:ln>
            <a:solidFill>
              <a:srgbClr val="808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619875" y="2505075"/>
            <a:ext cx="0" cy="923925"/>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4352925" y="2209800"/>
            <a:ext cx="152400" cy="257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 name="Straight Arrow Connector 87"/>
          <p:cNvCxnSpPr/>
          <p:nvPr/>
        </p:nvCxnSpPr>
        <p:spPr>
          <a:xfrm>
            <a:off x="4419600" y="2533651"/>
            <a:ext cx="0" cy="1276349"/>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9" name="Oval 88"/>
          <p:cNvSpPr/>
          <p:nvPr/>
        </p:nvSpPr>
        <p:spPr>
          <a:xfrm>
            <a:off x="3990975" y="2200274"/>
            <a:ext cx="152400" cy="257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0" name="Straight Arrow Connector 89"/>
          <p:cNvCxnSpPr/>
          <p:nvPr/>
        </p:nvCxnSpPr>
        <p:spPr>
          <a:xfrm>
            <a:off x="4057650" y="2524125"/>
            <a:ext cx="0" cy="1133475"/>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1" name="Oval 90"/>
          <p:cNvSpPr/>
          <p:nvPr/>
        </p:nvSpPr>
        <p:spPr>
          <a:xfrm>
            <a:off x="3638550" y="2181224"/>
            <a:ext cx="152400" cy="25717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2" name="Straight Arrow Connector 91"/>
          <p:cNvCxnSpPr/>
          <p:nvPr/>
        </p:nvCxnSpPr>
        <p:spPr>
          <a:xfrm>
            <a:off x="3705225" y="2505075"/>
            <a:ext cx="0" cy="1076325"/>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p:cNvSpPr/>
          <p:nvPr/>
        </p:nvSpPr>
        <p:spPr>
          <a:xfrm>
            <a:off x="4524375" y="2209799"/>
            <a:ext cx="152400" cy="2571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4" name="Straight Arrow Connector 93"/>
          <p:cNvCxnSpPr/>
          <p:nvPr/>
        </p:nvCxnSpPr>
        <p:spPr>
          <a:xfrm>
            <a:off x="4591050" y="2533650"/>
            <a:ext cx="0" cy="1581150"/>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5" name="Oval 94"/>
          <p:cNvSpPr/>
          <p:nvPr/>
        </p:nvSpPr>
        <p:spPr>
          <a:xfrm>
            <a:off x="7315200" y="2379452"/>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7450348" y="2342716"/>
            <a:ext cx="1345240" cy="230832"/>
          </a:xfrm>
          <a:prstGeom prst="rect">
            <a:avLst/>
          </a:prstGeom>
          <a:noFill/>
        </p:spPr>
        <p:txBody>
          <a:bodyPr wrap="none" rtlCol="0">
            <a:spAutoFit/>
          </a:bodyPr>
          <a:lstStyle/>
          <a:p>
            <a:r>
              <a:rPr lang="en-US" sz="900" b="1" dirty="0" smtClean="0"/>
              <a:t>Accurate Sell signals</a:t>
            </a:r>
            <a:endParaRPr lang="en-US" sz="900" b="1" dirty="0" smtClean="0">
              <a:solidFill>
                <a:srgbClr val="00B050"/>
              </a:solidFill>
            </a:endParaRPr>
          </a:p>
        </p:txBody>
      </p:sp>
      <p:sp>
        <p:nvSpPr>
          <p:cNvPr id="97" name="Oval 96"/>
          <p:cNvSpPr/>
          <p:nvPr/>
        </p:nvSpPr>
        <p:spPr>
          <a:xfrm>
            <a:off x="7313766" y="2549104"/>
            <a:ext cx="152400" cy="15240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7458974" y="2505974"/>
            <a:ext cx="1146468" cy="230832"/>
          </a:xfrm>
          <a:prstGeom prst="rect">
            <a:avLst/>
          </a:prstGeom>
          <a:noFill/>
        </p:spPr>
        <p:txBody>
          <a:bodyPr wrap="none" rtlCol="0">
            <a:spAutoFit/>
          </a:bodyPr>
          <a:lstStyle/>
          <a:p>
            <a:r>
              <a:rPr lang="en-US" sz="900" b="1" dirty="0" smtClean="0"/>
              <a:t>False Sell signals</a:t>
            </a:r>
            <a:endParaRPr lang="en-US" sz="900" b="1" dirty="0" smtClean="0">
              <a:solidFill>
                <a:srgbClr val="00B050"/>
              </a:solidFill>
            </a:endParaRPr>
          </a:p>
        </p:txBody>
      </p:sp>
      <p:sp>
        <p:nvSpPr>
          <p:cNvPr id="46" name="TextBox 45"/>
          <p:cNvSpPr txBox="1"/>
          <p:nvPr/>
        </p:nvSpPr>
        <p:spPr>
          <a:xfrm>
            <a:off x="5390473" y="5867400"/>
            <a:ext cx="857927" cy="200055"/>
          </a:xfrm>
          <a:prstGeom prst="rect">
            <a:avLst/>
          </a:prstGeom>
          <a:solidFill>
            <a:schemeClr val="bg1"/>
          </a:solidFill>
        </p:spPr>
        <p:txBody>
          <a:bodyPr wrap="none" rtlCol="0">
            <a:spAutoFit/>
          </a:bodyPr>
          <a:lstStyle/>
          <a:p>
            <a:r>
              <a:rPr lang="en-US" sz="700" b="1" dirty="0" smtClean="0"/>
              <a:t>Year 1999- 2013</a:t>
            </a:r>
            <a:endParaRPr lang="en-US" sz="700" b="1" dirty="0" smtClean="0">
              <a:solidFill>
                <a:srgbClr val="00B050"/>
              </a:solidFill>
            </a:endParaRPr>
          </a:p>
        </p:txBody>
      </p:sp>
      <p:sp>
        <p:nvSpPr>
          <p:cNvPr id="47" name="TextBox 46"/>
          <p:cNvSpPr txBox="1"/>
          <p:nvPr/>
        </p:nvSpPr>
        <p:spPr>
          <a:xfrm>
            <a:off x="5390473" y="4219545"/>
            <a:ext cx="857927" cy="200055"/>
          </a:xfrm>
          <a:prstGeom prst="rect">
            <a:avLst/>
          </a:prstGeom>
          <a:solidFill>
            <a:schemeClr val="bg1"/>
          </a:solidFill>
        </p:spPr>
        <p:txBody>
          <a:bodyPr wrap="none" rtlCol="0">
            <a:spAutoFit/>
          </a:bodyPr>
          <a:lstStyle/>
          <a:p>
            <a:r>
              <a:rPr lang="en-US" sz="700" b="1" dirty="0" smtClean="0"/>
              <a:t>Year 1999- 2013</a:t>
            </a:r>
            <a:endParaRPr lang="en-US" sz="700" b="1" dirty="0" smtClean="0">
              <a:solidFill>
                <a:srgbClr val="00B050"/>
              </a:solidFill>
            </a:endParaRPr>
          </a:p>
        </p:txBody>
      </p:sp>
      <p:sp>
        <p:nvSpPr>
          <p:cNvPr id="48" name="TextBox 47"/>
          <p:cNvSpPr txBox="1"/>
          <p:nvPr/>
        </p:nvSpPr>
        <p:spPr>
          <a:xfrm>
            <a:off x="5390473" y="2466945"/>
            <a:ext cx="857927" cy="200055"/>
          </a:xfrm>
          <a:prstGeom prst="rect">
            <a:avLst/>
          </a:prstGeom>
          <a:solidFill>
            <a:schemeClr val="bg1"/>
          </a:solidFill>
        </p:spPr>
        <p:txBody>
          <a:bodyPr wrap="none" rtlCol="0">
            <a:spAutoFit/>
          </a:bodyPr>
          <a:lstStyle/>
          <a:p>
            <a:r>
              <a:rPr lang="en-US" sz="700" b="1" dirty="0" smtClean="0"/>
              <a:t>Year 1999- 2013</a:t>
            </a:r>
            <a:endParaRPr lang="en-US" sz="700" b="1" dirty="0" smtClean="0">
              <a:solidFill>
                <a:srgbClr val="00B050"/>
              </a:solidFill>
            </a:endParaRPr>
          </a:p>
        </p:txBody>
      </p:sp>
      <p:sp>
        <p:nvSpPr>
          <p:cNvPr id="49" name="TextBox 48"/>
          <p:cNvSpPr txBox="1"/>
          <p:nvPr/>
        </p:nvSpPr>
        <p:spPr>
          <a:xfrm>
            <a:off x="5486400" y="6144904"/>
            <a:ext cx="825867" cy="200055"/>
          </a:xfrm>
          <a:prstGeom prst="rect">
            <a:avLst/>
          </a:prstGeom>
          <a:solidFill>
            <a:schemeClr val="bg1"/>
          </a:solidFill>
        </p:spPr>
        <p:txBody>
          <a:bodyPr wrap="none" rtlCol="0">
            <a:spAutoFit/>
          </a:bodyPr>
          <a:lstStyle/>
          <a:p>
            <a:r>
              <a:rPr lang="en-US" sz="700" b="1" dirty="0" smtClean="0"/>
              <a:t>                         </a:t>
            </a:r>
            <a:endParaRPr lang="en-US" sz="700" b="1" dirty="0" smtClean="0">
              <a:solidFill>
                <a:srgbClr val="00B050"/>
              </a:solidFill>
            </a:endParaRPr>
          </a:p>
        </p:txBody>
      </p:sp>
      <p:sp>
        <p:nvSpPr>
          <p:cNvPr id="50" name="TextBox 49"/>
          <p:cNvSpPr txBox="1"/>
          <p:nvPr/>
        </p:nvSpPr>
        <p:spPr>
          <a:xfrm rot="16200000">
            <a:off x="2051012" y="5297109"/>
            <a:ext cx="1127232" cy="200055"/>
          </a:xfrm>
          <a:prstGeom prst="rect">
            <a:avLst/>
          </a:prstGeom>
          <a:solidFill>
            <a:schemeClr val="bg1"/>
          </a:solidFill>
        </p:spPr>
        <p:txBody>
          <a:bodyPr wrap="none" rtlCol="0">
            <a:spAutoFit/>
          </a:bodyPr>
          <a:lstStyle/>
          <a:p>
            <a:r>
              <a:rPr lang="en-US" sz="700" b="1" dirty="0" smtClean="0"/>
              <a:t>Predicted Return Rate</a:t>
            </a:r>
            <a:endParaRPr lang="en-US" sz="700" b="1" dirty="0" smtClean="0">
              <a:solidFill>
                <a:srgbClr val="00B050"/>
              </a:solidFill>
            </a:endParaRPr>
          </a:p>
        </p:txBody>
      </p:sp>
      <p:sp>
        <p:nvSpPr>
          <p:cNvPr id="51" name="TextBox 50"/>
          <p:cNvSpPr txBox="1"/>
          <p:nvPr/>
        </p:nvSpPr>
        <p:spPr>
          <a:xfrm rot="16200000">
            <a:off x="2297876" y="3775088"/>
            <a:ext cx="633507" cy="200055"/>
          </a:xfrm>
          <a:prstGeom prst="rect">
            <a:avLst/>
          </a:prstGeom>
          <a:solidFill>
            <a:schemeClr val="bg1"/>
          </a:solidFill>
        </p:spPr>
        <p:txBody>
          <a:bodyPr wrap="none" rtlCol="0">
            <a:spAutoFit/>
          </a:bodyPr>
          <a:lstStyle/>
          <a:p>
            <a:r>
              <a:rPr lang="en-US" sz="700" b="1" dirty="0" smtClean="0"/>
              <a:t>FJIA Level</a:t>
            </a:r>
            <a:endParaRPr lang="en-US" sz="700" b="1" dirty="0" smtClean="0">
              <a:solidFill>
                <a:srgbClr val="00B050"/>
              </a:solidFill>
            </a:endParaRPr>
          </a:p>
        </p:txBody>
      </p:sp>
      <p:sp>
        <p:nvSpPr>
          <p:cNvPr id="52" name="TextBox 51"/>
          <p:cNvSpPr txBox="1"/>
          <p:nvPr/>
        </p:nvSpPr>
        <p:spPr>
          <a:xfrm rot="16200000">
            <a:off x="2228947" y="1885856"/>
            <a:ext cx="771365" cy="200055"/>
          </a:xfrm>
          <a:prstGeom prst="rect">
            <a:avLst/>
          </a:prstGeom>
          <a:solidFill>
            <a:schemeClr val="bg1"/>
          </a:solidFill>
        </p:spPr>
        <p:txBody>
          <a:bodyPr wrap="none" rtlCol="0">
            <a:spAutoFit/>
          </a:bodyPr>
          <a:lstStyle/>
          <a:p>
            <a:r>
              <a:rPr lang="en-US" sz="700" b="1" dirty="0" smtClean="0"/>
              <a:t>DJIA Level     </a:t>
            </a:r>
            <a:endParaRPr lang="en-US" sz="700" b="1" dirty="0" smtClean="0">
              <a:solidFill>
                <a:srgbClr val="00B05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2" name="Picture 6"/>
          <p:cNvPicPr>
            <a:picLocks noChangeAspect="1" noChangeArrowheads="1"/>
          </p:cNvPicPr>
          <p:nvPr/>
        </p:nvPicPr>
        <p:blipFill>
          <a:blip r:embed="rId2" cstate="print"/>
          <a:srcRect/>
          <a:stretch>
            <a:fillRect/>
          </a:stretch>
        </p:blipFill>
        <p:spPr bwMode="auto">
          <a:xfrm>
            <a:off x="2831275" y="4233924"/>
            <a:ext cx="6072250" cy="1914525"/>
          </a:xfrm>
          <a:prstGeom prst="rect">
            <a:avLst/>
          </a:prstGeom>
          <a:noFill/>
          <a:ln w="9525">
            <a:noFill/>
            <a:miter lim="800000"/>
            <a:headEnd/>
            <a:tailEnd/>
          </a:ln>
        </p:spPr>
      </p:pic>
      <p:pic>
        <p:nvPicPr>
          <p:cNvPr id="106501" name="Picture 5"/>
          <p:cNvPicPr>
            <a:picLocks noChangeAspect="1" noChangeArrowheads="1"/>
          </p:cNvPicPr>
          <p:nvPr/>
        </p:nvPicPr>
        <p:blipFill>
          <a:blip r:embed="rId3" cstate="print"/>
          <a:srcRect/>
          <a:stretch>
            <a:fillRect/>
          </a:stretch>
        </p:blipFill>
        <p:spPr bwMode="auto">
          <a:xfrm>
            <a:off x="2819401" y="76200"/>
            <a:ext cx="6096000" cy="2057400"/>
          </a:xfrm>
          <a:prstGeom prst="rect">
            <a:avLst/>
          </a:prstGeom>
          <a:noFill/>
          <a:ln w="9525">
            <a:noFill/>
            <a:miter lim="800000"/>
            <a:headEnd/>
            <a:tailEnd/>
          </a:ln>
        </p:spPr>
      </p:pic>
      <p:pic>
        <p:nvPicPr>
          <p:cNvPr id="106499" name="Picture 3"/>
          <p:cNvPicPr>
            <a:picLocks noChangeAspect="1" noChangeArrowheads="1"/>
          </p:cNvPicPr>
          <p:nvPr/>
        </p:nvPicPr>
        <p:blipFill>
          <a:blip r:embed="rId4" cstate="print"/>
          <a:srcRect/>
          <a:stretch>
            <a:fillRect/>
          </a:stretch>
        </p:blipFill>
        <p:spPr bwMode="auto">
          <a:xfrm>
            <a:off x="2838200" y="2097976"/>
            <a:ext cx="6153400" cy="2069274"/>
          </a:xfrm>
          <a:prstGeom prst="rect">
            <a:avLst/>
          </a:prstGeom>
          <a:ln w="57150">
            <a:noFill/>
            <a:headEnd type="none" w="med" len="med"/>
            <a:tailEnd type="triangle" w="med" len="med"/>
          </a:ln>
        </p:spPr>
      </p:pic>
      <p:sp>
        <p:nvSpPr>
          <p:cNvPr id="2" name="Title 1"/>
          <p:cNvSpPr>
            <a:spLocks noGrp="1"/>
          </p:cNvSpPr>
          <p:nvPr>
            <p:ph type="title"/>
          </p:nvPr>
        </p:nvSpPr>
        <p:spPr/>
        <p:txBody>
          <a:bodyPr>
            <a:normAutofit fontScale="90000"/>
          </a:bodyPr>
          <a:lstStyle/>
          <a:p>
            <a:r>
              <a:rPr lang="en-US" dirty="0" smtClean="0">
                <a:solidFill>
                  <a:schemeClr val="bg2">
                    <a:lumMod val="10000"/>
                  </a:schemeClr>
                </a:solidFill>
                <a:latin typeface="Calibri" pitchFamily="34" charset="0"/>
                <a:cs typeface="Calibri" pitchFamily="34" charset="0"/>
              </a:rPr>
              <a:t>Overall </a:t>
            </a:r>
            <a:br>
              <a:rPr lang="en-US" dirty="0" smtClean="0">
                <a:solidFill>
                  <a:schemeClr val="bg2">
                    <a:lumMod val="10000"/>
                  </a:schemeClr>
                </a:solidFill>
                <a:latin typeface="Calibri" pitchFamily="34" charset="0"/>
                <a:cs typeface="Calibri" pitchFamily="34" charset="0"/>
              </a:rPr>
            </a:br>
            <a:r>
              <a:rPr lang="en-US" dirty="0" smtClean="0">
                <a:solidFill>
                  <a:schemeClr val="bg2">
                    <a:lumMod val="10000"/>
                  </a:schemeClr>
                </a:solidFill>
                <a:latin typeface="Calibri" pitchFamily="34" charset="0"/>
                <a:cs typeface="Calibri" pitchFamily="34" charset="0"/>
              </a:rPr>
              <a:t>Results - I</a:t>
            </a:r>
            <a:endParaRPr lang="en-US" dirty="0">
              <a:solidFill>
                <a:schemeClr val="bg2">
                  <a:lumMod val="10000"/>
                </a:schemeClr>
              </a:solidFill>
              <a:latin typeface="Calibri" pitchFamily="34" charset="0"/>
              <a:cs typeface="Calibri" pitchFamily="34" charset="0"/>
            </a:endParaRPr>
          </a:p>
        </p:txBody>
      </p:sp>
      <p:grpSp>
        <p:nvGrpSpPr>
          <p:cNvPr id="3" name="Group 131"/>
          <p:cNvGrpSpPr/>
          <p:nvPr/>
        </p:nvGrpSpPr>
        <p:grpSpPr>
          <a:xfrm>
            <a:off x="3340926" y="4395842"/>
            <a:ext cx="3241858" cy="380945"/>
            <a:chOff x="3190990" y="4918179"/>
            <a:chExt cx="3375188" cy="337362"/>
          </a:xfrm>
        </p:grpSpPr>
        <p:sp>
          <p:nvSpPr>
            <p:cNvPr id="88" name="Oval 87"/>
            <p:cNvSpPr/>
            <p:nvPr/>
          </p:nvSpPr>
          <p:spPr>
            <a:xfrm>
              <a:off x="3190990" y="5131101"/>
              <a:ext cx="45719" cy="45719"/>
            </a:xfrm>
            <a:prstGeom prst="ellipse">
              <a:avLst/>
            </a:prstGeom>
            <a:solidFill>
              <a:srgbClr val="66FF33"/>
            </a:solid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6FF33"/>
                </a:solidFill>
              </a:endParaRPr>
            </a:p>
          </p:txBody>
        </p:sp>
        <p:sp>
          <p:nvSpPr>
            <p:cNvPr id="89" name="TextBox 88"/>
            <p:cNvSpPr txBox="1"/>
            <p:nvPr/>
          </p:nvSpPr>
          <p:spPr>
            <a:xfrm>
              <a:off x="3204093" y="5051120"/>
              <a:ext cx="1427271" cy="204421"/>
            </a:xfrm>
            <a:prstGeom prst="rect">
              <a:avLst/>
            </a:prstGeom>
            <a:noFill/>
          </p:spPr>
          <p:txBody>
            <a:bodyPr wrap="none" rtlCol="0">
              <a:spAutoFit/>
            </a:bodyPr>
            <a:lstStyle/>
            <a:p>
              <a:r>
                <a:rPr lang="en-US" sz="900" b="1" dirty="0" smtClean="0"/>
                <a:t>Prediction &gt;= </a:t>
              </a:r>
              <a:r>
                <a:rPr lang="en-US" sz="900" b="1" dirty="0" smtClean="0"/>
                <a:t>0.02 NN</a:t>
              </a:r>
              <a:endParaRPr lang="en-US" sz="900" b="1" dirty="0" smtClean="0">
                <a:solidFill>
                  <a:srgbClr val="00B050"/>
                </a:solidFill>
              </a:endParaRPr>
            </a:p>
          </p:txBody>
        </p:sp>
        <p:sp>
          <p:nvSpPr>
            <p:cNvPr id="90" name="TextBox 89"/>
            <p:cNvSpPr txBox="1"/>
            <p:nvPr/>
          </p:nvSpPr>
          <p:spPr>
            <a:xfrm>
              <a:off x="4631363" y="4918179"/>
              <a:ext cx="1934815" cy="218051"/>
            </a:xfrm>
            <a:prstGeom prst="rect">
              <a:avLst/>
            </a:prstGeom>
            <a:noFill/>
          </p:spPr>
          <p:txBody>
            <a:bodyPr wrap="none" rtlCol="0">
              <a:spAutoFit/>
            </a:bodyPr>
            <a:lstStyle/>
            <a:p>
              <a:pPr algn="r"/>
              <a:r>
                <a:rPr lang="en-US" sz="1000" b="1" dirty="0" smtClean="0"/>
                <a:t>Neural Network Buy Signals</a:t>
              </a:r>
              <a:endParaRPr lang="en-US" sz="1000" b="1" dirty="0" smtClean="0">
                <a:solidFill>
                  <a:srgbClr val="00B050"/>
                </a:solidFill>
              </a:endParaRPr>
            </a:p>
          </p:txBody>
        </p:sp>
      </p:grpSp>
      <p:grpSp>
        <p:nvGrpSpPr>
          <p:cNvPr id="4" name="Group 124"/>
          <p:cNvGrpSpPr/>
          <p:nvPr/>
        </p:nvGrpSpPr>
        <p:grpSpPr>
          <a:xfrm>
            <a:off x="3333588" y="2304105"/>
            <a:ext cx="1234056" cy="215444"/>
            <a:chOff x="1065508" y="3921293"/>
            <a:chExt cx="1234056" cy="239382"/>
          </a:xfrm>
        </p:grpSpPr>
        <p:sp>
          <p:nvSpPr>
            <p:cNvPr id="116" name="TextBox 115"/>
            <p:cNvSpPr txBox="1"/>
            <p:nvPr/>
          </p:nvSpPr>
          <p:spPr>
            <a:xfrm>
              <a:off x="1119433" y="3921293"/>
              <a:ext cx="1180131" cy="239382"/>
            </a:xfrm>
            <a:prstGeom prst="rect">
              <a:avLst/>
            </a:prstGeom>
            <a:noFill/>
          </p:spPr>
          <p:txBody>
            <a:bodyPr wrap="none" rtlCol="0">
              <a:spAutoFit/>
            </a:bodyPr>
            <a:lstStyle/>
            <a:p>
              <a:r>
                <a:rPr lang="en-US" sz="800" b="1" dirty="0" smtClean="0"/>
                <a:t>Buy predictions C50</a:t>
              </a:r>
              <a:endParaRPr lang="en-US" sz="800" b="1" dirty="0" smtClean="0">
                <a:solidFill>
                  <a:srgbClr val="00B050"/>
                </a:solidFill>
              </a:endParaRPr>
            </a:p>
          </p:txBody>
        </p:sp>
        <p:sp>
          <p:nvSpPr>
            <p:cNvPr id="123" name="Oval 122"/>
            <p:cNvSpPr/>
            <p:nvPr/>
          </p:nvSpPr>
          <p:spPr>
            <a:xfrm>
              <a:off x="1065508" y="3995384"/>
              <a:ext cx="76200" cy="76200"/>
            </a:xfrm>
            <a:prstGeom prst="ellipse">
              <a:avLst/>
            </a:prstGeom>
            <a:noFill/>
            <a:ln>
              <a:solidFill>
                <a:srgbClr val="66FF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134" name="Rectangle 133"/>
          <p:cNvSpPr/>
          <p:nvPr/>
        </p:nvSpPr>
        <p:spPr>
          <a:xfrm>
            <a:off x="84826" y="1066800"/>
            <a:ext cx="2438400" cy="3429000"/>
          </a:xfrm>
          <a:prstGeom prst="rect">
            <a:avLst/>
          </a:prstGeom>
          <a:solidFill>
            <a:schemeClr val="bg1"/>
          </a:solidFill>
          <a:ln w="19050">
            <a:solidFill>
              <a:schemeClr val="accent2">
                <a:lumMod val="75000"/>
              </a:schemeClr>
            </a:solidFill>
          </a:ln>
        </p:spPr>
        <p:txBody>
          <a:bodyPr wrap="square" rtlCol="0">
            <a:noAutofit/>
          </a:bodyPr>
          <a:lstStyle/>
          <a:p>
            <a:pPr fontAlgn="base">
              <a:spcBef>
                <a:spcPct val="0"/>
              </a:spcBef>
              <a:spcAft>
                <a:spcPct val="0"/>
              </a:spcAft>
            </a:pPr>
            <a:r>
              <a:rPr lang="en-US" sz="1100" b="1" u="sng" dirty="0" smtClean="0">
                <a:latin typeface="Arial" pitchFamily="34" charset="0"/>
                <a:ea typeface="Calibri" pitchFamily="34" charset="0"/>
                <a:cs typeface="Arial" pitchFamily="34" charset="0"/>
              </a:rPr>
              <a:t>Conclusions</a:t>
            </a:r>
          </a:p>
          <a:p>
            <a:pPr fontAlgn="base">
              <a:spcBef>
                <a:spcPct val="0"/>
              </a:spcBef>
              <a:spcAft>
                <a:spcPct val="0"/>
              </a:spcAft>
            </a:pPr>
            <a:endParaRPr lang="en-US" sz="1100" b="1" u="sng" dirty="0" smtClean="0">
              <a:latin typeface="Arial" pitchFamily="34" charset="0"/>
              <a:ea typeface="Calibri" pitchFamily="34" charset="0"/>
              <a:cs typeface="Arial" pitchFamily="34" charset="0"/>
            </a:endParaRPr>
          </a:p>
          <a:p>
            <a:pPr fontAlgn="base">
              <a:spcBef>
                <a:spcPct val="0"/>
              </a:spcBef>
              <a:spcAft>
                <a:spcPct val="0"/>
              </a:spcAft>
            </a:pPr>
            <a:endParaRPr lang="en-US" sz="200" b="1" u="sng" dirty="0" smtClean="0">
              <a:latin typeface="Arial" pitchFamily="34" charset="0"/>
              <a:ea typeface="Calibri" pitchFamily="34" charset="0"/>
              <a:cs typeface="Arial" pitchFamily="34" charset="0"/>
            </a:endParaRPr>
          </a:p>
          <a:p>
            <a:pPr marL="119063" indent="-119063">
              <a:buFont typeface="Arial" pitchFamily="34" charset="0"/>
              <a:buChar char="•"/>
            </a:pPr>
            <a:r>
              <a:rPr lang="en-US" sz="1050" dirty="0" smtClean="0">
                <a:latin typeface="Calibri" pitchFamily="34" charset="0"/>
                <a:cs typeface="Calibri" pitchFamily="34" charset="0"/>
              </a:rPr>
              <a:t>Cluster analysis </a:t>
            </a:r>
            <a:r>
              <a:rPr lang="en-US" sz="1050" dirty="0" smtClean="0">
                <a:latin typeface="Calibri" pitchFamily="34" charset="0"/>
                <a:cs typeface="Calibri" pitchFamily="34" charset="0"/>
              </a:rPr>
              <a:t>is </a:t>
            </a:r>
            <a:r>
              <a:rPr lang="en-US" sz="1050" dirty="0" smtClean="0">
                <a:latin typeface="Calibri" pitchFamily="34" charset="0"/>
                <a:cs typeface="Calibri" pitchFamily="34" charset="0"/>
              </a:rPr>
              <a:t>useful in providing </a:t>
            </a:r>
            <a:r>
              <a:rPr lang="en-US" sz="1050" dirty="0" smtClean="0">
                <a:latin typeface="Calibri" pitchFamily="34" charset="0"/>
                <a:cs typeface="Calibri" pitchFamily="34" charset="0"/>
              </a:rPr>
              <a:t>insight </a:t>
            </a:r>
            <a:r>
              <a:rPr lang="en-US" sz="1050" dirty="0" smtClean="0">
                <a:latin typeface="Calibri" pitchFamily="34" charset="0"/>
                <a:cs typeface="Calibri" pitchFamily="34" charset="0"/>
              </a:rPr>
              <a:t>into the type of market conditions the current observation resembles from past experience, especially in identifying a ‘</a:t>
            </a:r>
            <a:r>
              <a:rPr lang="en-US" sz="1050" b="1" dirty="0" smtClean="0">
                <a:solidFill>
                  <a:srgbClr val="FF0000"/>
                </a:solidFill>
                <a:latin typeface="Calibri" pitchFamily="34" charset="0"/>
                <a:cs typeface="Calibri" pitchFamily="34" charset="0"/>
              </a:rPr>
              <a:t>Sell</a:t>
            </a:r>
            <a:r>
              <a:rPr lang="en-US" sz="1050" dirty="0" smtClean="0">
                <a:latin typeface="Calibri" pitchFamily="34" charset="0"/>
                <a:cs typeface="Calibri" pitchFamily="34" charset="0"/>
              </a:rPr>
              <a:t>’ cluster</a:t>
            </a:r>
          </a:p>
          <a:p>
            <a:pPr marL="119063" indent="-119063">
              <a:buFont typeface="Arial" pitchFamily="34" charset="0"/>
              <a:buChar char="•"/>
            </a:pPr>
            <a:r>
              <a:rPr lang="en-US" sz="1050" dirty="0" smtClean="0">
                <a:latin typeface="Calibri" pitchFamily="34" charset="0"/>
                <a:cs typeface="Calibri" pitchFamily="34" charset="0"/>
              </a:rPr>
              <a:t>C50 </a:t>
            </a:r>
            <a:r>
              <a:rPr lang="en-US" sz="1050" dirty="0" smtClean="0">
                <a:latin typeface="Calibri" pitchFamily="34" charset="0"/>
                <a:cs typeface="Calibri" pitchFamily="34" charset="0"/>
              </a:rPr>
              <a:t>did a reasonable job of raising Sell and Buy signals, better with </a:t>
            </a:r>
            <a:r>
              <a:rPr lang="en-US" sz="1050" b="1" dirty="0" smtClean="0">
                <a:solidFill>
                  <a:srgbClr val="00B050"/>
                </a:solidFill>
                <a:latin typeface="Calibri" pitchFamily="34" charset="0"/>
                <a:cs typeface="Calibri" pitchFamily="34" charset="0"/>
              </a:rPr>
              <a:t>Buys</a:t>
            </a:r>
          </a:p>
          <a:p>
            <a:pPr marL="119063" indent="-119063">
              <a:buFont typeface="Arial" pitchFamily="34" charset="0"/>
              <a:buChar char="•"/>
            </a:pPr>
            <a:r>
              <a:rPr lang="en-US" sz="1050" dirty="0" smtClean="0">
                <a:latin typeface="Calibri" pitchFamily="34" charset="0"/>
                <a:cs typeface="Calibri" pitchFamily="34" charset="0"/>
              </a:rPr>
              <a:t>NN </a:t>
            </a:r>
            <a:r>
              <a:rPr lang="en-US" sz="1050" dirty="0" smtClean="0">
                <a:latin typeface="Calibri" pitchFamily="34" charset="0"/>
                <a:cs typeface="Calibri" pitchFamily="34" charset="0"/>
              </a:rPr>
              <a:t>did </a:t>
            </a:r>
            <a:r>
              <a:rPr lang="en-US" sz="1050" b="1" dirty="0" smtClean="0">
                <a:latin typeface="Calibri" pitchFamily="34" charset="0"/>
                <a:cs typeface="Calibri" pitchFamily="34" charset="0"/>
              </a:rPr>
              <a:t>not</a:t>
            </a:r>
            <a:r>
              <a:rPr lang="en-US" sz="1050" dirty="0" smtClean="0">
                <a:latin typeface="Calibri" pitchFamily="34" charset="0"/>
                <a:cs typeface="Calibri" pitchFamily="34" charset="0"/>
              </a:rPr>
              <a:t> do a good job of predicting returns but did better in raising Buy / Sell </a:t>
            </a:r>
            <a:r>
              <a:rPr lang="en-US" sz="1050" dirty="0" smtClean="0">
                <a:latin typeface="Calibri" pitchFamily="34" charset="0"/>
                <a:cs typeface="Calibri" pitchFamily="34" charset="0"/>
              </a:rPr>
              <a:t>signals – especially </a:t>
            </a:r>
            <a:r>
              <a:rPr lang="en-US" sz="1050" b="1" dirty="0" smtClean="0">
                <a:solidFill>
                  <a:srgbClr val="00B050"/>
                </a:solidFill>
                <a:latin typeface="Calibri" pitchFamily="34" charset="0"/>
                <a:cs typeface="Calibri" pitchFamily="34" charset="0"/>
              </a:rPr>
              <a:t>Buy</a:t>
            </a:r>
            <a:r>
              <a:rPr lang="en-US" sz="1050" dirty="0" smtClean="0">
                <a:latin typeface="Calibri" pitchFamily="34" charset="0"/>
                <a:cs typeface="Calibri" pitchFamily="34" charset="0"/>
              </a:rPr>
              <a:t> signals</a:t>
            </a:r>
            <a:endParaRPr lang="en-US" sz="1050" dirty="0" smtClean="0">
              <a:latin typeface="Calibri" pitchFamily="34" charset="0"/>
              <a:cs typeface="Calibri" pitchFamily="34" charset="0"/>
            </a:endParaRPr>
          </a:p>
          <a:p>
            <a:pPr marL="119063" indent="-119063">
              <a:buFont typeface="Arial" pitchFamily="34" charset="0"/>
              <a:buChar char="•"/>
            </a:pPr>
            <a:r>
              <a:rPr lang="en-US" sz="1050" dirty="0" smtClean="0">
                <a:latin typeface="Calibri" pitchFamily="34" charset="0"/>
                <a:cs typeface="Calibri" pitchFamily="34" charset="0"/>
              </a:rPr>
              <a:t>The plots on the right show the models in in </a:t>
            </a:r>
            <a:r>
              <a:rPr lang="en-US" sz="1050" dirty="0" smtClean="0">
                <a:latin typeface="Calibri" pitchFamily="34" charset="0"/>
                <a:cs typeface="Calibri" pitchFamily="34" charset="0"/>
              </a:rPr>
              <a:t>tandem, </a:t>
            </a:r>
            <a:r>
              <a:rPr lang="en-US" sz="1050" dirty="0" smtClean="0">
                <a:latin typeface="Calibri" pitchFamily="34" charset="0"/>
                <a:cs typeface="Calibri" pitchFamily="34" charset="0"/>
              </a:rPr>
              <a:t>with Buy and Sell signals based </a:t>
            </a:r>
            <a:r>
              <a:rPr lang="en-US" sz="1050" dirty="0" smtClean="0">
                <a:latin typeface="Calibri" pitchFamily="34" charset="0"/>
                <a:cs typeface="Calibri" pitchFamily="34" charset="0"/>
              </a:rPr>
              <a:t>on a </a:t>
            </a:r>
            <a:r>
              <a:rPr lang="en-US" sz="1050" b="1" u="sng" dirty="0" smtClean="0">
                <a:latin typeface="Calibri" pitchFamily="34" charset="0"/>
                <a:cs typeface="Calibri" pitchFamily="34" charset="0"/>
              </a:rPr>
              <a:t>3 consistent and consecutive </a:t>
            </a:r>
            <a:r>
              <a:rPr lang="en-US" sz="1050" b="1" i="1" dirty="0" smtClean="0">
                <a:latin typeface="Calibri" pitchFamily="34" charset="0"/>
                <a:cs typeface="Calibri" pitchFamily="34" charset="0"/>
              </a:rPr>
              <a:t>within each </a:t>
            </a:r>
            <a:r>
              <a:rPr lang="en-US" sz="1050" b="1" dirty="0" smtClean="0">
                <a:latin typeface="Calibri" pitchFamily="34" charset="0"/>
                <a:cs typeface="Calibri" pitchFamily="34" charset="0"/>
              </a:rPr>
              <a:t>model, with corresponding Entry and Exit points based on signals </a:t>
            </a:r>
            <a:r>
              <a:rPr lang="en-US" sz="1050" b="1" i="1" dirty="0" smtClean="0">
                <a:latin typeface="Calibri" pitchFamily="34" charset="0"/>
                <a:cs typeface="Calibri" pitchFamily="34" charset="0"/>
              </a:rPr>
              <a:t>across</a:t>
            </a:r>
            <a:r>
              <a:rPr lang="en-US" sz="1050" b="1" dirty="0" smtClean="0">
                <a:latin typeface="Calibri" pitchFamily="34" charset="0"/>
                <a:cs typeface="Calibri" pitchFamily="34" charset="0"/>
              </a:rPr>
              <a:t> the models</a:t>
            </a:r>
            <a:endParaRPr lang="en-US" sz="900" i="1" dirty="0" smtClean="0">
              <a:latin typeface="Arial" pitchFamily="34" charset="0"/>
              <a:ea typeface="Calibri" pitchFamily="34" charset="0"/>
              <a:cs typeface="Arial" pitchFamily="34" charset="0"/>
            </a:endParaRPr>
          </a:p>
          <a:p>
            <a:pPr lvl="0" fontAlgn="base">
              <a:spcBef>
                <a:spcPct val="0"/>
              </a:spcBef>
              <a:spcAft>
                <a:spcPct val="0"/>
              </a:spcAft>
              <a:buFont typeface="Arial" pitchFamily="34" charset="0"/>
              <a:buChar char="•"/>
            </a:pPr>
            <a:endParaRPr lang="en-US" sz="1050" b="1" dirty="0" smtClean="0">
              <a:latin typeface="Calibri" pitchFamily="34" charset="0"/>
              <a:cs typeface="Calibri" pitchFamily="34" charset="0"/>
            </a:endParaRPr>
          </a:p>
          <a:p>
            <a:pPr lvl="0" eaLnBrk="0" fontAlgn="base" hangingPunct="0">
              <a:spcBef>
                <a:spcPct val="0"/>
              </a:spcBef>
              <a:spcAft>
                <a:spcPct val="0"/>
              </a:spcAft>
            </a:pPr>
            <a:endParaRPr lang="en-US" sz="1050" dirty="0" smtClean="0">
              <a:solidFill>
                <a:srgbClr val="7030A0"/>
              </a:solidFill>
              <a:latin typeface="Calibri" pitchFamily="34" charset="0"/>
              <a:ea typeface="Calibri" pitchFamily="34" charset="0"/>
              <a:cs typeface="Calibri" pitchFamily="34" charset="0"/>
            </a:endParaRPr>
          </a:p>
          <a:p>
            <a:pPr marL="119063" indent="-119063">
              <a:buFont typeface="Arial" pitchFamily="34" charset="0"/>
              <a:buChar char="•"/>
            </a:pPr>
            <a:endParaRPr lang="en-US" sz="1050" dirty="0" smtClean="0">
              <a:latin typeface="Calibri" pitchFamily="34" charset="0"/>
              <a:cs typeface="Calibri" pitchFamily="34" charset="0"/>
            </a:endParaRPr>
          </a:p>
        </p:txBody>
      </p:sp>
      <p:sp>
        <p:nvSpPr>
          <p:cNvPr id="149" name="TextBox 148"/>
          <p:cNvSpPr txBox="1"/>
          <p:nvPr/>
        </p:nvSpPr>
        <p:spPr>
          <a:xfrm>
            <a:off x="4648200" y="2168428"/>
            <a:ext cx="1426994" cy="246221"/>
          </a:xfrm>
          <a:prstGeom prst="rect">
            <a:avLst/>
          </a:prstGeom>
          <a:noFill/>
        </p:spPr>
        <p:txBody>
          <a:bodyPr wrap="none" rtlCol="0">
            <a:spAutoFit/>
          </a:bodyPr>
          <a:lstStyle/>
          <a:p>
            <a:pPr algn="r"/>
            <a:r>
              <a:rPr lang="en-US" sz="1000" b="1" dirty="0" smtClean="0"/>
              <a:t>C50 Buy Predictions</a:t>
            </a:r>
            <a:endParaRPr lang="en-US" sz="1000" b="1" dirty="0" smtClean="0">
              <a:solidFill>
                <a:srgbClr val="00B050"/>
              </a:solidFill>
            </a:endParaRPr>
          </a:p>
        </p:txBody>
      </p:sp>
      <p:sp>
        <p:nvSpPr>
          <p:cNvPr id="150" name="TextBox 149"/>
          <p:cNvSpPr txBox="1"/>
          <p:nvPr/>
        </p:nvSpPr>
        <p:spPr>
          <a:xfrm>
            <a:off x="4572000" y="204849"/>
            <a:ext cx="1489510" cy="246221"/>
          </a:xfrm>
          <a:prstGeom prst="rect">
            <a:avLst/>
          </a:prstGeom>
          <a:noFill/>
        </p:spPr>
        <p:txBody>
          <a:bodyPr wrap="none" rtlCol="0">
            <a:spAutoFit/>
          </a:bodyPr>
          <a:lstStyle/>
          <a:p>
            <a:pPr algn="r"/>
            <a:r>
              <a:rPr lang="en-US" sz="1000" b="1" dirty="0" err="1" smtClean="0"/>
              <a:t>kMeans</a:t>
            </a:r>
            <a:r>
              <a:rPr lang="en-US" sz="1000" b="1" dirty="0" smtClean="0"/>
              <a:t>: </a:t>
            </a:r>
            <a:r>
              <a:rPr lang="en-US" sz="1000" b="1" dirty="0" smtClean="0"/>
              <a:t>‘sell’ Cluster</a:t>
            </a:r>
            <a:endParaRPr lang="en-US" sz="1000" b="1" dirty="0" smtClean="0">
              <a:solidFill>
                <a:srgbClr val="00B050"/>
              </a:solidFill>
            </a:endParaRPr>
          </a:p>
        </p:txBody>
      </p:sp>
      <p:sp>
        <p:nvSpPr>
          <p:cNvPr id="51" name="TextBox 50"/>
          <p:cNvSpPr txBox="1"/>
          <p:nvPr/>
        </p:nvSpPr>
        <p:spPr>
          <a:xfrm>
            <a:off x="5715000" y="1576449"/>
            <a:ext cx="683200" cy="200055"/>
          </a:xfrm>
          <a:prstGeom prst="rect">
            <a:avLst/>
          </a:prstGeom>
          <a:solidFill>
            <a:schemeClr val="bg1"/>
          </a:solidFill>
        </p:spPr>
        <p:txBody>
          <a:bodyPr wrap="none" rtlCol="0">
            <a:spAutoFit/>
          </a:bodyPr>
          <a:lstStyle/>
          <a:p>
            <a:r>
              <a:rPr lang="en-US" sz="700" b="1" dirty="0" smtClean="0"/>
              <a:t>1999 – 2013</a:t>
            </a:r>
            <a:endParaRPr lang="en-US" sz="700" b="1" dirty="0" smtClean="0">
              <a:solidFill>
                <a:srgbClr val="00B050"/>
              </a:solidFill>
            </a:endParaRPr>
          </a:p>
        </p:txBody>
      </p:sp>
      <p:sp>
        <p:nvSpPr>
          <p:cNvPr id="52" name="TextBox 51"/>
          <p:cNvSpPr txBox="1"/>
          <p:nvPr/>
        </p:nvSpPr>
        <p:spPr>
          <a:xfrm>
            <a:off x="5638800" y="3633849"/>
            <a:ext cx="683200" cy="200055"/>
          </a:xfrm>
          <a:prstGeom prst="rect">
            <a:avLst/>
          </a:prstGeom>
          <a:solidFill>
            <a:schemeClr val="bg1"/>
          </a:solidFill>
        </p:spPr>
        <p:txBody>
          <a:bodyPr wrap="none" rtlCol="0">
            <a:spAutoFit/>
          </a:bodyPr>
          <a:lstStyle/>
          <a:p>
            <a:r>
              <a:rPr lang="en-US" sz="700" b="1" dirty="0" smtClean="0"/>
              <a:t>1999 – 2013</a:t>
            </a:r>
            <a:endParaRPr lang="en-US" sz="700" b="1" dirty="0" smtClean="0">
              <a:solidFill>
                <a:srgbClr val="00B050"/>
              </a:solidFill>
            </a:endParaRPr>
          </a:p>
        </p:txBody>
      </p:sp>
      <p:sp>
        <p:nvSpPr>
          <p:cNvPr id="53" name="TextBox 52"/>
          <p:cNvSpPr txBox="1"/>
          <p:nvPr/>
        </p:nvSpPr>
        <p:spPr>
          <a:xfrm>
            <a:off x="5793800" y="5462649"/>
            <a:ext cx="683200" cy="200055"/>
          </a:xfrm>
          <a:prstGeom prst="rect">
            <a:avLst/>
          </a:prstGeom>
          <a:solidFill>
            <a:schemeClr val="bg1"/>
          </a:solidFill>
        </p:spPr>
        <p:txBody>
          <a:bodyPr wrap="none" rtlCol="0">
            <a:spAutoFit/>
          </a:bodyPr>
          <a:lstStyle/>
          <a:p>
            <a:r>
              <a:rPr lang="en-US" sz="700" b="1" dirty="0" smtClean="0"/>
              <a:t>1999 – 2013</a:t>
            </a:r>
            <a:endParaRPr lang="en-US" sz="700" b="1" dirty="0" smtClean="0">
              <a:solidFill>
                <a:srgbClr val="00B050"/>
              </a:solidFill>
            </a:endParaRPr>
          </a:p>
        </p:txBody>
      </p:sp>
      <p:sp>
        <p:nvSpPr>
          <p:cNvPr id="54" name="TextBox 53"/>
          <p:cNvSpPr txBox="1"/>
          <p:nvPr/>
        </p:nvSpPr>
        <p:spPr>
          <a:xfrm rot="16200000">
            <a:off x="2079556" y="4857458"/>
            <a:ext cx="1127232" cy="200055"/>
          </a:xfrm>
          <a:prstGeom prst="rect">
            <a:avLst/>
          </a:prstGeom>
          <a:solidFill>
            <a:schemeClr val="bg1"/>
          </a:solidFill>
        </p:spPr>
        <p:txBody>
          <a:bodyPr wrap="none" rtlCol="0">
            <a:spAutoFit/>
          </a:bodyPr>
          <a:lstStyle/>
          <a:p>
            <a:r>
              <a:rPr lang="en-US" sz="700" b="1" dirty="0" smtClean="0"/>
              <a:t>Predicted Return Rate</a:t>
            </a:r>
            <a:endParaRPr lang="en-US" sz="700" b="1" dirty="0" smtClean="0">
              <a:solidFill>
                <a:srgbClr val="00B050"/>
              </a:solidFill>
            </a:endParaRPr>
          </a:p>
        </p:txBody>
      </p:sp>
      <p:sp>
        <p:nvSpPr>
          <p:cNvPr id="55" name="TextBox 54"/>
          <p:cNvSpPr txBox="1"/>
          <p:nvPr/>
        </p:nvSpPr>
        <p:spPr>
          <a:xfrm rot="16200000">
            <a:off x="2326420" y="2954437"/>
            <a:ext cx="633507" cy="200055"/>
          </a:xfrm>
          <a:prstGeom prst="rect">
            <a:avLst/>
          </a:prstGeom>
          <a:solidFill>
            <a:schemeClr val="bg1"/>
          </a:solidFill>
        </p:spPr>
        <p:txBody>
          <a:bodyPr wrap="none" rtlCol="0">
            <a:spAutoFit/>
          </a:bodyPr>
          <a:lstStyle/>
          <a:p>
            <a:r>
              <a:rPr lang="en-US" sz="700" b="1" dirty="0" smtClean="0"/>
              <a:t>FJIA Level</a:t>
            </a:r>
            <a:endParaRPr lang="en-US" sz="700" b="1" dirty="0" smtClean="0">
              <a:solidFill>
                <a:srgbClr val="00B050"/>
              </a:solidFill>
            </a:endParaRPr>
          </a:p>
        </p:txBody>
      </p:sp>
      <p:sp>
        <p:nvSpPr>
          <p:cNvPr id="56" name="TextBox 55"/>
          <p:cNvSpPr txBox="1"/>
          <p:nvPr/>
        </p:nvSpPr>
        <p:spPr>
          <a:xfrm rot="16200000">
            <a:off x="2333690" y="982080"/>
            <a:ext cx="771365" cy="200055"/>
          </a:xfrm>
          <a:prstGeom prst="rect">
            <a:avLst/>
          </a:prstGeom>
          <a:solidFill>
            <a:schemeClr val="bg1"/>
          </a:solidFill>
        </p:spPr>
        <p:txBody>
          <a:bodyPr wrap="none" rtlCol="0">
            <a:spAutoFit/>
          </a:bodyPr>
          <a:lstStyle/>
          <a:p>
            <a:r>
              <a:rPr lang="en-US" sz="700" b="1" dirty="0" smtClean="0"/>
              <a:t>DJIA Level     </a:t>
            </a:r>
            <a:endParaRPr lang="en-US" sz="700" b="1" dirty="0" smtClean="0">
              <a:solidFill>
                <a:srgbClr val="00B050"/>
              </a:solidFill>
            </a:endParaRPr>
          </a:p>
        </p:txBody>
      </p:sp>
      <p:cxnSp>
        <p:nvCxnSpPr>
          <p:cNvPr id="64" name="Straight Arrow Connector 63"/>
          <p:cNvCxnSpPr/>
          <p:nvPr/>
        </p:nvCxnSpPr>
        <p:spPr>
          <a:xfrm>
            <a:off x="11201400" y="4648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H="1">
            <a:off x="7215070" y="4604746"/>
            <a:ext cx="152400" cy="0"/>
          </a:xfrm>
          <a:prstGeom prst="straightConnector1">
            <a:avLst/>
          </a:prstGeom>
          <a:ln>
            <a:solidFill>
              <a:srgbClr val="00B0F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a:off x="4592904" y="1271649"/>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3429000" y="3445821"/>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3429000" y="5462649"/>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flipH="1">
            <a:off x="4377068" y="551634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4836754" y="5743697"/>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a:off x="7082431" y="5652169"/>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flipH="1">
            <a:off x="7885003" y="5206845"/>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4155668" y="3375559"/>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H="1">
            <a:off x="4495800" y="3350525"/>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8" name="Straight Arrow Connector 147"/>
          <p:cNvCxnSpPr/>
          <p:nvPr/>
        </p:nvCxnSpPr>
        <p:spPr>
          <a:xfrm flipH="1">
            <a:off x="4937660" y="3688573"/>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7103499" y="3650828"/>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H="1">
            <a:off x="7871635" y="3100449"/>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3" name="Straight Arrow Connector 152"/>
          <p:cNvCxnSpPr/>
          <p:nvPr/>
        </p:nvCxnSpPr>
        <p:spPr>
          <a:xfrm flipH="1">
            <a:off x="7235932" y="3420589"/>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303031" y="4910468"/>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H="1">
            <a:off x="3602666" y="1238727"/>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p:cNvCxnSpPr/>
          <p:nvPr/>
        </p:nvCxnSpPr>
        <p:spPr>
          <a:xfrm flipH="1">
            <a:off x="4049574" y="1238727"/>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a:off x="4258222" y="1217397"/>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a:off x="4464220" y="1335961"/>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a:off x="4836562" y="1659965"/>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H="1">
            <a:off x="5622862" y="1260675"/>
            <a:ext cx="152400" cy="0"/>
          </a:xfrm>
          <a:prstGeom prst="straightConnector1">
            <a:avLst/>
          </a:prstGeom>
          <a:ln w="57150">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a:off x="6443556" y="688831"/>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H="1">
            <a:off x="6556858" y="604139"/>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H="1">
            <a:off x="6738522" y="890649"/>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H="1">
            <a:off x="6781800" y="1054023"/>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H="1">
            <a:off x="7441472" y="1249701"/>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429000" y="3148307"/>
            <a:ext cx="0" cy="2766951"/>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615068" y="962258"/>
            <a:ext cx="0" cy="4953000"/>
          </a:xfrm>
          <a:prstGeom prst="line">
            <a:avLst/>
          </a:prstGeom>
          <a:ln w="3175">
            <a:solidFill>
              <a:srgbClr val="FF5050"/>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4137835" y="3148307"/>
            <a:ext cx="0" cy="2766951"/>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4250870" y="962258"/>
            <a:ext cx="0" cy="4953000"/>
          </a:xfrm>
          <a:prstGeom prst="line">
            <a:avLst/>
          </a:prstGeom>
          <a:ln w="3175">
            <a:solidFill>
              <a:srgbClr val="FF5050"/>
            </a:solidFill>
            <a:prstDash val="sysDot"/>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4364666" y="3148307"/>
            <a:ext cx="0" cy="2766951"/>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4453017" y="962258"/>
            <a:ext cx="0" cy="4953000"/>
          </a:xfrm>
          <a:prstGeom prst="line">
            <a:avLst/>
          </a:prstGeom>
          <a:ln w="3175">
            <a:solidFill>
              <a:srgbClr val="FF5050"/>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830007" y="3148307"/>
            <a:ext cx="0" cy="2766951"/>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5562600" y="962258"/>
            <a:ext cx="0" cy="4953000"/>
          </a:xfrm>
          <a:prstGeom prst="line">
            <a:avLst/>
          </a:prstGeom>
          <a:ln w="19050">
            <a:solidFill>
              <a:srgbClr val="9F5FCF"/>
            </a:solidFill>
            <a:prstDash val="dash"/>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7067103" y="3148307"/>
            <a:ext cx="0" cy="2766951"/>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415443" y="962258"/>
            <a:ext cx="0" cy="4953000"/>
          </a:xfrm>
          <a:prstGeom prst="line">
            <a:avLst/>
          </a:prstGeom>
          <a:ln w="3175">
            <a:solidFill>
              <a:srgbClr val="FF5050"/>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7859233" y="2831105"/>
            <a:ext cx="0" cy="3084153"/>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6436237" y="412899"/>
            <a:ext cx="0" cy="5502359"/>
          </a:xfrm>
          <a:prstGeom prst="line">
            <a:avLst/>
          </a:prstGeom>
          <a:ln w="3175">
            <a:solidFill>
              <a:srgbClr val="FF5050"/>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4107484" y="1137539"/>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H="1">
            <a:off x="5606901" y="5357035"/>
            <a:ext cx="152400" cy="0"/>
          </a:xfrm>
          <a:prstGeom prst="straightConnector1">
            <a:avLst/>
          </a:prstGeom>
          <a:ln w="57150">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a:off x="304800" y="46482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295275" y="5164766"/>
            <a:ext cx="152400" cy="0"/>
          </a:xfrm>
          <a:prstGeom prst="straightConnector1">
            <a:avLst/>
          </a:prstGeom>
          <a:ln w="57150">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446567" y="4537871"/>
            <a:ext cx="1653017" cy="230832"/>
          </a:xfrm>
          <a:prstGeom prst="rect">
            <a:avLst/>
          </a:prstGeom>
          <a:noFill/>
        </p:spPr>
        <p:txBody>
          <a:bodyPr wrap="none" rtlCol="0">
            <a:spAutoFit/>
          </a:bodyPr>
          <a:lstStyle/>
          <a:p>
            <a:r>
              <a:rPr lang="en-US" sz="900" b="1" dirty="0" smtClean="0"/>
              <a:t>Buy Signal (3 consecutive)</a:t>
            </a:r>
            <a:endParaRPr lang="en-US" sz="900" b="1" dirty="0" smtClean="0">
              <a:solidFill>
                <a:srgbClr val="00B050"/>
              </a:solidFill>
            </a:endParaRPr>
          </a:p>
        </p:txBody>
      </p:sp>
      <p:sp>
        <p:nvSpPr>
          <p:cNvPr id="199" name="TextBox 198"/>
          <p:cNvSpPr txBox="1"/>
          <p:nvPr/>
        </p:nvSpPr>
        <p:spPr>
          <a:xfrm>
            <a:off x="457200" y="4798368"/>
            <a:ext cx="1640193" cy="230832"/>
          </a:xfrm>
          <a:prstGeom prst="rect">
            <a:avLst/>
          </a:prstGeom>
          <a:noFill/>
        </p:spPr>
        <p:txBody>
          <a:bodyPr wrap="none" rtlCol="0">
            <a:spAutoFit/>
          </a:bodyPr>
          <a:lstStyle/>
          <a:p>
            <a:r>
              <a:rPr lang="en-US" sz="900" b="1" dirty="0" smtClean="0"/>
              <a:t>Sell Signal (3 consecutive)</a:t>
            </a:r>
            <a:endParaRPr lang="en-US" sz="900" b="1" dirty="0" smtClean="0">
              <a:solidFill>
                <a:srgbClr val="00B050"/>
              </a:solidFill>
            </a:endParaRPr>
          </a:p>
        </p:txBody>
      </p:sp>
      <p:sp>
        <p:nvSpPr>
          <p:cNvPr id="200" name="TextBox 199"/>
          <p:cNvSpPr txBox="1"/>
          <p:nvPr/>
        </p:nvSpPr>
        <p:spPr>
          <a:xfrm>
            <a:off x="437042" y="5065068"/>
            <a:ext cx="1653017" cy="230832"/>
          </a:xfrm>
          <a:prstGeom prst="rect">
            <a:avLst/>
          </a:prstGeom>
          <a:noFill/>
        </p:spPr>
        <p:txBody>
          <a:bodyPr wrap="none" rtlCol="0">
            <a:spAutoFit/>
          </a:bodyPr>
          <a:lstStyle/>
          <a:p>
            <a:r>
              <a:rPr lang="en-US" sz="900" b="1" dirty="0" smtClean="0"/>
              <a:t>Conflicting Signal – Hold ?</a:t>
            </a:r>
            <a:endParaRPr lang="en-US" sz="900" b="1" dirty="0" smtClean="0">
              <a:solidFill>
                <a:srgbClr val="00B050"/>
              </a:solidFill>
            </a:endParaRPr>
          </a:p>
        </p:txBody>
      </p:sp>
      <p:cxnSp>
        <p:nvCxnSpPr>
          <p:cNvPr id="201" name="Straight Connector 200"/>
          <p:cNvCxnSpPr/>
          <p:nvPr/>
        </p:nvCxnSpPr>
        <p:spPr>
          <a:xfrm>
            <a:off x="381000" y="5410200"/>
            <a:ext cx="0" cy="152400"/>
          </a:xfrm>
          <a:prstGeom prst="line">
            <a:avLst/>
          </a:prstGeom>
          <a:ln w="285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448336" y="5376532"/>
            <a:ext cx="479618" cy="230832"/>
          </a:xfrm>
          <a:prstGeom prst="rect">
            <a:avLst/>
          </a:prstGeom>
          <a:noFill/>
        </p:spPr>
        <p:txBody>
          <a:bodyPr wrap="none" rtlCol="0">
            <a:spAutoFit/>
          </a:bodyPr>
          <a:lstStyle/>
          <a:p>
            <a:r>
              <a:rPr lang="en-US" sz="900" b="1" dirty="0" smtClean="0"/>
              <a:t>Entry</a:t>
            </a:r>
            <a:endParaRPr lang="en-US" sz="900" b="1" dirty="0" smtClean="0">
              <a:solidFill>
                <a:srgbClr val="00B050"/>
              </a:solidFill>
            </a:endParaRPr>
          </a:p>
        </p:txBody>
      </p:sp>
      <p:cxnSp>
        <p:nvCxnSpPr>
          <p:cNvPr id="207" name="Straight Connector 206"/>
          <p:cNvCxnSpPr/>
          <p:nvPr/>
        </p:nvCxnSpPr>
        <p:spPr>
          <a:xfrm>
            <a:off x="388712" y="5690196"/>
            <a:ext cx="0" cy="1524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456048" y="5656528"/>
            <a:ext cx="396262" cy="230832"/>
          </a:xfrm>
          <a:prstGeom prst="rect">
            <a:avLst/>
          </a:prstGeom>
          <a:noFill/>
        </p:spPr>
        <p:txBody>
          <a:bodyPr wrap="none" rtlCol="0">
            <a:spAutoFit/>
          </a:bodyPr>
          <a:lstStyle/>
          <a:p>
            <a:r>
              <a:rPr lang="en-US" sz="900" b="1" dirty="0" smtClean="0"/>
              <a:t>Exit</a:t>
            </a:r>
            <a:endParaRPr lang="en-US" sz="900" b="1" dirty="0" smtClean="0">
              <a:solidFill>
                <a:srgbClr val="00B050"/>
              </a:solidFill>
            </a:endParaRPr>
          </a:p>
        </p:txBody>
      </p:sp>
      <p:cxnSp>
        <p:nvCxnSpPr>
          <p:cNvPr id="209" name="Straight Connector 208"/>
          <p:cNvCxnSpPr/>
          <p:nvPr/>
        </p:nvCxnSpPr>
        <p:spPr>
          <a:xfrm>
            <a:off x="391633" y="5943137"/>
            <a:ext cx="0" cy="152400"/>
          </a:xfrm>
          <a:prstGeom prst="line">
            <a:avLst/>
          </a:prstGeom>
          <a:ln w="28575">
            <a:solidFill>
              <a:srgbClr val="9F5FCF"/>
            </a:solidFill>
            <a:prstDash val="sysDot"/>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458969" y="5909469"/>
            <a:ext cx="543739" cy="230832"/>
          </a:xfrm>
          <a:prstGeom prst="rect">
            <a:avLst/>
          </a:prstGeom>
          <a:noFill/>
        </p:spPr>
        <p:txBody>
          <a:bodyPr wrap="none" rtlCol="0">
            <a:spAutoFit/>
          </a:bodyPr>
          <a:lstStyle/>
          <a:p>
            <a:r>
              <a:rPr lang="en-US" sz="900" b="1" dirty="0" smtClean="0"/>
              <a:t>Hold ?</a:t>
            </a:r>
            <a:endParaRPr lang="en-US" sz="900" b="1" dirty="0" smtClean="0">
              <a:solidFill>
                <a:srgbClr val="00B05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52400"/>
            <a:ext cx="8229600" cy="990600"/>
          </a:xfrm>
        </p:spPr>
        <p:txBody>
          <a:bodyPr>
            <a:normAutofit/>
          </a:bodyPr>
          <a:lstStyle/>
          <a:p>
            <a:r>
              <a:rPr lang="en-US" dirty="0" smtClean="0">
                <a:solidFill>
                  <a:schemeClr val="bg2">
                    <a:lumMod val="10000"/>
                  </a:schemeClr>
                </a:solidFill>
                <a:latin typeface="Calibri" pitchFamily="34" charset="0"/>
                <a:cs typeface="Calibri" pitchFamily="34" charset="0"/>
              </a:rPr>
              <a:t>Background</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Moving Averages</a:t>
            </a:r>
            <a:endParaRPr lang="en-US" sz="2200" dirty="0">
              <a:solidFill>
                <a:schemeClr val="bg2">
                  <a:lumMod val="10000"/>
                </a:schemeClr>
              </a:solidFill>
              <a:latin typeface="Calibri" pitchFamily="34" charset="0"/>
              <a:cs typeface="Calibri" pitchFamily="34" charset="0"/>
            </a:endParaRPr>
          </a:p>
        </p:txBody>
      </p:sp>
      <p:sp>
        <p:nvSpPr>
          <p:cNvPr id="14" name="TextBox 13"/>
          <p:cNvSpPr txBox="1"/>
          <p:nvPr/>
        </p:nvSpPr>
        <p:spPr>
          <a:xfrm>
            <a:off x="609600" y="1295400"/>
            <a:ext cx="8073280" cy="1569660"/>
          </a:xfrm>
          <a:prstGeom prst="rect">
            <a:avLst/>
          </a:prstGeom>
          <a:solidFill>
            <a:schemeClr val="bg1"/>
          </a:solidFill>
          <a:ln>
            <a:noFill/>
          </a:ln>
        </p:spPr>
        <p:txBody>
          <a:bodyPr wrap="square" rtlCol="0">
            <a:spAutoFit/>
          </a:bodyPr>
          <a:lstStyle/>
          <a:p>
            <a:pPr marL="112713" indent="-112713">
              <a:buFont typeface="Arial" pitchFamily="34" charset="0"/>
              <a:buChar char="•"/>
            </a:pPr>
            <a:r>
              <a:rPr lang="en-US" sz="1600" dirty="0" smtClean="0">
                <a:solidFill>
                  <a:schemeClr val="tx1">
                    <a:lumMod val="85000"/>
                    <a:lumOff val="15000"/>
                  </a:schemeClr>
                </a:solidFill>
                <a:latin typeface="Calibri" pitchFamily="34" charset="0"/>
                <a:cs typeface="Calibri" pitchFamily="34" charset="0"/>
              </a:rPr>
              <a:t>Help smooth the signal – and understand trend</a:t>
            </a:r>
          </a:p>
          <a:p>
            <a:pPr marL="112713" indent="-112713">
              <a:buFont typeface="Arial" pitchFamily="34" charset="0"/>
              <a:buChar char="•"/>
            </a:pPr>
            <a:r>
              <a:rPr lang="en-US" sz="1600" dirty="0" smtClean="0">
                <a:solidFill>
                  <a:schemeClr val="tx1">
                    <a:lumMod val="85000"/>
                    <a:lumOff val="15000"/>
                  </a:schemeClr>
                </a:solidFill>
                <a:latin typeface="Calibri" pitchFamily="34" charset="0"/>
                <a:cs typeface="Calibri" pitchFamily="34" charset="0"/>
              </a:rPr>
              <a:t>Reduce  </a:t>
            </a:r>
            <a:r>
              <a:rPr lang="en-US" sz="1600" b="1" dirty="0" smtClean="0">
                <a:solidFill>
                  <a:schemeClr val="tx1">
                    <a:lumMod val="85000"/>
                    <a:lumOff val="15000"/>
                  </a:schemeClr>
                </a:solidFill>
                <a:latin typeface="Calibri" pitchFamily="34" charset="0"/>
                <a:cs typeface="Calibri" pitchFamily="34" charset="0"/>
              </a:rPr>
              <a:t>noise</a:t>
            </a:r>
            <a:r>
              <a:rPr lang="en-US" sz="1600" dirty="0" smtClean="0">
                <a:solidFill>
                  <a:schemeClr val="tx1">
                    <a:lumMod val="85000"/>
                    <a:lumOff val="15000"/>
                  </a:schemeClr>
                </a:solidFill>
                <a:latin typeface="Calibri" pitchFamily="34" charset="0"/>
                <a:cs typeface="Calibri" pitchFamily="34" charset="0"/>
              </a:rPr>
              <a:t>; However, “noise” is an important Indicator – see Volatility as a separate indicator</a:t>
            </a:r>
          </a:p>
          <a:p>
            <a:pPr marL="112713" indent="-112713">
              <a:buFont typeface="Arial" pitchFamily="34" charset="0"/>
              <a:buChar char="•"/>
            </a:pPr>
            <a:r>
              <a:rPr lang="en-US" sz="1600" b="1" dirty="0" smtClean="0">
                <a:solidFill>
                  <a:schemeClr val="tx1">
                    <a:lumMod val="85000"/>
                    <a:lumOff val="15000"/>
                  </a:schemeClr>
                </a:solidFill>
                <a:latin typeface="Calibri" pitchFamily="34" charset="0"/>
                <a:cs typeface="Calibri" pitchFamily="34" charset="0"/>
              </a:rPr>
              <a:t>Exponential moving averages (EMA) </a:t>
            </a:r>
            <a:r>
              <a:rPr lang="en-US" sz="1600" dirty="0" smtClean="0">
                <a:solidFill>
                  <a:schemeClr val="tx1">
                    <a:lumMod val="85000"/>
                    <a:lumOff val="15000"/>
                  </a:schemeClr>
                </a:solidFill>
                <a:latin typeface="Calibri" pitchFamily="34" charset="0"/>
                <a:cs typeface="Calibri" pitchFamily="34" charset="0"/>
              </a:rPr>
              <a:t>weigh </a:t>
            </a:r>
            <a:r>
              <a:rPr lang="en-US" sz="1600" i="1" dirty="0" smtClean="0">
                <a:solidFill>
                  <a:schemeClr val="tx1">
                    <a:lumMod val="85000"/>
                    <a:lumOff val="15000"/>
                  </a:schemeClr>
                </a:solidFill>
                <a:latin typeface="Calibri" pitchFamily="34" charset="0"/>
                <a:cs typeface="Calibri" pitchFamily="34" charset="0"/>
              </a:rPr>
              <a:t>recent</a:t>
            </a:r>
            <a:r>
              <a:rPr lang="en-US" sz="1600" dirty="0" smtClean="0">
                <a:solidFill>
                  <a:schemeClr val="tx1">
                    <a:lumMod val="85000"/>
                    <a:lumOff val="15000"/>
                  </a:schemeClr>
                </a:solidFill>
                <a:latin typeface="Calibri" pitchFamily="34" charset="0"/>
                <a:cs typeface="Calibri" pitchFamily="34" charset="0"/>
              </a:rPr>
              <a:t> observations more heavily so will be used instead of simple moving average</a:t>
            </a:r>
          </a:p>
          <a:p>
            <a:pPr marL="112713" indent="-112713">
              <a:buFont typeface="Arial" pitchFamily="34" charset="0"/>
              <a:buChar char="•"/>
            </a:pPr>
            <a:r>
              <a:rPr lang="en-US" sz="1600" dirty="0" smtClean="0">
                <a:solidFill>
                  <a:schemeClr val="tx1">
                    <a:lumMod val="85000"/>
                    <a:lumOff val="15000"/>
                  </a:schemeClr>
                </a:solidFill>
                <a:latin typeface="Calibri" pitchFamily="34" charset="0"/>
                <a:cs typeface="Calibri" pitchFamily="34" charset="0"/>
              </a:rPr>
              <a:t>From experience will use </a:t>
            </a:r>
            <a:r>
              <a:rPr lang="en-US" sz="1600" b="1" dirty="0" smtClean="0">
                <a:solidFill>
                  <a:schemeClr val="tx1">
                    <a:lumMod val="85000"/>
                    <a:lumOff val="15000"/>
                  </a:schemeClr>
                </a:solidFill>
                <a:latin typeface="Calibri" pitchFamily="34" charset="0"/>
                <a:cs typeface="Calibri" pitchFamily="34" charset="0"/>
              </a:rPr>
              <a:t>21, 63 and 126 </a:t>
            </a:r>
            <a:r>
              <a:rPr lang="en-US" sz="1600" b="1" i="1" dirty="0" smtClean="0">
                <a:solidFill>
                  <a:schemeClr val="tx1">
                    <a:lumMod val="85000"/>
                    <a:lumOff val="15000"/>
                  </a:schemeClr>
                </a:solidFill>
                <a:latin typeface="Calibri" pitchFamily="34" charset="0"/>
                <a:cs typeface="Calibri" pitchFamily="34" charset="0"/>
              </a:rPr>
              <a:t>trading days </a:t>
            </a:r>
            <a:r>
              <a:rPr lang="en-US" sz="1600" b="1" dirty="0" smtClean="0">
                <a:solidFill>
                  <a:schemeClr val="tx1">
                    <a:lumMod val="85000"/>
                    <a:lumOff val="15000"/>
                  </a:schemeClr>
                </a:solidFill>
                <a:latin typeface="Calibri" pitchFamily="34" charset="0"/>
                <a:cs typeface="Calibri" pitchFamily="34" charset="0"/>
              </a:rPr>
              <a:t>as the Moving Average windows</a:t>
            </a:r>
          </a:p>
        </p:txBody>
      </p:sp>
      <p:pic>
        <p:nvPicPr>
          <p:cNvPr id="1026" name="Picture 2"/>
          <p:cNvPicPr>
            <a:picLocks noChangeAspect="1" noChangeArrowheads="1"/>
          </p:cNvPicPr>
          <p:nvPr/>
        </p:nvPicPr>
        <p:blipFill>
          <a:blip r:embed="rId2" cstate="print"/>
          <a:srcRect/>
          <a:stretch>
            <a:fillRect/>
          </a:stretch>
        </p:blipFill>
        <p:spPr bwMode="auto">
          <a:xfrm>
            <a:off x="685800" y="2924175"/>
            <a:ext cx="5985814" cy="3324225"/>
          </a:xfrm>
          <a:prstGeom prst="rect">
            <a:avLst/>
          </a:prstGeom>
          <a:noFill/>
          <a:ln w="9525">
            <a:solidFill>
              <a:srgbClr val="0070C0"/>
            </a:solidFill>
            <a:miter lim="800000"/>
            <a:headEnd/>
            <a:tailEnd/>
          </a:ln>
        </p:spPr>
      </p:pic>
      <p:grpSp>
        <p:nvGrpSpPr>
          <p:cNvPr id="15" name="Group 14"/>
          <p:cNvGrpSpPr/>
          <p:nvPr/>
        </p:nvGrpSpPr>
        <p:grpSpPr>
          <a:xfrm>
            <a:off x="5791200" y="4648200"/>
            <a:ext cx="2971800" cy="1143000"/>
            <a:chOff x="5638800" y="3429000"/>
            <a:chExt cx="2971800" cy="1143000"/>
          </a:xfrm>
        </p:grpSpPr>
        <p:sp>
          <p:nvSpPr>
            <p:cNvPr id="7" name="Rectangle 6"/>
            <p:cNvSpPr/>
            <p:nvPr/>
          </p:nvSpPr>
          <p:spPr>
            <a:xfrm>
              <a:off x="5638800" y="3429000"/>
              <a:ext cx="29718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chemeClr val="tx1">
                      <a:lumMod val="85000"/>
                      <a:lumOff val="15000"/>
                    </a:schemeClr>
                  </a:solidFill>
                </a:rPr>
                <a:t>Legend</a:t>
              </a:r>
              <a:endParaRPr lang="en-US" sz="1100" b="1" dirty="0">
                <a:solidFill>
                  <a:schemeClr val="tx1">
                    <a:lumMod val="85000"/>
                    <a:lumOff val="15000"/>
                  </a:schemeClr>
                </a:solidFill>
              </a:endParaRPr>
            </a:p>
          </p:txBody>
        </p:sp>
        <p:sp>
          <p:nvSpPr>
            <p:cNvPr id="5" name="TextBox 4"/>
            <p:cNvSpPr txBox="1"/>
            <p:nvPr/>
          </p:nvSpPr>
          <p:spPr>
            <a:xfrm>
              <a:off x="5978148" y="3733800"/>
              <a:ext cx="2632452" cy="707886"/>
            </a:xfrm>
            <a:prstGeom prst="rect">
              <a:avLst/>
            </a:prstGeom>
            <a:noFill/>
          </p:spPr>
          <p:txBody>
            <a:bodyPr wrap="none" rtlCol="0">
              <a:spAutoFit/>
            </a:bodyPr>
            <a:lstStyle/>
            <a:p>
              <a:r>
                <a:rPr lang="en-US" sz="1000" dirty="0" smtClean="0"/>
                <a:t>DJIA</a:t>
              </a:r>
            </a:p>
            <a:p>
              <a:r>
                <a:rPr lang="en-US" sz="1000" dirty="0" smtClean="0"/>
                <a:t>Moving Average : trailing over prior 5 ticks</a:t>
              </a:r>
            </a:p>
            <a:p>
              <a:r>
                <a:rPr lang="en-US" sz="1000" dirty="0" smtClean="0"/>
                <a:t>Moving Average : trailing over prior 10 ticks</a:t>
              </a:r>
            </a:p>
            <a:p>
              <a:r>
                <a:rPr lang="en-US" sz="1000" dirty="0" smtClean="0"/>
                <a:t>Moving Average : trailing over prior 15 ticks</a:t>
              </a:r>
            </a:p>
          </p:txBody>
        </p:sp>
        <p:cxnSp>
          <p:nvCxnSpPr>
            <p:cNvPr id="9" name="Straight Connector 8"/>
            <p:cNvCxnSpPr/>
            <p:nvPr/>
          </p:nvCxnSpPr>
          <p:spPr>
            <a:xfrm>
              <a:off x="5706374" y="3870382"/>
              <a:ext cx="304800" cy="0"/>
            </a:xfrm>
            <a:prstGeom prst="line">
              <a:avLst/>
            </a:prstGeom>
            <a:ln w="19050">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706374" y="4022782"/>
              <a:ext cx="304800"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06374" y="4175182"/>
              <a:ext cx="304800" cy="0"/>
            </a:xfrm>
            <a:prstGeom prst="line">
              <a:avLst/>
            </a:prstGeom>
            <a:ln w="1905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06374" y="4327582"/>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Rectangle 135"/>
          <p:cNvSpPr/>
          <p:nvPr/>
        </p:nvSpPr>
        <p:spPr>
          <a:xfrm>
            <a:off x="443132" y="5652868"/>
            <a:ext cx="1608408" cy="214532"/>
          </a:xfrm>
          <a:prstGeom prst="rect">
            <a:avLst/>
          </a:prstGeom>
          <a:solidFill>
            <a:srgbClr val="FF5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448992" y="5376204"/>
            <a:ext cx="1608408" cy="214532"/>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4691" name="Picture 3"/>
          <p:cNvPicPr>
            <a:picLocks noChangeAspect="1" noChangeArrowheads="1"/>
          </p:cNvPicPr>
          <p:nvPr/>
        </p:nvPicPr>
        <p:blipFill>
          <a:blip r:embed="rId2" cstate="print"/>
          <a:srcRect/>
          <a:stretch>
            <a:fillRect/>
          </a:stretch>
        </p:blipFill>
        <p:spPr bwMode="auto">
          <a:xfrm>
            <a:off x="2743200" y="3429000"/>
            <a:ext cx="6019800" cy="27813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dirty="0" smtClean="0">
                <a:solidFill>
                  <a:schemeClr val="bg2">
                    <a:lumMod val="10000"/>
                  </a:schemeClr>
                </a:solidFill>
                <a:latin typeface="Calibri" pitchFamily="34" charset="0"/>
                <a:cs typeface="Calibri" pitchFamily="34" charset="0"/>
              </a:rPr>
              <a:t>Overall </a:t>
            </a:r>
            <a:br>
              <a:rPr lang="en-US" dirty="0" smtClean="0">
                <a:solidFill>
                  <a:schemeClr val="bg2">
                    <a:lumMod val="10000"/>
                  </a:schemeClr>
                </a:solidFill>
                <a:latin typeface="Calibri" pitchFamily="34" charset="0"/>
                <a:cs typeface="Calibri" pitchFamily="34" charset="0"/>
              </a:rPr>
            </a:br>
            <a:r>
              <a:rPr lang="en-US" dirty="0" smtClean="0">
                <a:solidFill>
                  <a:schemeClr val="bg2">
                    <a:lumMod val="10000"/>
                  </a:schemeClr>
                </a:solidFill>
                <a:latin typeface="Calibri" pitchFamily="34" charset="0"/>
                <a:cs typeface="Calibri" pitchFamily="34" charset="0"/>
              </a:rPr>
              <a:t>Results</a:t>
            </a:r>
            <a:endParaRPr lang="en-US" dirty="0">
              <a:solidFill>
                <a:schemeClr val="bg2">
                  <a:lumMod val="10000"/>
                </a:schemeClr>
              </a:solidFill>
              <a:latin typeface="Calibri" pitchFamily="34" charset="0"/>
              <a:cs typeface="Calibri" pitchFamily="34" charset="0"/>
            </a:endParaRPr>
          </a:p>
        </p:txBody>
      </p:sp>
      <p:sp>
        <p:nvSpPr>
          <p:cNvPr id="134" name="Rectangle 133"/>
          <p:cNvSpPr/>
          <p:nvPr/>
        </p:nvSpPr>
        <p:spPr>
          <a:xfrm>
            <a:off x="84826" y="1066800"/>
            <a:ext cx="2438400" cy="3352800"/>
          </a:xfrm>
          <a:prstGeom prst="rect">
            <a:avLst/>
          </a:prstGeom>
          <a:solidFill>
            <a:schemeClr val="bg1"/>
          </a:solidFill>
          <a:ln w="19050">
            <a:solidFill>
              <a:schemeClr val="accent2">
                <a:lumMod val="75000"/>
              </a:schemeClr>
            </a:solidFill>
          </a:ln>
        </p:spPr>
        <p:txBody>
          <a:bodyPr wrap="square" rtlCol="0">
            <a:noAutofit/>
          </a:bodyPr>
          <a:lstStyle/>
          <a:p>
            <a:pPr fontAlgn="base">
              <a:spcBef>
                <a:spcPct val="0"/>
              </a:spcBef>
              <a:spcAft>
                <a:spcPct val="0"/>
              </a:spcAft>
            </a:pPr>
            <a:r>
              <a:rPr lang="en-US" sz="1100" b="1" u="sng" dirty="0" smtClean="0">
                <a:latin typeface="Arial" pitchFamily="34" charset="0"/>
                <a:ea typeface="Calibri" pitchFamily="34" charset="0"/>
                <a:cs typeface="Arial" pitchFamily="34" charset="0"/>
              </a:rPr>
              <a:t>Conclusions</a:t>
            </a:r>
          </a:p>
          <a:p>
            <a:pPr fontAlgn="base">
              <a:spcBef>
                <a:spcPct val="0"/>
              </a:spcBef>
              <a:spcAft>
                <a:spcPct val="0"/>
              </a:spcAft>
            </a:pPr>
            <a:endParaRPr lang="en-US" sz="1100" b="1" u="sng" dirty="0" smtClean="0">
              <a:latin typeface="Arial" pitchFamily="34" charset="0"/>
              <a:ea typeface="Calibri" pitchFamily="34" charset="0"/>
              <a:cs typeface="Arial" pitchFamily="34" charset="0"/>
            </a:endParaRPr>
          </a:p>
          <a:p>
            <a:pPr fontAlgn="base">
              <a:spcBef>
                <a:spcPct val="0"/>
              </a:spcBef>
              <a:spcAft>
                <a:spcPct val="0"/>
              </a:spcAft>
            </a:pPr>
            <a:endParaRPr lang="en-US" sz="200" b="1" u="sng" dirty="0" smtClean="0">
              <a:latin typeface="Arial" pitchFamily="34" charset="0"/>
              <a:ea typeface="Calibri" pitchFamily="34" charset="0"/>
              <a:cs typeface="Arial" pitchFamily="34" charset="0"/>
            </a:endParaRPr>
          </a:p>
          <a:p>
            <a:pPr marL="119063" indent="-119063">
              <a:buFont typeface="Arial" pitchFamily="34" charset="0"/>
              <a:buChar char="•"/>
            </a:pPr>
            <a:r>
              <a:rPr lang="en-US" sz="1050" dirty="0" smtClean="0">
                <a:latin typeface="Calibri" pitchFamily="34" charset="0"/>
                <a:cs typeface="Calibri" pitchFamily="34" charset="0"/>
              </a:rPr>
              <a:t>C50 did a reasonable job of raising Sell and Buy signals, better with </a:t>
            </a:r>
            <a:r>
              <a:rPr lang="en-US" sz="1050" b="1" dirty="0" smtClean="0">
                <a:solidFill>
                  <a:srgbClr val="00B050"/>
                </a:solidFill>
                <a:latin typeface="Calibri" pitchFamily="34" charset="0"/>
                <a:cs typeface="Calibri" pitchFamily="34" charset="0"/>
              </a:rPr>
              <a:t>Buys</a:t>
            </a:r>
          </a:p>
          <a:p>
            <a:pPr marL="119063" indent="-119063">
              <a:buFont typeface="Arial" pitchFamily="34" charset="0"/>
              <a:buChar char="•"/>
            </a:pPr>
            <a:r>
              <a:rPr lang="en-US" sz="1050" dirty="0" smtClean="0">
                <a:latin typeface="Calibri" pitchFamily="34" charset="0"/>
                <a:cs typeface="Calibri" pitchFamily="34" charset="0"/>
              </a:rPr>
              <a:t>NN did </a:t>
            </a:r>
            <a:r>
              <a:rPr lang="en-US" sz="1050" b="1" dirty="0" smtClean="0">
                <a:latin typeface="Calibri" pitchFamily="34" charset="0"/>
                <a:cs typeface="Calibri" pitchFamily="34" charset="0"/>
              </a:rPr>
              <a:t>not</a:t>
            </a:r>
            <a:r>
              <a:rPr lang="en-US" sz="1050" dirty="0" smtClean="0">
                <a:latin typeface="Calibri" pitchFamily="34" charset="0"/>
                <a:cs typeface="Calibri" pitchFamily="34" charset="0"/>
              </a:rPr>
              <a:t> do a good job of predicting returns but did better in raising Buy / Sell signals – especially </a:t>
            </a:r>
            <a:r>
              <a:rPr lang="en-US" sz="1050" b="1" dirty="0" smtClean="0">
                <a:solidFill>
                  <a:srgbClr val="00B050"/>
                </a:solidFill>
                <a:latin typeface="Calibri" pitchFamily="34" charset="0"/>
                <a:cs typeface="Calibri" pitchFamily="34" charset="0"/>
              </a:rPr>
              <a:t>Buy</a:t>
            </a:r>
            <a:r>
              <a:rPr lang="en-US" sz="1050" dirty="0" smtClean="0">
                <a:latin typeface="Calibri" pitchFamily="34" charset="0"/>
                <a:cs typeface="Calibri" pitchFamily="34" charset="0"/>
              </a:rPr>
              <a:t> signals</a:t>
            </a:r>
          </a:p>
          <a:p>
            <a:pPr marL="119063" indent="-119063">
              <a:buFont typeface="Arial" pitchFamily="34" charset="0"/>
              <a:buChar char="•"/>
            </a:pPr>
            <a:r>
              <a:rPr lang="en-US" sz="1050" dirty="0" smtClean="0">
                <a:latin typeface="Calibri" pitchFamily="34" charset="0"/>
                <a:cs typeface="Calibri" pitchFamily="34" charset="0"/>
              </a:rPr>
              <a:t>The charts on the right show a different view of the signals.  The </a:t>
            </a:r>
            <a:r>
              <a:rPr lang="en-US" sz="1050" b="1" dirty="0" smtClean="0">
                <a:latin typeface="Calibri" pitchFamily="34" charset="0"/>
                <a:cs typeface="Calibri" pitchFamily="34" charset="0"/>
              </a:rPr>
              <a:t>C50 and NN</a:t>
            </a:r>
            <a:r>
              <a:rPr lang="en-US" sz="1050" dirty="0" smtClean="0">
                <a:latin typeface="Calibri" pitchFamily="34" charset="0"/>
                <a:cs typeface="Calibri" pitchFamily="34" charset="0"/>
              </a:rPr>
              <a:t> </a:t>
            </a:r>
            <a:r>
              <a:rPr lang="en-US" sz="1050" b="1" dirty="0" smtClean="0">
                <a:solidFill>
                  <a:srgbClr val="FF0000"/>
                </a:solidFill>
                <a:latin typeface="Calibri" pitchFamily="34" charset="0"/>
                <a:cs typeface="Calibri" pitchFamily="34" charset="0"/>
              </a:rPr>
              <a:t>Sell </a:t>
            </a:r>
            <a:r>
              <a:rPr lang="en-US" sz="1050" dirty="0" smtClean="0">
                <a:latin typeface="Calibri" pitchFamily="34" charset="0"/>
                <a:cs typeface="Calibri" pitchFamily="34" charset="0"/>
              </a:rPr>
              <a:t>and</a:t>
            </a:r>
            <a:r>
              <a:rPr lang="en-US" sz="1050" b="1" dirty="0" smtClean="0">
                <a:solidFill>
                  <a:srgbClr val="FF0000"/>
                </a:solidFill>
                <a:latin typeface="Calibri" pitchFamily="34" charset="0"/>
                <a:cs typeface="Calibri" pitchFamily="34" charset="0"/>
              </a:rPr>
              <a:t> </a:t>
            </a:r>
            <a:r>
              <a:rPr lang="en-US" sz="1050" b="1" dirty="0" smtClean="0">
                <a:solidFill>
                  <a:srgbClr val="00B050"/>
                </a:solidFill>
                <a:latin typeface="Calibri" pitchFamily="34" charset="0"/>
                <a:cs typeface="Calibri" pitchFamily="34" charset="0"/>
              </a:rPr>
              <a:t>Buy </a:t>
            </a:r>
            <a:r>
              <a:rPr lang="en-US" sz="1050" dirty="0" smtClean="0">
                <a:latin typeface="Calibri" pitchFamily="34" charset="0"/>
                <a:cs typeface="Calibri" pitchFamily="34" charset="0"/>
              </a:rPr>
              <a:t>signals </a:t>
            </a:r>
            <a:r>
              <a:rPr lang="en-US" sz="1050" dirty="0" smtClean="0">
                <a:latin typeface="Calibri" pitchFamily="34" charset="0"/>
                <a:cs typeface="Calibri" pitchFamily="34" charset="0"/>
              </a:rPr>
              <a:t>are shown in one plot, and </a:t>
            </a:r>
            <a:r>
              <a:rPr lang="en-US" sz="1050" b="1" dirty="0" smtClean="0">
                <a:latin typeface="Calibri" pitchFamily="34" charset="0"/>
                <a:cs typeface="Calibri" pitchFamily="34" charset="0"/>
              </a:rPr>
              <a:t>Signals</a:t>
            </a:r>
            <a:r>
              <a:rPr lang="en-US" sz="1050" dirty="0" smtClean="0">
                <a:latin typeface="Calibri" pitchFamily="34" charset="0"/>
                <a:cs typeface="Calibri" pitchFamily="34" charset="0"/>
              </a:rPr>
              <a:t> </a:t>
            </a:r>
            <a:r>
              <a:rPr lang="en-US" sz="1050" dirty="0" smtClean="0">
                <a:latin typeface="Calibri" pitchFamily="34" charset="0"/>
                <a:cs typeface="Calibri" pitchFamily="34" charset="0"/>
              </a:rPr>
              <a:t>identified when there are </a:t>
            </a:r>
            <a:r>
              <a:rPr lang="en-US" sz="1050" b="1" dirty="0" smtClean="0">
                <a:latin typeface="Calibri" pitchFamily="34" charset="0"/>
                <a:cs typeface="Calibri" pitchFamily="34" charset="0"/>
              </a:rPr>
              <a:t>4 or more consecutive </a:t>
            </a:r>
            <a:r>
              <a:rPr lang="en-US" sz="1050" dirty="0" smtClean="0">
                <a:latin typeface="Calibri" pitchFamily="34" charset="0"/>
                <a:cs typeface="Calibri" pitchFamily="34" charset="0"/>
              </a:rPr>
              <a:t>consistent predictions</a:t>
            </a:r>
            <a:endParaRPr lang="en-US" sz="1050" dirty="0" smtClean="0">
              <a:latin typeface="Calibri" pitchFamily="34" charset="0"/>
              <a:cs typeface="Calibri" pitchFamily="34" charset="0"/>
            </a:endParaRPr>
          </a:p>
          <a:p>
            <a:pPr marL="119063" indent="-119063">
              <a:buFont typeface="Arial" pitchFamily="34" charset="0"/>
              <a:buChar char="•"/>
            </a:pPr>
            <a:r>
              <a:rPr lang="en-US" sz="1050" dirty="0" smtClean="0">
                <a:latin typeface="Calibri" pitchFamily="34" charset="0"/>
                <a:cs typeface="Calibri" pitchFamily="34" charset="0"/>
              </a:rPr>
              <a:t>Based on these signals, entry and exit points are shown, with shaded areas for signals to be </a:t>
            </a:r>
            <a:r>
              <a:rPr lang="en-US" sz="1050" b="1" dirty="0" smtClean="0">
                <a:latin typeface="Calibri" pitchFamily="34" charset="0"/>
                <a:cs typeface="Calibri" pitchFamily="34" charset="0"/>
              </a:rPr>
              <a:t>In</a:t>
            </a:r>
            <a:r>
              <a:rPr lang="en-US" sz="1050" dirty="0" smtClean="0">
                <a:latin typeface="Calibri" pitchFamily="34" charset="0"/>
                <a:cs typeface="Calibri" pitchFamily="34" charset="0"/>
              </a:rPr>
              <a:t> the market and </a:t>
            </a:r>
            <a:r>
              <a:rPr lang="en-US" sz="1050" b="1" dirty="0" smtClean="0">
                <a:latin typeface="Calibri" pitchFamily="34" charset="0"/>
                <a:cs typeface="Calibri" pitchFamily="34" charset="0"/>
              </a:rPr>
              <a:t>Out</a:t>
            </a:r>
            <a:r>
              <a:rPr lang="en-US" sz="1050" dirty="0" smtClean="0">
                <a:latin typeface="Calibri" pitchFamily="34" charset="0"/>
                <a:cs typeface="Calibri" pitchFamily="34" charset="0"/>
              </a:rPr>
              <a:t> of the </a:t>
            </a:r>
            <a:r>
              <a:rPr lang="en-US" sz="1050" dirty="0" smtClean="0">
                <a:latin typeface="Calibri" pitchFamily="34" charset="0"/>
                <a:cs typeface="Calibri" pitchFamily="34" charset="0"/>
              </a:rPr>
              <a:t>market</a:t>
            </a:r>
          </a:p>
          <a:p>
            <a:pPr marL="119063" indent="-119063">
              <a:buFont typeface="Arial" pitchFamily="34" charset="0"/>
              <a:buChar char="•"/>
            </a:pPr>
            <a:r>
              <a:rPr lang="en-US" sz="1050" dirty="0" smtClean="0">
                <a:latin typeface="Calibri" pitchFamily="34" charset="0"/>
                <a:cs typeface="Calibri" pitchFamily="34" charset="0"/>
              </a:rPr>
              <a:t>The combination of models make a very good job of identifying when to be in the market and when to be out</a:t>
            </a:r>
            <a:endParaRPr lang="en-US" sz="1050" dirty="0" smtClean="0">
              <a:latin typeface="Calibri" pitchFamily="34" charset="0"/>
              <a:cs typeface="Calibri" pitchFamily="34" charset="0"/>
            </a:endParaRPr>
          </a:p>
          <a:p>
            <a:pPr marL="119063" indent="-119063"/>
            <a:endParaRPr lang="en-US" sz="1050" dirty="0" smtClean="0">
              <a:latin typeface="Calibri" pitchFamily="34" charset="0"/>
              <a:cs typeface="Calibri" pitchFamily="34" charset="0"/>
            </a:endParaRPr>
          </a:p>
          <a:p>
            <a:pPr marL="112713" lvl="0" indent="-112713" fontAlgn="base">
              <a:spcBef>
                <a:spcPct val="0"/>
              </a:spcBef>
              <a:spcAft>
                <a:spcPct val="0"/>
              </a:spcAft>
              <a:buFont typeface="Arial" pitchFamily="34" charset="0"/>
              <a:buChar char="•"/>
            </a:pPr>
            <a:endParaRPr lang="en-US" sz="900" dirty="0" smtClean="0">
              <a:latin typeface="Calibri" pitchFamily="34" charset="0"/>
              <a:cs typeface="Calibri" pitchFamily="34" charset="0"/>
            </a:endParaRPr>
          </a:p>
          <a:p>
            <a:pPr lvl="1" fontAlgn="base">
              <a:spcBef>
                <a:spcPct val="0"/>
              </a:spcBef>
              <a:spcAft>
                <a:spcPct val="0"/>
              </a:spcAft>
            </a:pPr>
            <a:endParaRPr lang="en-US" sz="900" dirty="0" smtClean="0">
              <a:latin typeface="Arial" pitchFamily="34" charset="0"/>
              <a:ea typeface="Calibri" pitchFamily="34" charset="0"/>
              <a:cs typeface="Arial" pitchFamily="34" charset="0"/>
            </a:endParaRPr>
          </a:p>
          <a:p>
            <a:pPr lvl="1" fontAlgn="base">
              <a:spcBef>
                <a:spcPct val="0"/>
              </a:spcBef>
              <a:spcAft>
                <a:spcPct val="0"/>
              </a:spcAft>
            </a:pPr>
            <a:endParaRPr lang="en-US" sz="900" dirty="0" smtClean="0">
              <a:latin typeface="Arial" pitchFamily="34" charset="0"/>
              <a:ea typeface="Calibri" pitchFamily="34" charset="0"/>
              <a:cs typeface="Arial" pitchFamily="34" charset="0"/>
            </a:endParaRPr>
          </a:p>
          <a:p>
            <a:pPr lvl="0" fontAlgn="base">
              <a:spcBef>
                <a:spcPct val="0"/>
              </a:spcBef>
              <a:spcAft>
                <a:spcPct val="0"/>
              </a:spcAft>
              <a:buFont typeface="Arial" pitchFamily="34" charset="0"/>
              <a:buChar char="•"/>
            </a:pPr>
            <a:endParaRPr lang="en-US" sz="1050" b="1" dirty="0" smtClean="0">
              <a:latin typeface="Calibri" pitchFamily="34" charset="0"/>
              <a:cs typeface="Calibri" pitchFamily="34" charset="0"/>
            </a:endParaRPr>
          </a:p>
          <a:p>
            <a:pPr lvl="0" eaLnBrk="0" fontAlgn="base" hangingPunct="0">
              <a:spcBef>
                <a:spcPct val="0"/>
              </a:spcBef>
              <a:spcAft>
                <a:spcPct val="0"/>
              </a:spcAft>
            </a:pPr>
            <a:endParaRPr lang="en-US" sz="1050" dirty="0" smtClean="0">
              <a:solidFill>
                <a:srgbClr val="7030A0"/>
              </a:solidFill>
              <a:latin typeface="Calibri" pitchFamily="34" charset="0"/>
              <a:ea typeface="Calibri" pitchFamily="34" charset="0"/>
              <a:cs typeface="Calibri" pitchFamily="34" charset="0"/>
            </a:endParaRPr>
          </a:p>
          <a:p>
            <a:pPr marL="119063" indent="-119063">
              <a:buFont typeface="Arial" pitchFamily="34" charset="0"/>
              <a:buChar char="•"/>
            </a:pPr>
            <a:endParaRPr lang="en-US" sz="1050" dirty="0" smtClean="0">
              <a:latin typeface="Calibri" pitchFamily="34" charset="0"/>
              <a:cs typeface="Calibri" pitchFamily="34" charset="0"/>
            </a:endParaRPr>
          </a:p>
        </p:txBody>
      </p:sp>
      <p:sp>
        <p:nvSpPr>
          <p:cNvPr id="150" name="TextBox 149"/>
          <p:cNvSpPr txBox="1"/>
          <p:nvPr/>
        </p:nvSpPr>
        <p:spPr>
          <a:xfrm>
            <a:off x="4572000" y="204849"/>
            <a:ext cx="1489510" cy="246221"/>
          </a:xfrm>
          <a:prstGeom prst="rect">
            <a:avLst/>
          </a:prstGeom>
          <a:noFill/>
        </p:spPr>
        <p:txBody>
          <a:bodyPr wrap="none" rtlCol="0">
            <a:spAutoFit/>
          </a:bodyPr>
          <a:lstStyle/>
          <a:p>
            <a:pPr algn="r"/>
            <a:r>
              <a:rPr lang="en-US" sz="1000" b="1" dirty="0" err="1" smtClean="0"/>
              <a:t>kMeans</a:t>
            </a:r>
            <a:r>
              <a:rPr lang="en-US" sz="1000" b="1" dirty="0" smtClean="0"/>
              <a:t>: </a:t>
            </a:r>
            <a:r>
              <a:rPr lang="en-US" sz="1000" b="1" dirty="0" smtClean="0"/>
              <a:t>‘sell’ Cluster</a:t>
            </a:r>
            <a:endParaRPr lang="en-US" sz="1000" b="1" dirty="0" smtClean="0">
              <a:solidFill>
                <a:srgbClr val="00B050"/>
              </a:solidFill>
            </a:endParaRPr>
          </a:p>
        </p:txBody>
      </p:sp>
      <p:sp>
        <p:nvSpPr>
          <p:cNvPr id="56" name="TextBox 55"/>
          <p:cNvSpPr txBox="1"/>
          <p:nvPr/>
        </p:nvSpPr>
        <p:spPr>
          <a:xfrm rot="16200000">
            <a:off x="8505890" y="1363080"/>
            <a:ext cx="771365" cy="200055"/>
          </a:xfrm>
          <a:prstGeom prst="rect">
            <a:avLst/>
          </a:prstGeom>
          <a:solidFill>
            <a:schemeClr val="bg1"/>
          </a:solidFill>
        </p:spPr>
        <p:txBody>
          <a:bodyPr wrap="none" rtlCol="0">
            <a:spAutoFit/>
          </a:bodyPr>
          <a:lstStyle/>
          <a:p>
            <a:r>
              <a:rPr lang="en-US" sz="700" b="1" dirty="0" smtClean="0"/>
              <a:t>DJIA Level     </a:t>
            </a:r>
            <a:endParaRPr lang="en-US" sz="700" b="1" dirty="0" smtClean="0">
              <a:solidFill>
                <a:srgbClr val="00B050"/>
              </a:solidFill>
            </a:endParaRPr>
          </a:p>
        </p:txBody>
      </p:sp>
      <p:cxnSp>
        <p:nvCxnSpPr>
          <p:cNvPr id="64" name="Straight Arrow Connector 63"/>
          <p:cNvCxnSpPr/>
          <p:nvPr/>
        </p:nvCxnSpPr>
        <p:spPr>
          <a:xfrm>
            <a:off x="11201400" y="4648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a:off x="303031" y="4910468"/>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H="1">
            <a:off x="304800" y="46482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a:off x="304800" y="5146594"/>
            <a:ext cx="152400" cy="0"/>
          </a:xfrm>
          <a:prstGeom prst="straightConnector1">
            <a:avLst/>
          </a:prstGeom>
          <a:ln w="57150">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8" name="TextBox 197"/>
          <p:cNvSpPr txBox="1"/>
          <p:nvPr/>
        </p:nvSpPr>
        <p:spPr>
          <a:xfrm>
            <a:off x="446567" y="4537871"/>
            <a:ext cx="1653017" cy="230832"/>
          </a:xfrm>
          <a:prstGeom prst="rect">
            <a:avLst/>
          </a:prstGeom>
          <a:noFill/>
        </p:spPr>
        <p:txBody>
          <a:bodyPr wrap="none" rtlCol="0">
            <a:spAutoFit/>
          </a:bodyPr>
          <a:lstStyle/>
          <a:p>
            <a:r>
              <a:rPr lang="en-US" sz="900" b="1" dirty="0" smtClean="0"/>
              <a:t>Buy Signal (4 consecutive)</a:t>
            </a:r>
            <a:endParaRPr lang="en-US" sz="900" b="1" dirty="0" smtClean="0">
              <a:solidFill>
                <a:srgbClr val="00B050"/>
              </a:solidFill>
            </a:endParaRPr>
          </a:p>
        </p:txBody>
      </p:sp>
      <p:sp>
        <p:nvSpPr>
          <p:cNvPr id="199" name="TextBox 198"/>
          <p:cNvSpPr txBox="1"/>
          <p:nvPr/>
        </p:nvSpPr>
        <p:spPr>
          <a:xfrm>
            <a:off x="457200" y="4798368"/>
            <a:ext cx="1640193" cy="230832"/>
          </a:xfrm>
          <a:prstGeom prst="rect">
            <a:avLst/>
          </a:prstGeom>
          <a:noFill/>
        </p:spPr>
        <p:txBody>
          <a:bodyPr wrap="none" rtlCol="0">
            <a:spAutoFit/>
          </a:bodyPr>
          <a:lstStyle/>
          <a:p>
            <a:r>
              <a:rPr lang="en-US" sz="900" b="1" dirty="0" smtClean="0"/>
              <a:t>Sell Signal (4 consecutive)</a:t>
            </a:r>
            <a:endParaRPr lang="en-US" sz="900" b="1" dirty="0" smtClean="0">
              <a:solidFill>
                <a:srgbClr val="00B050"/>
              </a:solidFill>
            </a:endParaRPr>
          </a:p>
        </p:txBody>
      </p:sp>
      <p:sp>
        <p:nvSpPr>
          <p:cNvPr id="200" name="TextBox 199"/>
          <p:cNvSpPr txBox="1"/>
          <p:nvPr/>
        </p:nvSpPr>
        <p:spPr>
          <a:xfrm>
            <a:off x="446567" y="5046896"/>
            <a:ext cx="1653017" cy="230832"/>
          </a:xfrm>
          <a:prstGeom prst="rect">
            <a:avLst/>
          </a:prstGeom>
          <a:noFill/>
        </p:spPr>
        <p:txBody>
          <a:bodyPr wrap="none" rtlCol="0">
            <a:spAutoFit/>
          </a:bodyPr>
          <a:lstStyle/>
          <a:p>
            <a:r>
              <a:rPr lang="en-US" sz="900" b="1" dirty="0" smtClean="0"/>
              <a:t>Conflicting Signal – Hold ?</a:t>
            </a:r>
            <a:endParaRPr lang="en-US" sz="900" b="1" dirty="0" smtClean="0">
              <a:solidFill>
                <a:srgbClr val="00B050"/>
              </a:solidFill>
            </a:endParaRPr>
          </a:p>
        </p:txBody>
      </p:sp>
      <p:cxnSp>
        <p:nvCxnSpPr>
          <p:cNvPr id="201" name="Straight Connector 200"/>
          <p:cNvCxnSpPr/>
          <p:nvPr/>
        </p:nvCxnSpPr>
        <p:spPr>
          <a:xfrm>
            <a:off x="381000" y="5410200"/>
            <a:ext cx="0" cy="152400"/>
          </a:xfrm>
          <a:prstGeom prst="line">
            <a:avLst/>
          </a:prstGeom>
          <a:ln w="285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448336" y="5376532"/>
            <a:ext cx="691215" cy="230832"/>
          </a:xfrm>
          <a:prstGeom prst="rect">
            <a:avLst/>
          </a:prstGeom>
          <a:noFill/>
        </p:spPr>
        <p:txBody>
          <a:bodyPr wrap="none" rtlCol="0">
            <a:spAutoFit/>
          </a:bodyPr>
          <a:lstStyle/>
          <a:p>
            <a:r>
              <a:rPr lang="en-US" sz="900" b="1" dirty="0" smtClean="0"/>
              <a:t>In Market</a:t>
            </a:r>
            <a:endParaRPr lang="en-US" sz="900" b="1" dirty="0" smtClean="0">
              <a:solidFill>
                <a:srgbClr val="00B050"/>
              </a:solidFill>
            </a:endParaRPr>
          </a:p>
        </p:txBody>
      </p:sp>
      <p:cxnSp>
        <p:nvCxnSpPr>
          <p:cNvPr id="207" name="Straight Connector 206"/>
          <p:cNvCxnSpPr/>
          <p:nvPr/>
        </p:nvCxnSpPr>
        <p:spPr>
          <a:xfrm>
            <a:off x="388712" y="5690196"/>
            <a:ext cx="0" cy="15240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456048" y="5656528"/>
            <a:ext cx="928459" cy="230832"/>
          </a:xfrm>
          <a:prstGeom prst="rect">
            <a:avLst/>
          </a:prstGeom>
          <a:noFill/>
        </p:spPr>
        <p:txBody>
          <a:bodyPr wrap="none" rtlCol="0">
            <a:spAutoFit/>
          </a:bodyPr>
          <a:lstStyle/>
          <a:p>
            <a:r>
              <a:rPr lang="en-US" sz="900" b="1" dirty="0" smtClean="0"/>
              <a:t>Out of Market</a:t>
            </a:r>
            <a:endParaRPr lang="en-US" sz="900" b="1" dirty="0" smtClean="0">
              <a:solidFill>
                <a:srgbClr val="00B050"/>
              </a:solidFill>
            </a:endParaRPr>
          </a:p>
        </p:txBody>
      </p:sp>
      <p:cxnSp>
        <p:nvCxnSpPr>
          <p:cNvPr id="209" name="Straight Connector 208"/>
          <p:cNvCxnSpPr/>
          <p:nvPr/>
        </p:nvCxnSpPr>
        <p:spPr>
          <a:xfrm>
            <a:off x="391633" y="5943137"/>
            <a:ext cx="0" cy="152400"/>
          </a:xfrm>
          <a:prstGeom prst="line">
            <a:avLst/>
          </a:prstGeom>
          <a:ln w="28575">
            <a:solidFill>
              <a:srgbClr val="9F5FCF"/>
            </a:solidFill>
            <a:prstDash val="sysDot"/>
          </a:ln>
        </p:spPr>
        <p:style>
          <a:lnRef idx="1">
            <a:schemeClr val="accent1"/>
          </a:lnRef>
          <a:fillRef idx="0">
            <a:schemeClr val="accent1"/>
          </a:fillRef>
          <a:effectRef idx="0">
            <a:schemeClr val="accent1"/>
          </a:effectRef>
          <a:fontRef idx="minor">
            <a:schemeClr val="tx1"/>
          </a:fontRef>
        </p:style>
      </p:cxnSp>
      <p:sp>
        <p:nvSpPr>
          <p:cNvPr id="210" name="TextBox 209"/>
          <p:cNvSpPr txBox="1"/>
          <p:nvPr/>
        </p:nvSpPr>
        <p:spPr>
          <a:xfrm>
            <a:off x="458969" y="5909469"/>
            <a:ext cx="441146" cy="230832"/>
          </a:xfrm>
          <a:prstGeom prst="rect">
            <a:avLst/>
          </a:prstGeom>
          <a:noFill/>
        </p:spPr>
        <p:txBody>
          <a:bodyPr wrap="none" rtlCol="0">
            <a:spAutoFit/>
          </a:bodyPr>
          <a:lstStyle/>
          <a:p>
            <a:r>
              <a:rPr lang="en-US" sz="900" b="1" dirty="0" smtClean="0"/>
              <a:t>Hold</a:t>
            </a:r>
            <a:endParaRPr lang="en-US" sz="900" b="1" dirty="0" smtClean="0">
              <a:solidFill>
                <a:srgbClr val="00B050"/>
              </a:solidFill>
            </a:endParaRPr>
          </a:p>
        </p:txBody>
      </p:sp>
      <p:pic>
        <p:nvPicPr>
          <p:cNvPr id="211" name="Picture 2"/>
          <p:cNvPicPr>
            <a:picLocks noChangeAspect="1" noChangeArrowheads="1"/>
          </p:cNvPicPr>
          <p:nvPr/>
        </p:nvPicPr>
        <p:blipFill>
          <a:blip r:embed="rId3" cstate="print"/>
          <a:srcRect/>
          <a:stretch>
            <a:fillRect/>
          </a:stretch>
        </p:blipFill>
        <p:spPr bwMode="auto">
          <a:xfrm>
            <a:off x="2819400" y="838200"/>
            <a:ext cx="6096000" cy="2655711"/>
          </a:xfrm>
          <a:prstGeom prst="rect">
            <a:avLst/>
          </a:prstGeom>
          <a:noFill/>
          <a:ln w="9525">
            <a:noFill/>
            <a:miter lim="800000"/>
            <a:headEnd/>
            <a:tailEnd/>
          </a:ln>
        </p:spPr>
      </p:pic>
      <p:cxnSp>
        <p:nvCxnSpPr>
          <p:cNvPr id="79" name="Straight Arrow Connector 78"/>
          <p:cNvCxnSpPr/>
          <p:nvPr/>
        </p:nvCxnSpPr>
        <p:spPr>
          <a:xfrm flipH="1">
            <a:off x="4734532" y="2771063"/>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H="1">
            <a:off x="6400800" y="1648117"/>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3429000" y="52578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4140340" y="5115532"/>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4770204" y="5465926"/>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4800600" y="55626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7010400" y="54864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7772400" y="48006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3968209" y="685800"/>
            <a:ext cx="2813591" cy="246221"/>
          </a:xfrm>
          <a:prstGeom prst="rect">
            <a:avLst/>
          </a:prstGeom>
          <a:noFill/>
        </p:spPr>
        <p:txBody>
          <a:bodyPr wrap="none" rtlCol="0">
            <a:spAutoFit/>
          </a:bodyPr>
          <a:lstStyle/>
          <a:p>
            <a:pPr algn="r"/>
            <a:r>
              <a:rPr lang="en-US" sz="1000" b="1" dirty="0" smtClean="0"/>
              <a:t>C50 </a:t>
            </a:r>
            <a:r>
              <a:rPr lang="en-US" sz="1000" b="1" dirty="0" smtClean="0"/>
              <a:t> &amp; NN Sell Recommendations (in </a:t>
            </a:r>
            <a:r>
              <a:rPr lang="en-US" sz="1000" b="1" dirty="0" smtClean="0">
                <a:solidFill>
                  <a:srgbClr val="FF0000"/>
                </a:solidFill>
              </a:rPr>
              <a:t>Red</a:t>
            </a:r>
            <a:r>
              <a:rPr lang="en-US" sz="1000" b="1" dirty="0" smtClean="0"/>
              <a:t>)</a:t>
            </a:r>
            <a:endParaRPr lang="en-US" sz="1000" b="1" dirty="0" smtClean="0">
              <a:solidFill>
                <a:srgbClr val="00B050"/>
              </a:solidFill>
            </a:endParaRPr>
          </a:p>
        </p:txBody>
      </p:sp>
      <p:cxnSp>
        <p:nvCxnSpPr>
          <p:cNvPr id="93" name="Straight Arrow Connector 92"/>
          <p:cNvCxnSpPr/>
          <p:nvPr/>
        </p:nvCxnSpPr>
        <p:spPr>
          <a:xfrm flipH="1">
            <a:off x="4231738" y="2133600"/>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H="1">
            <a:off x="4279865" y="2273335"/>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flipH="1">
            <a:off x="6781800" y="2057400"/>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p:nvPr/>
        </p:nvCxnSpPr>
        <p:spPr>
          <a:xfrm flipH="1">
            <a:off x="6477000" y="1569804"/>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H="1">
            <a:off x="7127338" y="51816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flipH="1">
            <a:off x="4676063" y="561326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4572000" y="53340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4343400" y="5257800"/>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3502667" y="5112999"/>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p:nvPr/>
        </p:nvCxnSpPr>
        <p:spPr>
          <a:xfrm flipH="1">
            <a:off x="4406935" y="5092525"/>
            <a:ext cx="152400" cy="0"/>
          </a:xfrm>
          <a:prstGeom prst="straightConnector1">
            <a:avLst/>
          </a:prstGeom>
          <a:ln w="571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3407734" y="990600"/>
            <a:ext cx="0" cy="4807695"/>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625701" y="990600"/>
            <a:ext cx="0" cy="4786429"/>
          </a:xfrm>
          <a:prstGeom prst="line">
            <a:avLst/>
          </a:prstGeom>
          <a:ln w="3175">
            <a:solidFill>
              <a:srgbClr val="9F5FCF"/>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191000" y="958701"/>
            <a:ext cx="0" cy="4807695"/>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332767" y="972872"/>
            <a:ext cx="0" cy="4807695"/>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a:off x="4565176" y="2403144"/>
            <a:ext cx="152400" cy="0"/>
          </a:xfrm>
          <a:prstGeom prst="straightConnector1">
            <a:avLst/>
          </a:prstGeom>
          <a:ln w="571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495800" y="970421"/>
            <a:ext cx="0" cy="4807695"/>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586068" y="942388"/>
            <a:ext cx="0" cy="4807695"/>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724400" y="982141"/>
            <a:ext cx="0" cy="4807695"/>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4828736" y="954256"/>
            <a:ext cx="0" cy="4807695"/>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6420728" y="970672"/>
            <a:ext cx="0" cy="4807695"/>
          </a:xfrm>
          <a:prstGeom prst="line">
            <a:avLst/>
          </a:prstGeom>
          <a:ln w="3175">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046744" y="970672"/>
            <a:ext cx="0" cy="4807695"/>
          </a:xfrm>
          <a:prstGeom prst="line">
            <a:avLst/>
          </a:prstGeom>
          <a:ln w="3175">
            <a:solidFill>
              <a:schemeClr val="accent3">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7072532" y="3595468"/>
            <a:ext cx="1614268" cy="216173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4826388" y="3595468"/>
            <a:ext cx="1574412" cy="216173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3414932" y="3595468"/>
            <a:ext cx="776068" cy="216173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4329332" y="3595468"/>
            <a:ext cx="166468" cy="216173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4572000" y="3595468"/>
            <a:ext cx="166468" cy="2161736"/>
          </a:xfrm>
          <a:prstGeom prst="rect">
            <a:avLst/>
          </a:prstGeom>
          <a:solidFill>
            <a:srgbClr val="92D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4191000" y="976532"/>
            <a:ext cx="152400" cy="2085536"/>
          </a:xfrm>
          <a:prstGeom prst="rect">
            <a:avLst/>
          </a:prstGeom>
          <a:solidFill>
            <a:srgbClr val="FF5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4495800" y="990600"/>
            <a:ext cx="76200" cy="2085536"/>
          </a:xfrm>
          <a:prstGeom prst="rect">
            <a:avLst/>
          </a:prstGeom>
          <a:solidFill>
            <a:srgbClr val="FF5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4724400" y="990600"/>
            <a:ext cx="76200" cy="2085536"/>
          </a:xfrm>
          <a:prstGeom prst="rect">
            <a:avLst/>
          </a:prstGeom>
          <a:solidFill>
            <a:srgbClr val="FF5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6428936" y="976532"/>
            <a:ext cx="595532" cy="2085536"/>
          </a:xfrm>
          <a:prstGeom prst="rect">
            <a:avLst/>
          </a:prstGeom>
          <a:solidFill>
            <a:srgbClr val="FF505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3957847" y="3364675"/>
            <a:ext cx="2900153" cy="246221"/>
          </a:xfrm>
          <a:prstGeom prst="rect">
            <a:avLst/>
          </a:prstGeom>
          <a:noFill/>
        </p:spPr>
        <p:txBody>
          <a:bodyPr wrap="none" rtlCol="0">
            <a:spAutoFit/>
          </a:bodyPr>
          <a:lstStyle/>
          <a:p>
            <a:pPr algn="r"/>
            <a:r>
              <a:rPr lang="en-US" sz="1000" b="1" dirty="0" smtClean="0"/>
              <a:t>C50 </a:t>
            </a:r>
            <a:r>
              <a:rPr lang="en-US" sz="1000" b="1" dirty="0" smtClean="0"/>
              <a:t> &amp; NN Buy Recommendations (in </a:t>
            </a:r>
            <a:r>
              <a:rPr lang="en-US" sz="1000" b="1" dirty="0" smtClean="0">
                <a:solidFill>
                  <a:srgbClr val="00B050"/>
                </a:solidFill>
              </a:rPr>
              <a:t>Green</a:t>
            </a:r>
            <a:r>
              <a:rPr lang="en-US" sz="1000" b="1" dirty="0" smtClean="0"/>
              <a:t>)</a:t>
            </a:r>
            <a:endParaRPr lang="en-US" sz="1000" b="1" dirty="0" smtClean="0">
              <a:solidFill>
                <a:srgbClr val="00B050"/>
              </a:solidFill>
            </a:endParaRPr>
          </a:p>
        </p:txBody>
      </p:sp>
      <p:cxnSp>
        <p:nvCxnSpPr>
          <p:cNvPr id="65" name="Straight Arrow Connector 64"/>
          <p:cNvCxnSpPr/>
          <p:nvPr/>
        </p:nvCxnSpPr>
        <p:spPr>
          <a:xfrm flipH="1">
            <a:off x="3657600" y="2286000"/>
            <a:ext cx="152400" cy="0"/>
          </a:xfrm>
          <a:prstGeom prst="straightConnector1">
            <a:avLst/>
          </a:prstGeom>
          <a:ln w="57150">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3642402" y="5021601"/>
            <a:ext cx="152400" cy="0"/>
          </a:xfrm>
          <a:prstGeom prst="straightConnector1">
            <a:avLst/>
          </a:prstGeom>
          <a:ln w="57150">
            <a:solidFill>
              <a:srgbClr val="9F5FC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2">
                    <a:lumMod val="10000"/>
                  </a:schemeClr>
                </a:solidFill>
                <a:latin typeface="Calibri" pitchFamily="34" charset="0"/>
                <a:cs typeface="Calibri" pitchFamily="34" charset="0"/>
              </a:rPr>
              <a:t>Recommended Next Steps</a:t>
            </a:r>
            <a:endParaRPr lang="en-US" dirty="0">
              <a:solidFill>
                <a:schemeClr val="bg2">
                  <a:lumMod val="10000"/>
                </a:schemeClr>
              </a:solidFill>
              <a:latin typeface="Calibri" pitchFamily="34" charset="0"/>
              <a:cs typeface="Calibri" pitchFamily="34" charset="0"/>
            </a:endParaRPr>
          </a:p>
        </p:txBody>
      </p:sp>
      <p:sp>
        <p:nvSpPr>
          <p:cNvPr id="7" name="Rectangle 6"/>
          <p:cNvSpPr/>
          <p:nvPr/>
        </p:nvSpPr>
        <p:spPr>
          <a:xfrm>
            <a:off x="4419600" y="23622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err="1" smtClean="0"/>
              <a:t>kMeans</a:t>
            </a:r>
            <a:endParaRPr lang="en-US" sz="1050" b="1" dirty="0"/>
          </a:p>
        </p:txBody>
      </p:sp>
      <p:sp>
        <p:nvSpPr>
          <p:cNvPr id="8" name="TextBox 7"/>
          <p:cNvSpPr txBox="1"/>
          <p:nvPr/>
        </p:nvSpPr>
        <p:spPr>
          <a:xfrm>
            <a:off x="6177720" y="1514475"/>
            <a:ext cx="1366080" cy="261610"/>
          </a:xfrm>
          <a:prstGeom prst="rect">
            <a:avLst/>
          </a:prstGeom>
          <a:noFill/>
        </p:spPr>
        <p:txBody>
          <a:bodyPr wrap="none" rtlCol="0">
            <a:spAutoFit/>
          </a:bodyPr>
          <a:lstStyle/>
          <a:p>
            <a:r>
              <a:rPr lang="en-US" sz="1100" i="1" dirty="0" smtClean="0"/>
              <a:t>Latest Observation</a:t>
            </a:r>
            <a:endParaRPr lang="en-US" sz="1100" i="1" dirty="0"/>
          </a:p>
        </p:txBody>
      </p:sp>
      <p:sp>
        <p:nvSpPr>
          <p:cNvPr id="11" name="Rectangle 10"/>
          <p:cNvSpPr/>
          <p:nvPr/>
        </p:nvSpPr>
        <p:spPr>
          <a:xfrm>
            <a:off x="228600" y="1371600"/>
            <a:ext cx="3429000" cy="1754326"/>
          </a:xfrm>
          <a:prstGeom prst="rect">
            <a:avLst/>
          </a:prstGeom>
        </p:spPr>
        <p:txBody>
          <a:bodyPr wrap="square">
            <a:spAutoFit/>
          </a:bodyPr>
          <a:lstStyle/>
          <a:p>
            <a:pPr marL="119063" indent="-119063">
              <a:buFont typeface="Arial" pitchFamily="34" charset="0"/>
              <a:buChar char="•"/>
            </a:pPr>
            <a:r>
              <a:rPr lang="en-US" dirty="0" smtClean="0">
                <a:latin typeface="Calibri" pitchFamily="34" charset="0"/>
                <a:cs typeface="Calibri" pitchFamily="34" charset="0"/>
              </a:rPr>
              <a:t>Create a predictive model that takes in as input a </a:t>
            </a:r>
            <a:r>
              <a:rPr lang="en-US" b="1" dirty="0" smtClean="0">
                <a:latin typeface="Calibri" pitchFamily="34" charset="0"/>
                <a:cs typeface="Calibri" pitchFamily="34" charset="0"/>
              </a:rPr>
              <a:t>series of signals </a:t>
            </a:r>
            <a:r>
              <a:rPr lang="en-US" dirty="0" smtClean="0">
                <a:latin typeface="Calibri" pitchFamily="34" charset="0"/>
                <a:cs typeface="Calibri" pitchFamily="34" charset="0"/>
              </a:rPr>
              <a:t>from </a:t>
            </a:r>
            <a:r>
              <a:rPr lang="en-US" b="1" dirty="0" smtClean="0">
                <a:latin typeface="Calibri" pitchFamily="34" charset="0"/>
                <a:cs typeface="Calibri" pitchFamily="34" charset="0"/>
              </a:rPr>
              <a:t>the other models  </a:t>
            </a:r>
            <a:r>
              <a:rPr lang="en-US" dirty="0" smtClean="0">
                <a:latin typeface="Calibri" pitchFamily="34" charset="0"/>
                <a:cs typeface="Calibri" pitchFamily="34" charset="0"/>
              </a:rPr>
              <a:t>to trigger an entry or exit from the market</a:t>
            </a:r>
          </a:p>
          <a:p>
            <a:pPr marL="119063" indent="-119063">
              <a:buFont typeface="Arial" pitchFamily="34" charset="0"/>
              <a:buChar char="•"/>
            </a:pPr>
            <a:r>
              <a:rPr lang="en-US" dirty="0" smtClean="0">
                <a:latin typeface="Calibri" pitchFamily="34" charset="0"/>
                <a:cs typeface="Calibri" pitchFamily="34" charset="0"/>
              </a:rPr>
              <a:t>Back test the model</a:t>
            </a:r>
          </a:p>
        </p:txBody>
      </p:sp>
      <p:sp>
        <p:nvSpPr>
          <p:cNvPr id="14" name="Rectangle 13"/>
          <p:cNvSpPr/>
          <p:nvPr/>
        </p:nvSpPr>
        <p:spPr>
          <a:xfrm>
            <a:off x="5486400" y="23622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C50</a:t>
            </a:r>
            <a:endParaRPr lang="en-US" sz="1050" b="1" dirty="0"/>
          </a:p>
        </p:txBody>
      </p:sp>
      <p:sp>
        <p:nvSpPr>
          <p:cNvPr id="15" name="Rectangle 14"/>
          <p:cNvSpPr/>
          <p:nvPr/>
        </p:nvSpPr>
        <p:spPr>
          <a:xfrm>
            <a:off x="6553200" y="2362200"/>
            <a:ext cx="685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NN</a:t>
            </a:r>
            <a:endParaRPr lang="en-US" sz="1050" b="1" dirty="0"/>
          </a:p>
        </p:txBody>
      </p:sp>
      <p:sp>
        <p:nvSpPr>
          <p:cNvPr id="16" name="Rectangle 15"/>
          <p:cNvSpPr/>
          <p:nvPr/>
        </p:nvSpPr>
        <p:spPr>
          <a:xfrm>
            <a:off x="5410200" y="4191000"/>
            <a:ext cx="1143000" cy="30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solidFill>
                  <a:schemeClr val="tx1"/>
                </a:solidFill>
              </a:rPr>
              <a:t>‘Buffer’</a:t>
            </a:r>
            <a:endParaRPr lang="en-US" sz="1050" b="1" dirty="0">
              <a:solidFill>
                <a:schemeClr val="tx1"/>
              </a:solidFill>
            </a:endParaRPr>
          </a:p>
        </p:txBody>
      </p:sp>
      <p:sp>
        <p:nvSpPr>
          <p:cNvPr id="20" name="TextBox 19"/>
          <p:cNvSpPr txBox="1"/>
          <p:nvPr/>
        </p:nvSpPr>
        <p:spPr>
          <a:xfrm>
            <a:off x="6627036" y="4205615"/>
            <a:ext cx="2345514" cy="261610"/>
          </a:xfrm>
          <a:prstGeom prst="rect">
            <a:avLst/>
          </a:prstGeom>
          <a:noFill/>
        </p:spPr>
        <p:txBody>
          <a:bodyPr wrap="none" rtlCol="0">
            <a:spAutoFit/>
          </a:bodyPr>
          <a:lstStyle/>
          <a:p>
            <a:r>
              <a:rPr lang="en-US" sz="1100" i="1" dirty="0" smtClean="0"/>
              <a:t>Predictions for last X Observations</a:t>
            </a:r>
            <a:endParaRPr lang="en-US" sz="1100" i="1" dirty="0"/>
          </a:p>
        </p:txBody>
      </p:sp>
      <p:sp>
        <p:nvSpPr>
          <p:cNvPr id="21" name="Rectangle 20"/>
          <p:cNvSpPr/>
          <p:nvPr/>
        </p:nvSpPr>
        <p:spPr>
          <a:xfrm>
            <a:off x="5410200" y="4838700"/>
            <a:ext cx="11430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smtClean="0"/>
              <a:t>NN 2</a:t>
            </a:r>
            <a:endParaRPr lang="en-US" sz="1050" b="1" dirty="0"/>
          </a:p>
        </p:txBody>
      </p:sp>
      <p:sp>
        <p:nvSpPr>
          <p:cNvPr id="22" name="Oval 21"/>
          <p:cNvSpPr/>
          <p:nvPr/>
        </p:nvSpPr>
        <p:spPr>
          <a:xfrm>
            <a:off x="5600700" y="5410200"/>
            <a:ext cx="762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Out</a:t>
            </a:r>
            <a:endParaRPr lang="en-US" sz="1200" dirty="0"/>
          </a:p>
        </p:txBody>
      </p:sp>
      <p:sp>
        <p:nvSpPr>
          <p:cNvPr id="23" name="Oval 22"/>
          <p:cNvSpPr/>
          <p:nvPr/>
        </p:nvSpPr>
        <p:spPr>
          <a:xfrm>
            <a:off x="5448300" y="1447800"/>
            <a:ext cx="762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In</a:t>
            </a:r>
            <a:endParaRPr lang="en-US" sz="1200" dirty="0"/>
          </a:p>
        </p:txBody>
      </p:sp>
      <p:cxnSp>
        <p:nvCxnSpPr>
          <p:cNvPr id="24" name="Elbow Connector 11"/>
          <p:cNvCxnSpPr>
            <a:stCxn id="23" idx="4"/>
            <a:endCxn id="7" idx="0"/>
          </p:cNvCxnSpPr>
          <p:nvPr/>
        </p:nvCxnSpPr>
        <p:spPr>
          <a:xfrm rot="5400000">
            <a:off x="5029200" y="1562100"/>
            <a:ext cx="533400" cy="106680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Elbow Connector 11"/>
          <p:cNvCxnSpPr>
            <a:stCxn id="23" idx="4"/>
            <a:endCxn id="15" idx="0"/>
          </p:cNvCxnSpPr>
          <p:nvPr/>
        </p:nvCxnSpPr>
        <p:spPr>
          <a:xfrm rot="16200000" flipH="1">
            <a:off x="6096000" y="1562100"/>
            <a:ext cx="533400" cy="106680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11"/>
          <p:cNvCxnSpPr>
            <a:stCxn id="14" idx="2"/>
            <a:endCxn id="16" idx="0"/>
          </p:cNvCxnSpPr>
          <p:nvPr/>
        </p:nvCxnSpPr>
        <p:spPr>
          <a:xfrm rot="16200000" flipH="1">
            <a:off x="5143500" y="3352800"/>
            <a:ext cx="1524000" cy="15240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Elbow Connector 11"/>
          <p:cNvCxnSpPr>
            <a:stCxn id="15" idx="2"/>
            <a:endCxn id="16" idx="0"/>
          </p:cNvCxnSpPr>
          <p:nvPr/>
        </p:nvCxnSpPr>
        <p:spPr>
          <a:xfrm rot="5400000">
            <a:off x="5676900" y="2971800"/>
            <a:ext cx="1524000" cy="91440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11"/>
          <p:cNvCxnSpPr>
            <a:stCxn id="7" idx="2"/>
            <a:endCxn id="16" idx="0"/>
          </p:cNvCxnSpPr>
          <p:nvPr/>
        </p:nvCxnSpPr>
        <p:spPr>
          <a:xfrm rot="16200000" flipH="1">
            <a:off x="4610100" y="2819400"/>
            <a:ext cx="1524000" cy="1219200"/>
          </a:xfrm>
          <a:prstGeom prst="bentConnector3">
            <a:avLst>
              <a:gd name="adj1" fmla="val 50000"/>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133850" y="2762250"/>
            <a:ext cx="1219200" cy="430887"/>
          </a:xfrm>
          <a:prstGeom prst="rect">
            <a:avLst/>
          </a:prstGeom>
          <a:solidFill>
            <a:schemeClr val="bg1"/>
          </a:solidFill>
        </p:spPr>
        <p:txBody>
          <a:bodyPr wrap="square" rtlCol="0">
            <a:spAutoFit/>
          </a:bodyPr>
          <a:lstStyle/>
          <a:p>
            <a:pPr algn="ctr"/>
            <a:r>
              <a:rPr lang="en-US" sz="1100" dirty="0" smtClean="0"/>
              <a:t>Nearest </a:t>
            </a:r>
          </a:p>
          <a:p>
            <a:pPr algn="ctr"/>
            <a:r>
              <a:rPr lang="en-US" sz="1100" dirty="0" smtClean="0"/>
              <a:t>cluster</a:t>
            </a:r>
            <a:endParaRPr lang="en-US" sz="1100" dirty="0"/>
          </a:p>
        </p:txBody>
      </p:sp>
      <p:sp>
        <p:nvSpPr>
          <p:cNvPr id="18" name="TextBox 17"/>
          <p:cNvSpPr txBox="1"/>
          <p:nvPr/>
        </p:nvSpPr>
        <p:spPr>
          <a:xfrm>
            <a:off x="5276850" y="2771864"/>
            <a:ext cx="1143000" cy="430887"/>
          </a:xfrm>
          <a:prstGeom prst="rect">
            <a:avLst/>
          </a:prstGeom>
          <a:solidFill>
            <a:schemeClr val="bg1"/>
          </a:solidFill>
        </p:spPr>
        <p:txBody>
          <a:bodyPr wrap="square" rtlCol="0">
            <a:spAutoFit/>
          </a:bodyPr>
          <a:lstStyle/>
          <a:p>
            <a:pPr algn="ctr"/>
            <a:r>
              <a:rPr lang="en-US" sz="1100" dirty="0" smtClean="0"/>
              <a:t>Buy / Hold /</a:t>
            </a:r>
          </a:p>
          <a:p>
            <a:pPr algn="ctr"/>
            <a:r>
              <a:rPr lang="en-US" sz="1100" dirty="0" smtClean="0"/>
              <a:t>Sell ?</a:t>
            </a:r>
            <a:endParaRPr lang="en-US" sz="1100" dirty="0"/>
          </a:p>
        </p:txBody>
      </p:sp>
      <p:sp>
        <p:nvSpPr>
          <p:cNvPr id="19" name="TextBox 18"/>
          <p:cNvSpPr txBox="1"/>
          <p:nvPr/>
        </p:nvSpPr>
        <p:spPr>
          <a:xfrm>
            <a:off x="6334125" y="2771864"/>
            <a:ext cx="1143000" cy="430887"/>
          </a:xfrm>
          <a:prstGeom prst="rect">
            <a:avLst/>
          </a:prstGeom>
          <a:solidFill>
            <a:schemeClr val="bg1"/>
          </a:solidFill>
        </p:spPr>
        <p:txBody>
          <a:bodyPr wrap="square" rtlCol="0">
            <a:spAutoFit/>
          </a:bodyPr>
          <a:lstStyle/>
          <a:p>
            <a:pPr algn="ctr"/>
            <a:r>
              <a:rPr lang="en-US" sz="1100" dirty="0" smtClean="0"/>
              <a:t>Predicted Return</a:t>
            </a:r>
            <a:endParaRPr lang="en-US" sz="1100" dirty="0"/>
          </a:p>
        </p:txBody>
      </p:sp>
      <p:sp>
        <p:nvSpPr>
          <p:cNvPr id="45" name="TextBox 44"/>
          <p:cNvSpPr txBox="1"/>
          <p:nvPr/>
        </p:nvSpPr>
        <p:spPr>
          <a:xfrm>
            <a:off x="6553200" y="5486400"/>
            <a:ext cx="1290738" cy="261610"/>
          </a:xfrm>
          <a:prstGeom prst="rect">
            <a:avLst/>
          </a:prstGeom>
          <a:noFill/>
        </p:spPr>
        <p:txBody>
          <a:bodyPr wrap="none" rtlCol="0">
            <a:spAutoFit/>
          </a:bodyPr>
          <a:lstStyle/>
          <a:p>
            <a:r>
              <a:rPr lang="en-US" sz="1100" i="1" dirty="0" smtClean="0"/>
              <a:t>Recommendation</a:t>
            </a:r>
            <a:endParaRPr lang="en-US" sz="1100" i="1" dirty="0"/>
          </a:p>
        </p:txBody>
      </p:sp>
      <p:cxnSp>
        <p:nvCxnSpPr>
          <p:cNvPr id="49" name="Straight Arrow Connector 48"/>
          <p:cNvCxnSpPr>
            <a:stCxn id="16" idx="2"/>
            <a:endCxn id="21" idx="0"/>
          </p:cNvCxnSpPr>
          <p:nvPr/>
        </p:nvCxnSpPr>
        <p:spPr>
          <a:xfrm>
            <a:off x="5981700" y="4495800"/>
            <a:ext cx="0" cy="3429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23" idx="4"/>
            <a:endCxn id="14" idx="0"/>
          </p:cNvCxnSpPr>
          <p:nvPr/>
        </p:nvCxnSpPr>
        <p:spPr>
          <a:xfrm>
            <a:off x="5829300" y="1828800"/>
            <a:ext cx="0" cy="5334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21" idx="2"/>
            <a:endCxn id="22" idx="0"/>
          </p:cNvCxnSpPr>
          <p:nvPr/>
        </p:nvCxnSpPr>
        <p:spPr>
          <a:xfrm>
            <a:off x="5981700" y="5143500"/>
            <a:ext cx="0" cy="26670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6" name="Table 25"/>
          <p:cNvGraphicFramePr>
            <a:graphicFrameLocks noGrp="1"/>
          </p:cNvGraphicFramePr>
          <p:nvPr/>
        </p:nvGraphicFramePr>
        <p:xfrm>
          <a:off x="238125" y="4114800"/>
          <a:ext cx="5029206" cy="381000"/>
        </p:xfrm>
        <a:graphic>
          <a:graphicData uri="http://schemas.openxmlformats.org/drawingml/2006/table">
            <a:tbl>
              <a:tblPr/>
              <a:tblGrid>
                <a:gridCol w="386862"/>
                <a:gridCol w="386862"/>
                <a:gridCol w="386862"/>
                <a:gridCol w="386862"/>
                <a:gridCol w="386862"/>
                <a:gridCol w="386862"/>
                <a:gridCol w="386862"/>
                <a:gridCol w="386862"/>
                <a:gridCol w="386862"/>
                <a:gridCol w="386862"/>
                <a:gridCol w="386862"/>
                <a:gridCol w="386862"/>
                <a:gridCol w="386862"/>
              </a:tblGrid>
              <a:tr h="122208">
                <a:tc>
                  <a:txBody>
                    <a:bodyPr/>
                    <a:lstStyle/>
                    <a:p>
                      <a:pPr algn="l" fontAlgn="b"/>
                      <a:endParaRPr lang="en-US" sz="600" b="0" i="0" u="none" strike="noStrike" dirty="0">
                        <a:solidFill>
                          <a:srgbClr val="000000"/>
                        </a:solidFill>
                        <a:latin typeface="Arial"/>
                      </a:endParaRPr>
                    </a:p>
                  </a:txBody>
                  <a:tcPr marL="7327" marR="7327" marT="7327" marB="0" anchor="b">
                    <a:lnL>
                      <a:noFill/>
                    </a:lnL>
                    <a:lnR w="19050" cap="flat" cmpd="sng" algn="ctr">
                      <a:solidFill>
                        <a:schemeClr val="tx1"/>
                      </a:solidFill>
                      <a:prstDash val="solid"/>
                      <a:round/>
                      <a:headEnd type="none" w="med" len="med"/>
                      <a:tailEnd type="none" w="med" len="med"/>
                    </a:lnR>
                    <a:lnT>
                      <a:noFill/>
                    </a:lnT>
                    <a:lnB>
                      <a:noFill/>
                    </a:lnB>
                  </a:tcPr>
                </a:tc>
                <a:tc gridSpan="4">
                  <a:txBody>
                    <a:bodyPr/>
                    <a:lstStyle/>
                    <a:p>
                      <a:pPr algn="ctr" fontAlgn="b"/>
                      <a:r>
                        <a:rPr lang="en-US" sz="600" b="1" i="0" u="none" strike="noStrike" dirty="0">
                          <a:solidFill>
                            <a:srgbClr val="FFFFFF"/>
                          </a:solidFill>
                          <a:latin typeface="Arial"/>
                        </a:rPr>
                        <a:t>Clusters</a:t>
                      </a:r>
                    </a:p>
                  </a:txBody>
                  <a:tcPr marL="7327" marR="7327" marT="7327" marB="0" anchor="b">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600" b="1" i="0" u="none" strike="noStrike" dirty="0">
                          <a:solidFill>
                            <a:srgbClr val="FFFFFF"/>
                          </a:solidFill>
                          <a:latin typeface="Arial"/>
                        </a:rPr>
                        <a:t>C50 Decision Tree</a:t>
                      </a:r>
                    </a:p>
                  </a:txBody>
                  <a:tcPr marL="7327" marR="7327" marT="732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600" b="1" i="0" u="none" strike="noStrike" dirty="0">
                          <a:solidFill>
                            <a:srgbClr val="FFFFFF"/>
                          </a:solidFill>
                          <a:latin typeface="Arial"/>
                        </a:rPr>
                        <a:t>Neural Network</a:t>
                      </a:r>
                    </a:p>
                  </a:txBody>
                  <a:tcPr marL="7327" marR="7327" marT="7327" marB="0" anchor="b">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29396">
                <a:tc>
                  <a:txBody>
                    <a:bodyPr/>
                    <a:lstStyle/>
                    <a:p>
                      <a:pPr algn="l" fontAlgn="b"/>
                      <a:endParaRPr lang="en-US" sz="600" b="0" i="0" u="none" strike="noStrike">
                        <a:solidFill>
                          <a:srgbClr val="000000"/>
                        </a:solidFill>
                        <a:latin typeface="Arial"/>
                      </a:endParaRPr>
                    </a:p>
                  </a:txBody>
                  <a:tcPr marL="7327" marR="7327" marT="7327" marB="0" anchor="b">
                    <a:lnL>
                      <a:noFill/>
                    </a:lnL>
                    <a:lnR w="19050" cap="flat" cmpd="sng" algn="ctr">
                      <a:solidFill>
                        <a:schemeClr val="tx1"/>
                      </a:solidFill>
                      <a:prstDash val="solid"/>
                      <a:round/>
                      <a:headEnd type="none" w="med" len="med"/>
                      <a:tailEnd type="none" w="med" len="med"/>
                    </a:lnR>
                    <a:lnT>
                      <a:noFill/>
                    </a:lnT>
                    <a:lnB w="19050" cap="flat" cmpd="sng" algn="ctr">
                      <a:solidFill>
                        <a:schemeClr val="tx1"/>
                      </a:solidFill>
                      <a:prstDash val="solid"/>
                      <a:round/>
                      <a:headEnd type="none" w="med" len="med"/>
                      <a:tailEnd type="none" w="med" len="med"/>
                    </a:lnB>
                  </a:tcPr>
                </a:tc>
                <a:tc>
                  <a:txBody>
                    <a:bodyPr/>
                    <a:lstStyle/>
                    <a:p>
                      <a:pPr algn="ctr" fontAlgn="b"/>
                      <a:r>
                        <a:rPr lang="en-US" sz="600" b="0" i="0" u="none" strike="noStrike">
                          <a:solidFill>
                            <a:srgbClr val="FFFFFF"/>
                          </a:solidFill>
                          <a:latin typeface="Arial"/>
                        </a:rPr>
                        <a:t>Now</a:t>
                      </a:r>
                    </a:p>
                  </a:txBody>
                  <a:tcPr marL="7327" marR="7327" marT="7327" marB="0" anchor="b">
                    <a:lnL w="190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 - 2</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 - 3</a:t>
                      </a:r>
                    </a:p>
                  </a:txBody>
                  <a:tcPr marL="7327" marR="7327" marT="7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Now</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 - 2</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 - 3</a:t>
                      </a:r>
                    </a:p>
                  </a:txBody>
                  <a:tcPr marL="7327" marR="7327" marT="7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Now</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 - 2</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c>
                  <a:txBody>
                    <a:bodyPr/>
                    <a:lstStyle/>
                    <a:p>
                      <a:pPr algn="ctr" fontAlgn="b"/>
                      <a:r>
                        <a:rPr lang="en-US" sz="600" b="0" i="0" u="none" strike="noStrike" dirty="0">
                          <a:solidFill>
                            <a:srgbClr val="FFFFFF"/>
                          </a:solidFill>
                          <a:latin typeface="Arial"/>
                        </a:rPr>
                        <a:t>Prior - 3</a:t>
                      </a:r>
                    </a:p>
                  </a:txBody>
                  <a:tcPr marL="7327" marR="7327" marT="7327"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08080"/>
                    </a:solidFill>
                  </a:tcPr>
                </a:tc>
              </a:tr>
              <a:tr h="129396">
                <a:tc>
                  <a:txBody>
                    <a:bodyPr/>
                    <a:lstStyle/>
                    <a:p>
                      <a:pPr algn="l" fontAlgn="b"/>
                      <a:r>
                        <a:rPr lang="en-US" sz="600" b="1" i="0" u="none" strike="noStrike" dirty="0">
                          <a:solidFill>
                            <a:srgbClr val="000000"/>
                          </a:solidFill>
                          <a:latin typeface="Arial"/>
                        </a:rPr>
                        <a:t>Date</a:t>
                      </a:r>
                    </a:p>
                  </a:txBody>
                  <a:tcPr marL="7327" marR="7327" marT="7327" marB="0" anchor="b">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algn="l" fontAlgn="b"/>
                      <a:r>
                        <a:rPr lang="en-US" sz="600" b="0" i="0" u="none" strike="noStrike" dirty="0">
                          <a:solidFill>
                            <a:srgbClr val="000000"/>
                          </a:solidFill>
                          <a:latin typeface="Arial"/>
                        </a:rPr>
                        <a:t> </a:t>
                      </a:r>
                    </a:p>
                  </a:txBody>
                  <a:tcPr marL="7327" marR="7327" marT="7327" marB="0" anchor="b">
                    <a:lnL w="635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990600" y="1143000"/>
            <a:ext cx="5029200" cy="2792969"/>
          </a:xfrm>
          <a:prstGeom prst="rect">
            <a:avLst/>
          </a:prstGeom>
          <a:noFill/>
          <a:ln w="9525">
            <a:solidFill>
              <a:srgbClr val="0070C0"/>
            </a:solidFill>
            <a:miter lim="800000"/>
            <a:headEnd/>
            <a:tailEnd/>
          </a:ln>
        </p:spPr>
      </p:pic>
      <p:sp>
        <p:nvSpPr>
          <p:cNvPr id="6" name="Title 1"/>
          <p:cNvSpPr>
            <a:spLocks noGrp="1"/>
          </p:cNvSpPr>
          <p:nvPr>
            <p:ph type="title"/>
          </p:nvPr>
        </p:nvSpPr>
        <p:spPr>
          <a:xfrm>
            <a:off x="457200" y="152400"/>
            <a:ext cx="8229600" cy="990600"/>
          </a:xfrm>
        </p:spPr>
        <p:txBody>
          <a:bodyPr>
            <a:normAutofit/>
          </a:bodyPr>
          <a:lstStyle/>
          <a:p>
            <a:r>
              <a:rPr lang="en-US" dirty="0" smtClean="0">
                <a:solidFill>
                  <a:schemeClr val="bg2">
                    <a:lumMod val="10000"/>
                  </a:schemeClr>
                </a:solidFill>
                <a:latin typeface="Calibri" pitchFamily="34" charset="0"/>
                <a:cs typeface="Calibri" pitchFamily="34" charset="0"/>
              </a:rPr>
              <a:t>Background</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Moving Average Indicators</a:t>
            </a:r>
            <a:endParaRPr lang="en-US" sz="2200" dirty="0">
              <a:solidFill>
                <a:schemeClr val="bg2">
                  <a:lumMod val="10000"/>
                </a:schemeClr>
              </a:solidFill>
              <a:latin typeface="Calibri" pitchFamily="34" charset="0"/>
              <a:cs typeface="Calibri" pitchFamily="34" charset="0"/>
            </a:endParaRPr>
          </a:p>
        </p:txBody>
      </p:sp>
      <p:sp>
        <p:nvSpPr>
          <p:cNvPr id="7" name="Rectangle 6"/>
          <p:cNvSpPr/>
          <p:nvPr/>
        </p:nvSpPr>
        <p:spPr>
          <a:xfrm>
            <a:off x="4725579" y="2312431"/>
            <a:ext cx="76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9" name="Rectangle 8"/>
          <p:cNvSpPr/>
          <p:nvPr/>
        </p:nvSpPr>
        <p:spPr>
          <a:xfrm>
            <a:off x="2585385" y="2693431"/>
            <a:ext cx="762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0" name="Oval 9"/>
          <p:cNvSpPr/>
          <p:nvPr/>
        </p:nvSpPr>
        <p:spPr>
          <a:xfrm rot="19762450">
            <a:off x="2686881" y="3131103"/>
            <a:ext cx="75048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endParaRPr>
          </a:p>
        </p:txBody>
      </p:sp>
      <p:sp>
        <p:nvSpPr>
          <p:cNvPr id="11" name="TextBox 10"/>
          <p:cNvSpPr txBox="1"/>
          <p:nvPr/>
        </p:nvSpPr>
        <p:spPr>
          <a:xfrm>
            <a:off x="1743579" y="2312431"/>
            <a:ext cx="1276311" cy="276999"/>
          </a:xfrm>
          <a:prstGeom prst="rect">
            <a:avLst/>
          </a:prstGeom>
          <a:noFill/>
        </p:spPr>
        <p:txBody>
          <a:bodyPr wrap="none" rtlCol="0">
            <a:spAutoFit/>
          </a:bodyPr>
          <a:lstStyle/>
          <a:p>
            <a:pPr algn="r"/>
            <a:r>
              <a:rPr lang="en-US" sz="1200" b="1" dirty="0" smtClean="0">
                <a:solidFill>
                  <a:schemeClr val="tx1">
                    <a:lumMod val="85000"/>
                    <a:lumOff val="15000"/>
                  </a:schemeClr>
                </a:solidFill>
              </a:rPr>
              <a:t> 1. Bear Market</a:t>
            </a:r>
            <a:endParaRPr lang="en-US" sz="1200" dirty="0" smtClean="0">
              <a:solidFill>
                <a:schemeClr val="tx1">
                  <a:lumMod val="85000"/>
                  <a:lumOff val="15000"/>
                </a:schemeClr>
              </a:solidFill>
            </a:endParaRPr>
          </a:p>
        </p:txBody>
      </p:sp>
      <p:sp>
        <p:nvSpPr>
          <p:cNvPr id="12" name="TextBox 11"/>
          <p:cNvSpPr txBox="1"/>
          <p:nvPr/>
        </p:nvSpPr>
        <p:spPr>
          <a:xfrm>
            <a:off x="3877179" y="3226831"/>
            <a:ext cx="1228221" cy="276999"/>
          </a:xfrm>
          <a:prstGeom prst="rect">
            <a:avLst/>
          </a:prstGeom>
          <a:noFill/>
        </p:spPr>
        <p:txBody>
          <a:bodyPr wrap="none" rtlCol="0">
            <a:spAutoFit/>
          </a:bodyPr>
          <a:lstStyle/>
          <a:p>
            <a:pPr algn="r"/>
            <a:r>
              <a:rPr lang="en-US" sz="1200" b="1" dirty="0" smtClean="0">
                <a:solidFill>
                  <a:schemeClr val="tx1">
                    <a:lumMod val="85000"/>
                    <a:lumOff val="15000"/>
                  </a:schemeClr>
                </a:solidFill>
              </a:rPr>
              <a:t> 2. Bull Market</a:t>
            </a:r>
            <a:endParaRPr lang="en-US" sz="1200" dirty="0" smtClean="0">
              <a:solidFill>
                <a:schemeClr val="tx1">
                  <a:lumMod val="85000"/>
                  <a:lumOff val="15000"/>
                </a:schemeClr>
              </a:solidFill>
            </a:endParaRPr>
          </a:p>
        </p:txBody>
      </p:sp>
      <p:sp>
        <p:nvSpPr>
          <p:cNvPr id="13" name="TextBox 12"/>
          <p:cNvSpPr txBox="1"/>
          <p:nvPr/>
        </p:nvSpPr>
        <p:spPr>
          <a:xfrm>
            <a:off x="2690041" y="2747471"/>
            <a:ext cx="1085554" cy="276999"/>
          </a:xfrm>
          <a:prstGeom prst="rect">
            <a:avLst/>
          </a:prstGeom>
          <a:noFill/>
        </p:spPr>
        <p:txBody>
          <a:bodyPr wrap="none" rtlCol="0">
            <a:spAutoFit/>
          </a:bodyPr>
          <a:lstStyle/>
          <a:p>
            <a:pPr algn="r"/>
            <a:r>
              <a:rPr lang="en-US" sz="1200" b="1" dirty="0" smtClean="0">
                <a:solidFill>
                  <a:schemeClr val="tx1">
                    <a:lumMod val="85000"/>
                    <a:lumOff val="15000"/>
                  </a:schemeClr>
                </a:solidFill>
              </a:rPr>
              <a:t> 3. Inflection</a:t>
            </a:r>
            <a:endParaRPr lang="en-US" sz="1200" dirty="0" smtClean="0">
              <a:solidFill>
                <a:schemeClr val="tx1">
                  <a:lumMod val="85000"/>
                  <a:lumOff val="15000"/>
                </a:schemeClr>
              </a:solidFill>
            </a:endParaRPr>
          </a:p>
        </p:txBody>
      </p:sp>
      <p:sp>
        <p:nvSpPr>
          <p:cNvPr id="14" name="TextBox 13"/>
          <p:cNvSpPr txBox="1"/>
          <p:nvPr/>
        </p:nvSpPr>
        <p:spPr>
          <a:xfrm>
            <a:off x="304800" y="3985498"/>
            <a:ext cx="4495800" cy="2339102"/>
          </a:xfrm>
          <a:prstGeom prst="rect">
            <a:avLst/>
          </a:prstGeom>
          <a:noFill/>
          <a:ln>
            <a:noFill/>
          </a:ln>
        </p:spPr>
        <p:txBody>
          <a:bodyPr wrap="square" rtlCol="0">
            <a:spAutoFit/>
          </a:bodyPr>
          <a:lstStyle/>
          <a:p>
            <a:r>
              <a:rPr lang="en-US" sz="1200" b="1" dirty="0" smtClean="0">
                <a:solidFill>
                  <a:schemeClr val="tx1">
                    <a:lumMod val="85000"/>
                    <a:lumOff val="15000"/>
                  </a:schemeClr>
                </a:solidFill>
                <a:latin typeface="Calibri" pitchFamily="34" charset="0"/>
                <a:cs typeface="Calibri" pitchFamily="34" charset="0"/>
              </a:rPr>
              <a:t> 1. Bear Market</a:t>
            </a:r>
          </a:p>
          <a:p>
            <a:pPr lvl="1" indent="-285750"/>
            <a:r>
              <a:rPr lang="en-US" sz="1100" dirty="0" smtClean="0">
                <a:solidFill>
                  <a:schemeClr val="tx1">
                    <a:lumMod val="85000"/>
                    <a:lumOff val="15000"/>
                  </a:schemeClr>
                </a:solidFill>
                <a:latin typeface="Calibri" pitchFamily="34" charset="0"/>
                <a:cs typeface="Calibri" pitchFamily="34" charset="0"/>
              </a:rPr>
              <a:t>Long-term moving averages </a:t>
            </a:r>
            <a:r>
              <a:rPr lang="en-US" sz="1100" i="1" dirty="0" smtClean="0">
                <a:solidFill>
                  <a:schemeClr val="tx1">
                    <a:lumMod val="85000"/>
                    <a:lumOff val="15000"/>
                  </a:schemeClr>
                </a:solidFill>
                <a:latin typeface="Calibri" pitchFamily="34" charset="0"/>
                <a:cs typeface="Calibri" pitchFamily="34" charset="0"/>
              </a:rPr>
              <a:t>higher</a:t>
            </a:r>
            <a:r>
              <a:rPr lang="en-US" sz="1100" dirty="0" smtClean="0">
                <a:solidFill>
                  <a:schemeClr val="tx1">
                    <a:lumMod val="85000"/>
                    <a:lumOff val="15000"/>
                  </a:schemeClr>
                </a:solidFill>
                <a:latin typeface="Calibri" pitchFamily="34" charset="0"/>
                <a:cs typeface="Calibri" pitchFamily="34" charset="0"/>
              </a:rPr>
              <a:t> than short-term moving averages</a:t>
            </a:r>
          </a:p>
          <a:p>
            <a:pPr lvl="1" indent="-285750"/>
            <a:r>
              <a:rPr lang="en-US" sz="1100" dirty="0" smtClean="0">
                <a:solidFill>
                  <a:schemeClr val="tx1">
                    <a:lumMod val="85000"/>
                    <a:lumOff val="15000"/>
                  </a:schemeClr>
                </a:solidFill>
                <a:latin typeface="Calibri" pitchFamily="34" charset="0"/>
                <a:cs typeface="Calibri" pitchFamily="34" charset="0"/>
              </a:rPr>
              <a:t>Moving averages </a:t>
            </a:r>
            <a:r>
              <a:rPr lang="en-US" sz="1100" i="1" dirty="0" smtClean="0">
                <a:solidFill>
                  <a:schemeClr val="tx1">
                    <a:lumMod val="85000"/>
                    <a:lumOff val="15000"/>
                  </a:schemeClr>
                </a:solidFill>
                <a:latin typeface="Calibri" pitchFamily="34" charset="0"/>
                <a:cs typeface="Calibri" pitchFamily="34" charset="0"/>
              </a:rPr>
              <a:t>higher</a:t>
            </a:r>
            <a:r>
              <a:rPr lang="en-US" sz="1100" dirty="0" smtClean="0">
                <a:solidFill>
                  <a:schemeClr val="tx1">
                    <a:lumMod val="85000"/>
                    <a:lumOff val="15000"/>
                  </a:schemeClr>
                </a:solidFill>
                <a:latin typeface="Calibri" pitchFamily="34" charset="0"/>
                <a:cs typeface="Calibri" pitchFamily="34" charset="0"/>
              </a:rPr>
              <a:t> than index</a:t>
            </a:r>
          </a:p>
          <a:p>
            <a:pPr lvl="1" indent="-285750"/>
            <a:r>
              <a:rPr lang="en-US" sz="1100" dirty="0" smtClean="0">
                <a:solidFill>
                  <a:schemeClr val="tx1">
                    <a:lumMod val="85000"/>
                    <a:lumOff val="15000"/>
                  </a:schemeClr>
                </a:solidFill>
                <a:latin typeface="Calibri" pitchFamily="34" charset="0"/>
                <a:cs typeface="Calibri" pitchFamily="34" charset="0"/>
              </a:rPr>
              <a:t>Negative slopes</a:t>
            </a:r>
          </a:p>
          <a:p>
            <a:pPr lvl="1"/>
            <a:endParaRPr lang="en-US" sz="1100" dirty="0" smtClean="0">
              <a:solidFill>
                <a:schemeClr val="tx1">
                  <a:lumMod val="85000"/>
                  <a:lumOff val="15000"/>
                </a:schemeClr>
              </a:solidFill>
              <a:latin typeface="Calibri" pitchFamily="34" charset="0"/>
              <a:cs typeface="Calibri" pitchFamily="34" charset="0"/>
            </a:endParaRPr>
          </a:p>
          <a:p>
            <a:r>
              <a:rPr lang="en-US" sz="1200" b="1" dirty="0" smtClean="0">
                <a:solidFill>
                  <a:schemeClr val="tx1">
                    <a:lumMod val="85000"/>
                    <a:lumOff val="15000"/>
                  </a:schemeClr>
                </a:solidFill>
                <a:latin typeface="Calibri" pitchFamily="34" charset="0"/>
                <a:cs typeface="Calibri" pitchFamily="34" charset="0"/>
              </a:rPr>
              <a:t> 2. Bull Market</a:t>
            </a:r>
          </a:p>
          <a:p>
            <a:pPr lvl="1" indent="-285750"/>
            <a:r>
              <a:rPr lang="en-US" sz="1100" dirty="0" smtClean="0">
                <a:solidFill>
                  <a:schemeClr val="tx1">
                    <a:lumMod val="85000"/>
                    <a:lumOff val="15000"/>
                  </a:schemeClr>
                </a:solidFill>
                <a:latin typeface="Calibri" pitchFamily="34" charset="0"/>
                <a:cs typeface="Calibri" pitchFamily="34" charset="0"/>
              </a:rPr>
              <a:t>Long term moving averages </a:t>
            </a:r>
            <a:r>
              <a:rPr lang="en-US" sz="1100" i="1" dirty="0" smtClean="0">
                <a:solidFill>
                  <a:schemeClr val="tx1">
                    <a:lumMod val="85000"/>
                    <a:lumOff val="15000"/>
                  </a:schemeClr>
                </a:solidFill>
                <a:latin typeface="Calibri" pitchFamily="34" charset="0"/>
                <a:cs typeface="Calibri" pitchFamily="34" charset="0"/>
              </a:rPr>
              <a:t>lower </a:t>
            </a:r>
            <a:r>
              <a:rPr lang="en-US" sz="1100" dirty="0" smtClean="0">
                <a:solidFill>
                  <a:schemeClr val="tx1">
                    <a:lumMod val="85000"/>
                    <a:lumOff val="15000"/>
                  </a:schemeClr>
                </a:solidFill>
                <a:latin typeface="Calibri" pitchFamily="34" charset="0"/>
                <a:cs typeface="Calibri" pitchFamily="34" charset="0"/>
              </a:rPr>
              <a:t>than short-term moving averages</a:t>
            </a:r>
          </a:p>
          <a:p>
            <a:pPr lvl="1" indent="-285750"/>
            <a:r>
              <a:rPr lang="en-US" sz="1100" dirty="0" smtClean="0">
                <a:solidFill>
                  <a:schemeClr val="tx1">
                    <a:lumMod val="85000"/>
                    <a:lumOff val="15000"/>
                  </a:schemeClr>
                </a:solidFill>
                <a:latin typeface="Calibri" pitchFamily="34" charset="0"/>
                <a:cs typeface="Calibri" pitchFamily="34" charset="0"/>
              </a:rPr>
              <a:t>Positive slopes</a:t>
            </a:r>
          </a:p>
          <a:p>
            <a:pPr lvl="1" indent="-285750"/>
            <a:r>
              <a:rPr lang="en-US" sz="1100" dirty="0" smtClean="0">
                <a:solidFill>
                  <a:schemeClr val="tx1">
                    <a:lumMod val="85000"/>
                    <a:lumOff val="15000"/>
                  </a:schemeClr>
                </a:solidFill>
                <a:latin typeface="Calibri" pitchFamily="34" charset="0"/>
                <a:cs typeface="Calibri" pitchFamily="34" charset="0"/>
              </a:rPr>
              <a:t>Moving averages </a:t>
            </a:r>
            <a:r>
              <a:rPr lang="en-US" sz="1100" i="1" dirty="0" smtClean="0">
                <a:solidFill>
                  <a:schemeClr val="tx1">
                    <a:lumMod val="85000"/>
                    <a:lumOff val="15000"/>
                  </a:schemeClr>
                </a:solidFill>
                <a:latin typeface="Calibri" pitchFamily="34" charset="0"/>
                <a:cs typeface="Calibri" pitchFamily="34" charset="0"/>
              </a:rPr>
              <a:t>lower </a:t>
            </a:r>
            <a:r>
              <a:rPr lang="en-US" sz="1100" dirty="0" smtClean="0">
                <a:solidFill>
                  <a:schemeClr val="tx1">
                    <a:lumMod val="85000"/>
                    <a:lumOff val="15000"/>
                  </a:schemeClr>
                </a:solidFill>
                <a:latin typeface="Calibri" pitchFamily="34" charset="0"/>
                <a:cs typeface="Calibri" pitchFamily="34" charset="0"/>
              </a:rPr>
              <a:t>than index</a:t>
            </a:r>
          </a:p>
          <a:p>
            <a:pPr lvl="1"/>
            <a:endParaRPr lang="en-US" sz="1100" dirty="0" smtClean="0">
              <a:solidFill>
                <a:schemeClr val="tx1">
                  <a:lumMod val="85000"/>
                  <a:lumOff val="15000"/>
                </a:schemeClr>
              </a:solidFill>
              <a:latin typeface="Calibri" pitchFamily="34" charset="0"/>
              <a:cs typeface="Calibri" pitchFamily="34" charset="0"/>
            </a:endParaRPr>
          </a:p>
          <a:p>
            <a:r>
              <a:rPr lang="en-US" sz="1200" b="1" dirty="0" smtClean="0">
                <a:solidFill>
                  <a:schemeClr val="tx1">
                    <a:lumMod val="85000"/>
                    <a:lumOff val="15000"/>
                  </a:schemeClr>
                </a:solidFill>
                <a:latin typeface="Calibri" pitchFamily="34" charset="0"/>
                <a:cs typeface="Calibri" pitchFamily="34" charset="0"/>
              </a:rPr>
              <a:t> 3. Inflection</a:t>
            </a:r>
          </a:p>
          <a:p>
            <a:pPr lvl="1" indent="-285750"/>
            <a:r>
              <a:rPr lang="en-US" sz="1100" dirty="0" smtClean="0">
                <a:solidFill>
                  <a:schemeClr val="tx1">
                    <a:lumMod val="85000"/>
                    <a:lumOff val="15000"/>
                  </a:schemeClr>
                </a:solidFill>
                <a:latin typeface="Calibri" pitchFamily="34" charset="0"/>
                <a:cs typeface="Calibri" pitchFamily="34" charset="0"/>
              </a:rPr>
              <a:t>Order of moving averages reverses</a:t>
            </a:r>
          </a:p>
          <a:p>
            <a:pPr lvl="1" indent="-285750"/>
            <a:r>
              <a:rPr lang="en-US" sz="1100" dirty="0" smtClean="0">
                <a:solidFill>
                  <a:schemeClr val="tx1">
                    <a:lumMod val="85000"/>
                    <a:lumOff val="15000"/>
                  </a:schemeClr>
                </a:solidFill>
                <a:latin typeface="Calibri" pitchFamily="34" charset="0"/>
                <a:cs typeface="Calibri" pitchFamily="34" charset="0"/>
              </a:rPr>
              <a:t>Sign of slopes reverse</a:t>
            </a:r>
          </a:p>
        </p:txBody>
      </p:sp>
      <p:sp>
        <p:nvSpPr>
          <p:cNvPr id="15" name="TextBox 14"/>
          <p:cNvSpPr txBox="1"/>
          <p:nvPr/>
        </p:nvSpPr>
        <p:spPr>
          <a:xfrm>
            <a:off x="5410200" y="4417129"/>
            <a:ext cx="3276600" cy="1831271"/>
          </a:xfrm>
          <a:prstGeom prst="rect">
            <a:avLst/>
          </a:prstGeom>
          <a:solidFill>
            <a:schemeClr val="bg1"/>
          </a:solidFill>
          <a:ln>
            <a:noFill/>
          </a:ln>
        </p:spPr>
        <p:txBody>
          <a:bodyPr wrap="square" rtlCol="0">
            <a:spAutoFit/>
          </a:bodyPr>
          <a:lstStyle/>
          <a:p>
            <a:r>
              <a:rPr lang="en-US" sz="1200" b="1" dirty="0" smtClean="0">
                <a:solidFill>
                  <a:schemeClr val="tx1">
                    <a:lumMod val="85000"/>
                    <a:lumOff val="15000"/>
                  </a:schemeClr>
                </a:solidFill>
                <a:latin typeface="Calibri" pitchFamily="34" charset="0"/>
                <a:cs typeface="Calibri" pitchFamily="34" charset="0"/>
              </a:rPr>
              <a:t> Use the following inputs to model</a:t>
            </a:r>
          </a:p>
          <a:p>
            <a:endParaRPr lang="en-US" sz="1200" b="1" dirty="0" smtClean="0">
              <a:solidFill>
                <a:schemeClr val="tx1">
                  <a:lumMod val="85000"/>
                  <a:lumOff val="15000"/>
                </a:schemeClr>
              </a:solidFill>
              <a:latin typeface="Calibri" pitchFamily="34" charset="0"/>
              <a:cs typeface="Calibri" pitchFamily="34" charset="0"/>
            </a:endParaRPr>
          </a:p>
          <a:p>
            <a:r>
              <a:rPr lang="en-US" sz="1100" dirty="0" smtClean="0">
                <a:solidFill>
                  <a:schemeClr val="tx1">
                    <a:lumMod val="85000"/>
                    <a:lumOff val="15000"/>
                  </a:schemeClr>
                </a:solidFill>
                <a:latin typeface="Calibri" pitchFamily="34" charset="0"/>
                <a:cs typeface="Calibri" pitchFamily="34" charset="0"/>
              </a:rPr>
              <a:t>Ratio of 6 month EMA to DJIA Index: EMA126_I</a:t>
            </a:r>
          </a:p>
          <a:p>
            <a:r>
              <a:rPr lang="en-US" sz="1100" dirty="0" smtClean="0">
                <a:solidFill>
                  <a:schemeClr val="tx1">
                    <a:lumMod val="85000"/>
                    <a:lumOff val="15000"/>
                  </a:schemeClr>
                </a:solidFill>
                <a:latin typeface="Calibri" pitchFamily="34" charset="0"/>
                <a:cs typeface="Calibri" pitchFamily="34" charset="0"/>
              </a:rPr>
              <a:t>Ratio of 3 month EMA to 6 month EMA: EMA63_R</a:t>
            </a:r>
          </a:p>
          <a:p>
            <a:r>
              <a:rPr lang="en-US" sz="1100" dirty="0" smtClean="0">
                <a:solidFill>
                  <a:schemeClr val="tx1">
                    <a:lumMod val="85000"/>
                    <a:lumOff val="15000"/>
                  </a:schemeClr>
                </a:solidFill>
                <a:latin typeface="Calibri" pitchFamily="34" charset="0"/>
                <a:cs typeface="Calibri" pitchFamily="34" charset="0"/>
              </a:rPr>
              <a:t>Ratio of 1 month EMA to 3 month EMA: EMA21_R</a:t>
            </a:r>
          </a:p>
          <a:p>
            <a:endParaRPr lang="en-US" sz="1100" dirty="0" smtClean="0">
              <a:solidFill>
                <a:schemeClr val="tx1">
                  <a:lumMod val="85000"/>
                  <a:lumOff val="15000"/>
                </a:schemeClr>
              </a:solidFill>
              <a:latin typeface="Calibri" pitchFamily="34" charset="0"/>
              <a:cs typeface="Calibri" pitchFamily="34" charset="0"/>
            </a:endParaRPr>
          </a:p>
          <a:p>
            <a:r>
              <a:rPr lang="en-US" sz="1100" dirty="0" smtClean="0">
                <a:solidFill>
                  <a:schemeClr val="tx1">
                    <a:lumMod val="85000"/>
                    <a:lumOff val="15000"/>
                  </a:schemeClr>
                </a:solidFill>
                <a:latin typeface="Calibri" pitchFamily="34" charset="0"/>
                <a:cs typeface="Calibri" pitchFamily="34" charset="0"/>
              </a:rPr>
              <a:t>Slope of 6 month EMA as a ratio to DJIA index</a:t>
            </a:r>
          </a:p>
          <a:p>
            <a:r>
              <a:rPr lang="en-US" sz="1100" dirty="0" smtClean="0">
                <a:solidFill>
                  <a:schemeClr val="tx1">
                    <a:lumMod val="85000"/>
                    <a:lumOff val="15000"/>
                  </a:schemeClr>
                </a:solidFill>
                <a:latin typeface="Calibri" pitchFamily="34" charset="0"/>
                <a:cs typeface="Calibri" pitchFamily="34" charset="0"/>
              </a:rPr>
              <a:t>Slope of 3 month EMA as a ratio to DJIA index</a:t>
            </a:r>
          </a:p>
          <a:p>
            <a:r>
              <a:rPr lang="en-US" sz="1100" dirty="0" smtClean="0">
                <a:solidFill>
                  <a:schemeClr val="tx1">
                    <a:lumMod val="85000"/>
                    <a:lumOff val="15000"/>
                  </a:schemeClr>
                </a:solidFill>
                <a:latin typeface="Calibri" pitchFamily="34" charset="0"/>
                <a:cs typeface="Calibri" pitchFamily="34" charset="0"/>
              </a:rPr>
              <a:t>Slope of 1 month EMA as a ratio to DJIA index</a:t>
            </a:r>
          </a:p>
          <a:p>
            <a:endParaRPr lang="en-US" sz="1200" dirty="0" smtClean="0">
              <a:solidFill>
                <a:schemeClr val="tx1">
                  <a:lumMod val="85000"/>
                  <a:lumOff val="15000"/>
                </a:schemeClr>
              </a:solidFill>
              <a:latin typeface="Calibri" pitchFamily="34" charset="0"/>
              <a:cs typeface="Calibri" pitchFamily="34" charset="0"/>
            </a:endParaRPr>
          </a:p>
        </p:txBody>
      </p:sp>
      <p:sp>
        <p:nvSpPr>
          <p:cNvPr id="16" name="Right Arrow 15"/>
          <p:cNvSpPr/>
          <p:nvPr/>
        </p:nvSpPr>
        <p:spPr>
          <a:xfrm>
            <a:off x="4800600" y="4953000"/>
            <a:ext cx="4450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562600" y="2514600"/>
            <a:ext cx="2971800" cy="1143000"/>
            <a:chOff x="5638800" y="3429000"/>
            <a:chExt cx="2971800" cy="1143000"/>
          </a:xfrm>
        </p:grpSpPr>
        <p:sp>
          <p:nvSpPr>
            <p:cNvPr id="18" name="Rectangle 17"/>
            <p:cNvSpPr/>
            <p:nvPr/>
          </p:nvSpPr>
          <p:spPr>
            <a:xfrm>
              <a:off x="5638800" y="3429000"/>
              <a:ext cx="29718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100" b="1" dirty="0" smtClean="0">
                  <a:solidFill>
                    <a:schemeClr val="tx1">
                      <a:lumMod val="85000"/>
                      <a:lumOff val="15000"/>
                    </a:schemeClr>
                  </a:solidFill>
                </a:rPr>
                <a:t>Legend</a:t>
              </a:r>
              <a:endParaRPr lang="en-US" sz="1100" b="1" dirty="0">
                <a:solidFill>
                  <a:schemeClr val="tx1">
                    <a:lumMod val="85000"/>
                    <a:lumOff val="15000"/>
                  </a:schemeClr>
                </a:solidFill>
              </a:endParaRPr>
            </a:p>
          </p:txBody>
        </p:sp>
        <p:sp>
          <p:nvSpPr>
            <p:cNvPr id="19" name="TextBox 18"/>
            <p:cNvSpPr txBox="1"/>
            <p:nvPr/>
          </p:nvSpPr>
          <p:spPr>
            <a:xfrm>
              <a:off x="5978148" y="3733800"/>
              <a:ext cx="2632452" cy="707886"/>
            </a:xfrm>
            <a:prstGeom prst="rect">
              <a:avLst/>
            </a:prstGeom>
            <a:noFill/>
          </p:spPr>
          <p:txBody>
            <a:bodyPr wrap="none" rtlCol="0">
              <a:spAutoFit/>
            </a:bodyPr>
            <a:lstStyle/>
            <a:p>
              <a:r>
                <a:rPr lang="en-US" sz="1000" dirty="0" smtClean="0"/>
                <a:t>DJIA</a:t>
              </a:r>
            </a:p>
            <a:p>
              <a:r>
                <a:rPr lang="en-US" sz="1000" dirty="0" smtClean="0"/>
                <a:t>Moving Average : trailing over prior 5 ticks</a:t>
              </a:r>
            </a:p>
            <a:p>
              <a:r>
                <a:rPr lang="en-US" sz="1000" dirty="0" smtClean="0"/>
                <a:t>Moving Average : trailing over prior 10 ticks</a:t>
              </a:r>
            </a:p>
            <a:p>
              <a:r>
                <a:rPr lang="en-US" sz="1000" dirty="0" smtClean="0"/>
                <a:t>Moving Average : trailing over prior 15 ticks</a:t>
              </a:r>
            </a:p>
          </p:txBody>
        </p:sp>
        <p:cxnSp>
          <p:nvCxnSpPr>
            <p:cNvPr id="20" name="Straight Connector 19"/>
            <p:cNvCxnSpPr/>
            <p:nvPr/>
          </p:nvCxnSpPr>
          <p:spPr>
            <a:xfrm>
              <a:off x="5706374" y="3870382"/>
              <a:ext cx="304800" cy="0"/>
            </a:xfrm>
            <a:prstGeom prst="line">
              <a:avLst/>
            </a:prstGeom>
            <a:ln w="19050">
              <a:solidFill>
                <a:srgbClr val="99CC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706374" y="4022782"/>
              <a:ext cx="304800" cy="0"/>
            </a:xfrm>
            <a:prstGeom prst="line">
              <a:avLst/>
            </a:prstGeom>
            <a:ln w="190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06374" y="4175182"/>
              <a:ext cx="304800" cy="0"/>
            </a:xfrm>
            <a:prstGeom prst="line">
              <a:avLst/>
            </a:prstGeom>
            <a:ln w="19050">
              <a:solidFill>
                <a:srgbClr val="66FF3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706374" y="4327582"/>
              <a:ext cx="3048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23900" y="1371600"/>
            <a:ext cx="7696200" cy="3352800"/>
          </a:xfrm>
          <a:prstGeom prst="rect">
            <a:avLst/>
          </a:prstGeom>
          <a:noFill/>
          <a:ln w="9525">
            <a:noFill/>
            <a:miter lim="800000"/>
            <a:headEnd/>
            <a:tailEnd/>
          </a:ln>
        </p:spPr>
      </p:pic>
      <p:sp>
        <p:nvSpPr>
          <p:cNvPr id="5" name="Title 1"/>
          <p:cNvSpPr txBox="1">
            <a:spLocks/>
          </p:cNvSpPr>
          <p:nvPr/>
        </p:nvSpPr>
        <p:spPr>
          <a:xfrm>
            <a:off x="533400" y="76200"/>
            <a:ext cx="8229600" cy="990600"/>
          </a:xfrm>
          <a:prstGeom prst="rect">
            <a:avLst/>
          </a:prstGeom>
        </p:spPr>
        <p:txBody>
          <a:bodyPr vert="horz" anchor="b" anchorCtr="0">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t>Background</a:t>
            </a:r>
            <a:br>
              <a:rPr kumimoji="0" lang="en-US" sz="3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br>
            <a:r>
              <a:rPr kumimoji="0" lang="en-US" sz="2200" b="0" i="0" u="none" strike="noStrike" kern="1200" cap="none" spc="0" normalizeH="0" baseline="0" noProof="0" dirty="0" smtClean="0">
                <a:ln>
                  <a:noFill/>
                </a:ln>
                <a:solidFill>
                  <a:schemeClr val="bg2">
                    <a:lumMod val="10000"/>
                  </a:schemeClr>
                </a:solidFill>
                <a:effectLst/>
                <a:uLnTx/>
                <a:uFillTx/>
                <a:latin typeface="Calibri" pitchFamily="34" charset="0"/>
                <a:ea typeface="+mj-ea"/>
                <a:cs typeface="Calibri" pitchFamily="34" charset="0"/>
              </a:rPr>
              <a:t>Volatility –  Measure of “Fear” or “Uncertainty”</a:t>
            </a:r>
            <a:endParaRPr kumimoji="0" lang="en-US" sz="2200" b="0" i="0" u="none" strike="noStrike" kern="1200" cap="none" spc="0" normalizeH="0" baseline="0" noProof="0" dirty="0">
              <a:ln>
                <a:noFill/>
              </a:ln>
              <a:solidFill>
                <a:schemeClr val="bg2">
                  <a:lumMod val="10000"/>
                </a:schemeClr>
              </a:solidFill>
              <a:effectLst/>
              <a:uLnTx/>
              <a:uFillTx/>
              <a:latin typeface="Calibri" pitchFamily="34" charset="0"/>
              <a:ea typeface="+mj-ea"/>
              <a:cs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533400" y="1295400"/>
            <a:ext cx="5375981" cy="3733800"/>
          </a:xfrm>
          <a:prstGeom prst="rect">
            <a:avLst/>
          </a:prstGeom>
          <a:noFill/>
          <a:ln w="9525">
            <a:noFill/>
            <a:miter lim="800000"/>
            <a:headEnd/>
            <a:tailEnd/>
          </a:ln>
        </p:spPr>
      </p:pic>
      <p:sp>
        <p:nvSpPr>
          <p:cNvPr id="7" name="Title 1"/>
          <p:cNvSpPr>
            <a:spLocks noGrp="1"/>
          </p:cNvSpPr>
          <p:nvPr>
            <p:ph type="title"/>
          </p:nvPr>
        </p:nvSpPr>
        <p:spPr>
          <a:xfrm>
            <a:off x="457200" y="152400"/>
            <a:ext cx="8229600" cy="990600"/>
          </a:xfrm>
        </p:spPr>
        <p:txBody>
          <a:bodyPr>
            <a:normAutofit/>
          </a:bodyPr>
          <a:lstStyle/>
          <a:p>
            <a:r>
              <a:rPr lang="en-US" dirty="0" smtClean="0">
                <a:solidFill>
                  <a:schemeClr val="bg2">
                    <a:lumMod val="10000"/>
                  </a:schemeClr>
                </a:solidFill>
                <a:latin typeface="Calibri" pitchFamily="34" charset="0"/>
                <a:cs typeface="Calibri" pitchFamily="34" charset="0"/>
              </a:rPr>
              <a:t>Background</a:t>
            </a:r>
            <a:br>
              <a:rPr lang="en-US" dirty="0" smtClean="0">
                <a:solidFill>
                  <a:schemeClr val="bg2">
                    <a:lumMod val="10000"/>
                  </a:schemeClr>
                </a:solidFill>
                <a:latin typeface="Calibri" pitchFamily="34" charset="0"/>
                <a:cs typeface="Calibri" pitchFamily="34" charset="0"/>
              </a:rPr>
            </a:br>
            <a:r>
              <a:rPr lang="en-US" sz="2200" dirty="0" smtClean="0">
                <a:solidFill>
                  <a:schemeClr val="bg2">
                    <a:lumMod val="10000"/>
                  </a:schemeClr>
                </a:solidFill>
                <a:latin typeface="Calibri" pitchFamily="34" charset="0"/>
                <a:cs typeface="Calibri" pitchFamily="34" charset="0"/>
              </a:rPr>
              <a:t>Volatility –  Measure of “Fear” or “Uncertainty”</a:t>
            </a:r>
            <a:endParaRPr lang="en-US" sz="2200" dirty="0">
              <a:solidFill>
                <a:schemeClr val="bg2">
                  <a:lumMod val="10000"/>
                </a:schemeClr>
              </a:solidFill>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11668</TotalTime>
  <Words>10525</Words>
  <Application>Microsoft Office PowerPoint</Application>
  <PresentationFormat>On-screen Show (4:3)</PresentationFormat>
  <Paragraphs>2204</Paragraphs>
  <Slides>61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Origin</vt:lpstr>
      <vt:lpstr>Bitmap Image</vt:lpstr>
      <vt:lpstr>Down Jones Industrial Average Index Monthly Buy / Hold / Sell Recommendations Victor Antaramian </vt:lpstr>
      <vt:lpstr>Objective</vt:lpstr>
      <vt:lpstr>Background</vt:lpstr>
      <vt:lpstr>Key Indicators</vt:lpstr>
      <vt:lpstr>Inputs and Outputs</vt:lpstr>
      <vt:lpstr>Background Moving Averages</vt:lpstr>
      <vt:lpstr>Background Moving Average Indicators</vt:lpstr>
      <vt:lpstr>Slide 8</vt:lpstr>
      <vt:lpstr>Background Volatility –  Measure of “Fear” or “Uncertainty”</vt:lpstr>
      <vt:lpstr>Slide 10</vt:lpstr>
      <vt:lpstr>Slide 11</vt:lpstr>
      <vt:lpstr>Proposed Models</vt:lpstr>
      <vt:lpstr>Decision Tree Algorithm</vt:lpstr>
      <vt:lpstr>Summary</vt:lpstr>
      <vt:lpstr>Data Preparation Sample Data</vt:lpstr>
      <vt:lpstr>Data Preparation Input and Output Parameters – Summaries and Distributions</vt:lpstr>
      <vt:lpstr>Slide 17</vt:lpstr>
      <vt:lpstr>Data Understanding and Modeling kMeans Clustering</vt:lpstr>
      <vt:lpstr>Modeling and Validation C50 Decision Tree</vt:lpstr>
      <vt:lpstr>Modeling and Validation C50 Decision Tree – Final Decision Rules</vt:lpstr>
      <vt:lpstr>Modeling and Validation Neural Network</vt:lpstr>
      <vt:lpstr>Modeling Step Neural Network –Chosen Configuration</vt:lpstr>
      <vt:lpstr>Overall  Results</vt:lpstr>
      <vt:lpstr>Recommended Next Steps</vt:lpstr>
      <vt:lpstr>Appendix</vt:lpstr>
      <vt:lpstr>Slide 26</vt:lpstr>
      <vt:lpstr>Data Preparation Exponential Moving Averages – Calculations and Indexing  </vt:lpstr>
      <vt:lpstr>Data Preparation Exponential Moving Averages Slopes – Calculations and Indexing </vt:lpstr>
      <vt:lpstr>Data Preparation Exponential Moving Averages Slopes – Calculations</vt:lpstr>
      <vt:lpstr>Data Preparation Example</vt:lpstr>
      <vt:lpstr>Data Preparation Volatility – Calculation</vt:lpstr>
      <vt:lpstr>Data Exploration And Preparation Input and Output Parameters</vt:lpstr>
      <vt:lpstr>Slide 33</vt:lpstr>
      <vt:lpstr>Data Preparation Outliers</vt:lpstr>
      <vt:lpstr>Data Preparation Categorization for Decision Tree</vt:lpstr>
      <vt:lpstr>Data Preparation Min Max Normalization for Neural Network</vt:lpstr>
      <vt:lpstr>Data Preparation Sample Data</vt:lpstr>
      <vt:lpstr>Data Preparation Training, Testing and Validation Data</vt:lpstr>
      <vt:lpstr>Data Understanding / Modeling  kMeans Clustering – Model Setup</vt:lpstr>
      <vt:lpstr>Data Understanding / Modeling  kMeans Clustering – Results and Interpretation</vt:lpstr>
      <vt:lpstr>Data Understanding / Modeling  kMeans Clustering –Interpretation (Continued)</vt:lpstr>
      <vt:lpstr>Data Understanding / Modeling  kMeans Clustering –Interpretation (Continued)</vt:lpstr>
      <vt:lpstr>Data Understanding / Modeling  kMeans Clustering –Interpretation (Continued)</vt:lpstr>
      <vt:lpstr>Modeling Step kMeans Clustering –Conclusions</vt:lpstr>
      <vt:lpstr>Modeling Step C50 Decision Tree – Inputs and Outputs (with Training Data)</vt:lpstr>
      <vt:lpstr>Modeling Step C50 Decision Tree – C5 vs C4.5</vt:lpstr>
      <vt:lpstr>Modeling Step C50 Decision Tree –</vt:lpstr>
      <vt:lpstr>Modeling Step C50 Decision Tree –Tuning Iterations [ Results Next Page ]</vt:lpstr>
      <vt:lpstr>Modeling Step C50 Decision Tree –Tuning Iterations - Results</vt:lpstr>
      <vt:lpstr>Modeling Step C50 Decision Tree –Final Model and Results</vt:lpstr>
      <vt:lpstr>Modeling Step C50 Decision Tree – Final Decision Rules</vt:lpstr>
      <vt:lpstr>Validation Step C50 Decision Tree Results; In Tandem with kMeans Cluster Analysis</vt:lpstr>
      <vt:lpstr>Modeling Step Neural Network - Introduction</vt:lpstr>
      <vt:lpstr>Modeling Step Neural Network - Tuning</vt:lpstr>
      <vt:lpstr>Modeling Step Neural Network –Tuning Iterations [ Results Next Page ]</vt:lpstr>
      <vt:lpstr>Modeling Step Neural Network –Tuning Iterations :  Results</vt:lpstr>
      <vt:lpstr>Modeling Step Neural Network – Prediction Results with Chosen Configuration</vt:lpstr>
      <vt:lpstr>Validation Step Neural Network – Validation Results</vt:lpstr>
      <vt:lpstr>Overall  Results - I</vt:lpstr>
      <vt:lpstr>Overall  Results</vt:lpstr>
      <vt:lpstr>Recommended 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Antaramian, Victor</dc:creator>
  <cp:lastModifiedBy>Victor Antaramian</cp:lastModifiedBy>
  <cp:revision>749</cp:revision>
  <dcterms:created xsi:type="dcterms:W3CDTF">2006-08-16T00:00:00Z</dcterms:created>
  <dcterms:modified xsi:type="dcterms:W3CDTF">2014-12-12T03:13:05Z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-1228651824</vt:i4>
  </property>
  <property fmtid="{D5CDD505-2E9C-101B-9397-08002B2CF9AE}" pid="3" name="_NewReviewCycle">
    <vt:lpwstr/>
  </property>
  <property fmtid="{D5CDD505-2E9C-101B-9397-08002B2CF9AE}" pid="4" name="_EmailSubject">
    <vt:lpwstr>Knowledge Discovery Class project submission - </vt:lpwstr>
  </property>
  <property fmtid="{D5CDD505-2E9C-101B-9397-08002B2CF9AE}" pid="5" name="_AuthorEmail">
    <vt:lpwstr>victor.antaramian@baml.com</vt:lpwstr>
  </property>
  <property fmtid="{D5CDD505-2E9C-101B-9397-08002B2CF9AE}" pid="6" name="_AuthorEmailDisplayName">
    <vt:lpwstr>Antaramian, Victor</vt:lpwstr>
  </property>
</Properties>
</file>